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1" r:id="rId6"/>
  </p:sldMasterIdLst>
  <p:notesMasterIdLst>
    <p:notesMasterId r:id="rId28"/>
  </p:notesMasterIdLst>
  <p:sldIdLst>
    <p:sldId id="265" r:id="rId7"/>
    <p:sldId id="256" r:id="rId8"/>
    <p:sldId id="333" r:id="rId9"/>
    <p:sldId id="337" r:id="rId10"/>
    <p:sldId id="338" r:id="rId11"/>
    <p:sldId id="307" r:id="rId12"/>
    <p:sldId id="340" r:id="rId13"/>
    <p:sldId id="344" r:id="rId14"/>
    <p:sldId id="345" r:id="rId15"/>
    <p:sldId id="279" r:id="rId16"/>
    <p:sldId id="336" r:id="rId17"/>
    <p:sldId id="301" r:id="rId18"/>
    <p:sldId id="304" r:id="rId19"/>
    <p:sldId id="275" r:id="rId20"/>
    <p:sldId id="305" r:id="rId21"/>
    <p:sldId id="306" r:id="rId22"/>
    <p:sldId id="280" r:id="rId23"/>
    <p:sldId id="278" r:id="rId24"/>
    <p:sldId id="347" r:id="rId25"/>
    <p:sldId id="339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568AB-4B4B-4AC1-A31C-BE15B74FC8EB}">
          <p14:sldIdLst>
            <p14:sldId id="265"/>
            <p14:sldId id="256"/>
            <p14:sldId id="333"/>
            <p14:sldId id="337"/>
            <p14:sldId id="338"/>
            <p14:sldId id="307"/>
            <p14:sldId id="340"/>
            <p14:sldId id="344"/>
            <p14:sldId id="345"/>
            <p14:sldId id="279"/>
            <p14:sldId id="336"/>
            <p14:sldId id="301"/>
            <p14:sldId id="304"/>
            <p14:sldId id="275"/>
            <p14:sldId id="305"/>
            <p14:sldId id="306"/>
            <p14:sldId id="280"/>
            <p14:sldId id="278"/>
            <p14:sldId id="347"/>
            <p14:sldId id="339"/>
            <p14:sldId id="309"/>
          </p14:sldIdLst>
        </p14:section>
        <p14:section name="Appendix" id="{AA8D5BC9-D37B-4DF7-A928-9AFEB3CD339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112"/>
    <a:srgbClr val="2E2E2E"/>
    <a:srgbClr val="2F4366"/>
    <a:srgbClr val="F05149"/>
    <a:srgbClr val="FB523D"/>
    <a:srgbClr val="FB5140"/>
    <a:srgbClr val="11293D"/>
    <a:srgbClr val="06030A"/>
    <a:srgbClr val="06090E"/>
    <a:srgbClr val="405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E7F8E-D8B9-B77B-22DF-2E951A17114D}" v="42" dt="2025-03-21T15:33:27.378"/>
    <p1510:client id="{EAFF9D8C-FF91-4532-B8DE-33FEFE21D11F}" v="976" dt="2025-03-21T15:43:08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6CC37-067E-49CB-AF78-CE4C6D3AF495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0C2F6-FA3F-4B76-A268-312C72F69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506595-945C-473A-89FE-4A52704D3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98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>
          <a:extLst>
            <a:ext uri="{FF2B5EF4-FFF2-40B4-BE49-F238E27FC236}">
              <a16:creationId xmlns:a16="http://schemas.microsoft.com/office/drawing/2014/main" id="{71AEFC6D-12A7-5CFD-6023-334605FCE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9:notes">
            <a:extLst>
              <a:ext uri="{FF2B5EF4-FFF2-40B4-BE49-F238E27FC236}">
                <a16:creationId xmlns:a16="http://schemas.microsoft.com/office/drawing/2014/main" id="{E9D1FE58-7990-6D95-72A3-5AD28A894D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9:notes">
            <a:extLst>
              <a:ext uri="{FF2B5EF4-FFF2-40B4-BE49-F238E27FC236}">
                <a16:creationId xmlns:a16="http://schemas.microsoft.com/office/drawing/2014/main" id="{100621C3-1102-6BFE-25CF-DEBFB85B7B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9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2AA3-9484-E4DE-DF4E-ED0DC2AAE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CBF18-6D7C-5020-C845-81D8BED65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C0B7E-D218-83F9-85DF-9C563A44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12378-87F6-44AF-DCAF-A6C48C27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654AF-7E5E-2973-6B8C-DBDC9779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6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97AA-D0D1-E716-035F-438F45C5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AC63D-3C0F-341B-3D35-9A9CE94C3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ECFF9-79C7-0DD9-0231-6AB7A3C41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D26C4-E0EB-0DF4-6B52-B87ECBD8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274E-E337-112A-76AE-846DA2BA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7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7B57A4-A21E-2964-26EC-0E2A49042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529F6-52F9-24E3-A1B3-09EEC2907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431F1-0CB6-76D3-4A4A-50487A90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9703-290A-7C19-360E-50C6956E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FDC4F-4C25-94DF-EC43-B7283DC5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7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4">
  <p:cSld name="Cov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B02D01-5A85-C9FE-860A-6F3BCD6F3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32" t="14091" b="4905"/>
          <a:stretch/>
        </p:blipFill>
        <p:spPr>
          <a:xfrm>
            <a:off x="0" y="0"/>
            <a:ext cx="7870660" cy="6858000"/>
          </a:xfrm>
          <a:prstGeom prst="rect">
            <a:avLst/>
          </a:prstGeom>
        </p:spPr>
      </p:pic>
      <p:sp>
        <p:nvSpPr>
          <p:cNvPr id="15" name="Google Shape;15;p33"/>
          <p:cNvSpPr txBox="1"/>
          <p:nvPr/>
        </p:nvSpPr>
        <p:spPr>
          <a:xfrm>
            <a:off x="403917" y="4572000"/>
            <a:ext cx="6578775" cy="97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16;p33"/>
          <p:cNvSpPr txBox="1"/>
          <p:nvPr/>
        </p:nvSpPr>
        <p:spPr>
          <a:xfrm>
            <a:off x="403916" y="4763193"/>
            <a:ext cx="8653806" cy="78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17;p33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Google Shape;18;p33"/>
          <p:cNvSpPr txBox="1">
            <a:spLocks noGrp="1"/>
          </p:cNvSpPr>
          <p:nvPr>
            <p:ph type="title"/>
          </p:nvPr>
        </p:nvSpPr>
        <p:spPr>
          <a:xfrm>
            <a:off x="799129" y="1444034"/>
            <a:ext cx="5679492" cy="243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roxima Nova"/>
              <a:buNone/>
              <a:defRPr sz="4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body" idx="1"/>
          </p:nvPr>
        </p:nvSpPr>
        <p:spPr>
          <a:xfrm>
            <a:off x="798865" y="4086341"/>
            <a:ext cx="5679492" cy="41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i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body" idx="2"/>
          </p:nvPr>
        </p:nvSpPr>
        <p:spPr>
          <a:xfrm>
            <a:off x="1699572" y="4724266"/>
            <a:ext cx="4622754" cy="70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/>
          <p:nvPr/>
        </p:nvSpPr>
        <p:spPr>
          <a:xfrm>
            <a:off x="798866" y="3980828"/>
            <a:ext cx="476055" cy="53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Google Shape;22;p33"/>
          <p:cNvSpPr>
            <a:spLocks noGrp="1"/>
          </p:cNvSpPr>
          <p:nvPr>
            <p:ph type="pic" idx="3"/>
          </p:nvPr>
        </p:nvSpPr>
        <p:spPr>
          <a:xfrm>
            <a:off x="739192" y="4680646"/>
            <a:ext cx="781497" cy="781396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3" name="Google Shape;2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2522" y="5650246"/>
            <a:ext cx="657850" cy="7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06872" y="4481269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5190" y="557307"/>
            <a:ext cx="809161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 flipH="1">
            <a:off x="-460548" y="5859483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866" y="577964"/>
            <a:ext cx="1352318" cy="35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65370" y="1934858"/>
            <a:ext cx="655002" cy="7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79370" y="5872190"/>
            <a:ext cx="655002" cy="727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5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ustomer Logo Blue">
  <p:cSld name="Quote with Customer Logo Blue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/>
          <p:nvPr/>
        </p:nvSpPr>
        <p:spPr>
          <a:xfrm>
            <a:off x="0" y="0"/>
            <a:ext cx="12192000" cy="4933950"/>
          </a:xfrm>
          <a:prstGeom prst="rect">
            <a:avLst/>
          </a:prstGeom>
          <a:solidFill>
            <a:srgbClr val="E1EE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" name="Google Shape;32;p34"/>
          <p:cNvSpPr>
            <a:spLocks noGrp="1"/>
          </p:cNvSpPr>
          <p:nvPr>
            <p:ph type="pic" idx="2"/>
          </p:nvPr>
        </p:nvSpPr>
        <p:spPr>
          <a:xfrm>
            <a:off x="2438401" y="5427305"/>
            <a:ext cx="2862325" cy="891338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2438401" y="3567716"/>
            <a:ext cx="8339139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0900" y="956754"/>
            <a:ext cx="732869" cy="58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87" y="6413239"/>
            <a:ext cx="1197956" cy="32045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4"/>
          <p:cNvSpPr txBox="1">
            <a:spLocks noGrp="1"/>
          </p:cNvSpPr>
          <p:nvPr>
            <p:ph type="body" idx="3"/>
          </p:nvPr>
        </p:nvSpPr>
        <p:spPr>
          <a:xfrm>
            <a:off x="2438401" y="974260"/>
            <a:ext cx="8339139" cy="236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" name="Google Shape;38;p34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" name="Google Shape;39;p34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5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no Subtitle">
  <p:cSld name="Just Title no 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" name="Google Shape;42;p35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3" name="Google Shape;4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" name="Google Shape;46;p35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97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">
  <p:cSld name="Thank you ">
    <p:bg>
      <p:bgPr>
        <a:gradFill>
          <a:gsLst>
            <a:gs pos="0">
              <a:schemeClr val="lt1"/>
            </a:gs>
            <a:gs pos="62000">
              <a:schemeClr val="lt2"/>
            </a:gs>
            <a:gs pos="100000">
              <a:schemeClr val="lt2"/>
            </a:gs>
          </a:gsLst>
          <a:lin ang="4800000" scaled="0"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/>
          <p:nvPr/>
        </p:nvSpPr>
        <p:spPr>
          <a:xfrm>
            <a:off x="0" y="4883086"/>
            <a:ext cx="12192000" cy="1974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2" name="Google Shape;6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90995" y="691234"/>
            <a:ext cx="6678135" cy="38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823" y="5265842"/>
            <a:ext cx="1553240" cy="41549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8"/>
          <p:cNvSpPr txBox="1"/>
          <p:nvPr/>
        </p:nvSpPr>
        <p:spPr>
          <a:xfrm>
            <a:off x="268368" y="2598039"/>
            <a:ext cx="527622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 sz="66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65;p38"/>
          <p:cNvSpPr txBox="1"/>
          <p:nvPr/>
        </p:nvSpPr>
        <p:spPr>
          <a:xfrm>
            <a:off x="3063778" y="5436050"/>
            <a:ext cx="1901161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rgbClr val="E7473F"/>
                </a:solidFill>
                <a:latin typeface="Proxima Nova"/>
                <a:ea typeface="Proxima Nova"/>
                <a:cs typeface="Proxima Nova"/>
                <a:sym typeface="Proxima Nova"/>
              </a:rPr>
              <a:t>www.denodo.com</a:t>
            </a:r>
            <a:endParaRPr/>
          </a:p>
        </p:txBody>
      </p:sp>
      <p:sp>
        <p:nvSpPr>
          <p:cNvPr id="66" name="Google Shape;66;p38"/>
          <p:cNvSpPr txBox="1"/>
          <p:nvPr/>
        </p:nvSpPr>
        <p:spPr>
          <a:xfrm>
            <a:off x="5261638" y="5436052"/>
            <a:ext cx="1965425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info@denodo.com</a:t>
            </a:r>
            <a:endParaRPr/>
          </a:p>
        </p:txBody>
      </p:sp>
      <p:cxnSp>
        <p:nvCxnSpPr>
          <p:cNvPr id="67" name="Google Shape;67;p38"/>
          <p:cNvCxnSpPr/>
          <p:nvPr/>
        </p:nvCxnSpPr>
        <p:spPr>
          <a:xfrm>
            <a:off x="2827986" y="5366804"/>
            <a:ext cx="0" cy="346242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" name="Google Shape;68;p38"/>
          <p:cNvCxnSpPr/>
          <p:nvPr/>
        </p:nvCxnSpPr>
        <p:spPr>
          <a:xfrm>
            <a:off x="5080344" y="5366804"/>
            <a:ext cx="0" cy="346242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38"/>
          <p:cNvSpPr txBox="1"/>
          <p:nvPr/>
        </p:nvSpPr>
        <p:spPr>
          <a:xfrm>
            <a:off x="1043438" y="5940968"/>
            <a:ext cx="817229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424242"/>
                </a:solidFill>
                <a:latin typeface="Proxima Nova"/>
                <a:ea typeface="Proxima Nova"/>
                <a:cs typeface="Proxima Nova"/>
                <a:sym typeface="Proxima Nova"/>
              </a:rPr>
              <a:t>© Copyright Denodo Technologies. All rights reserved</a:t>
            </a:r>
            <a:endParaRPr/>
          </a:p>
        </p:txBody>
      </p:sp>
      <p:pic>
        <p:nvPicPr>
          <p:cNvPr id="70" name="Google Shape;7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140" y="803783"/>
            <a:ext cx="674369" cy="74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664" y="4330222"/>
            <a:ext cx="655002" cy="727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8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gradFill>
          <a:gsLst>
            <a:gs pos="0">
              <a:schemeClr val="lt1"/>
            </a:gs>
            <a:gs pos="62000">
              <a:schemeClr val="lt2"/>
            </a:gs>
            <a:gs pos="100000">
              <a:schemeClr val="lt2"/>
            </a:gs>
          </a:gsLst>
          <a:lin ang="48000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/>
          <p:nvPr/>
        </p:nvSpPr>
        <p:spPr>
          <a:xfrm>
            <a:off x="0" y="4891398"/>
            <a:ext cx="12192000" cy="19749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" name="Google Shape;7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7141" y="846185"/>
            <a:ext cx="6678135" cy="38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2824" y="5219828"/>
            <a:ext cx="1512306" cy="41549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9"/>
          <p:cNvSpPr txBox="1"/>
          <p:nvPr/>
        </p:nvSpPr>
        <p:spPr>
          <a:xfrm>
            <a:off x="5232342" y="5347380"/>
            <a:ext cx="1901161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rgbClr val="E7473F"/>
                </a:solidFill>
                <a:latin typeface="Proxima Nova"/>
                <a:ea typeface="Proxima Nova"/>
                <a:cs typeface="Proxima Nova"/>
                <a:sym typeface="Proxima Nova"/>
              </a:rPr>
              <a:t>www.denodo.com</a:t>
            </a:r>
            <a:endParaRPr/>
          </a:p>
        </p:txBody>
      </p:sp>
      <p:sp>
        <p:nvSpPr>
          <p:cNvPr id="77" name="Google Shape;77;p39"/>
          <p:cNvSpPr txBox="1"/>
          <p:nvPr/>
        </p:nvSpPr>
        <p:spPr>
          <a:xfrm>
            <a:off x="7425046" y="5347382"/>
            <a:ext cx="1894749" cy="28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info@denodo.com</a:t>
            </a:r>
            <a:endParaRPr/>
          </a:p>
        </p:txBody>
      </p:sp>
      <p:cxnSp>
        <p:nvCxnSpPr>
          <p:cNvPr id="78" name="Google Shape;78;p39"/>
          <p:cNvCxnSpPr/>
          <p:nvPr/>
        </p:nvCxnSpPr>
        <p:spPr>
          <a:xfrm>
            <a:off x="4987126" y="5326260"/>
            <a:ext cx="0" cy="346242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39"/>
          <p:cNvCxnSpPr/>
          <p:nvPr/>
        </p:nvCxnSpPr>
        <p:spPr>
          <a:xfrm>
            <a:off x="7249110" y="5312754"/>
            <a:ext cx="0" cy="346242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39"/>
          <p:cNvSpPr txBox="1"/>
          <p:nvPr/>
        </p:nvSpPr>
        <p:spPr>
          <a:xfrm>
            <a:off x="2140718" y="5931402"/>
            <a:ext cx="817229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424242"/>
                </a:solidFill>
                <a:latin typeface="Proxima Nova"/>
                <a:ea typeface="Proxima Nova"/>
                <a:cs typeface="Proxima Nova"/>
                <a:sym typeface="Proxima Nova"/>
              </a:rPr>
              <a:t>© Copyright Denodo Technologies. All rights reserved</a:t>
            </a:r>
            <a:endParaRPr/>
          </a:p>
        </p:txBody>
      </p:sp>
      <p:pic>
        <p:nvPicPr>
          <p:cNvPr id="81" name="Google Shape;8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4316" y="2558321"/>
            <a:ext cx="672803" cy="74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55161" y="994115"/>
            <a:ext cx="657850" cy="7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8254" y="4296053"/>
            <a:ext cx="655002" cy="727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0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1">
  <p:cSld name="Cover 1">
    <p:bg>
      <p:bgPr>
        <a:gradFill>
          <a:gsLst>
            <a:gs pos="0">
              <a:srgbClr val="F4F5F8"/>
            </a:gs>
            <a:gs pos="100000">
              <a:srgbClr val="D6DAF2"/>
            </a:gs>
          </a:gsLst>
          <a:lin ang="21593999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0"/>
          <p:cNvSpPr/>
          <p:nvPr/>
        </p:nvSpPr>
        <p:spPr>
          <a:xfrm>
            <a:off x="4256116" y="1"/>
            <a:ext cx="7948270" cy="6858001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08F8A"/>
              </a:gs>
              <a:gs pos="75000">
                <a:schemeClr val="accent1"/>
              </a:gs>
              <a:gs pos="100000">
                <a:schemeClr val="accent1"/>
              </a:gs>
            </a:gsLst>
            <a:lin ang="21593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40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40"/>
          <p:cNvSpPr txBox="1">
            <a:spLocks noGrp="1"/>
          </p:cNvSpPr>
          <p:nvPr>
            <p:ph type="title"/>
          </p:nvPr>
        </p:nvSpPr>
        <p:spPr>
          <a:xfrm>
            <a:off x="799130" y="670482"/>
            <a:ext cx="5490834" cy="227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400"/>
              <a:buFont typeface="Proxima Nova"/>
              <a:buNone/>
              <a:defRPr sz="4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0"/>
          <p:cNvSpPr txBox="1">
            <a:spLocks noGrp="1"/>
          </p:cNvSpPr>
          <p:nvPr>
            <p:ph type="body" idx="1"/>
          </p:nvPr>
        </p:nvSpPr>
        <p:spPr>
          <a:xfrm>
            <a:off x="798865" y="3292768"/>
            <a:ext cx="5491098" cy="64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i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body" idx="2"/>
          </p:nvPr>
        </p:nvSpPr>
        <p:spPr>
          <a:xfrm>
            <a:off x="798864" y="4287026"/>
            <a:ext cx="5491099" cy="70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/>
          <p:nvPr/>
        </p:nvSpPr>
        <p:spPr>
          <a:xfrm>
            <a:off x="798866" y="3085622"/>
            <a:ext cx="476055" cy="53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1" name="Google Shape;9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668" y="336232"/>
            <a:ext cx="688381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6924" y="603822"/>
            <a:ext cx="809161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309241" y="5544589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55603" y="1888066"/>
            <a:ext cx="742544" cy="82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2306" y="1544028"/>
            <a:ext cx="655002" cy="7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6476" y="5511658"/>
            <a:ext cx="655002" cy="727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4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1"/>
          <p:cNvSpPr/>
          <p:nvPr/>
        </p:nvSpPr>
        <p:spPr>
          <a:xfrm>
            <a:off x="-1924834" y="-1214707"/>
            <a:ext cx="9813966" cy="846031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4F5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" name="Google Shape;99;p41"/>
          <p:cNvSpPr txBox="1"/>
          <p:nvPr/>
        </p:nvSpPr>
        <p:spPr>
          <a:xfrm>
            <a:off x="403917" y="4572000"/>
            <a:ext cx="6578775" cy="97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100;p41"/>
          <p:cNvSpPr txBox="1"/>
          <p:nvPr/>
        </p:nvSpPr>
        <p:spPr>
          <a:xfrm>
            <a:off x="403916" y="4763193"/>
            <a:ext cx="8653806" cy="78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1" name="Google Shape;101;p41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2" name="Google Shape;102;p41"/>
          <p:cNvSpPr txBox="1">
            <a:spLocks noGrp="1"/>
          </p:cNvSpPr>
          <p:nvPr>
            <p:ph type="title"/>
          </p:nvPr>
        </p:nvSpPr>
        <p:spPr>
          <a:xfrm>
            <a:off x="799129" y="1444034"/>
            <a:ext cx="5679492" cy="243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400"/>
              <a:buFont typeface="Proxima Nova"/>
              <a:buNone/>
              <a:defRPr sz="4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1"/>
          <p:cNvSpPr txBox="1">
            <a:spLocks noGrp="1"/>
          </p:cNvSpPr>
          <p:nvPr>
            <p:ph type="body" idx="1"/>
          </p:nvPr>
        </p:nvSpPr>
        <p:spPr>
          <a:xfrm>
            <a:off x="798865" y="4086341"/>
            <a:ext cx="5679492" cy="41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i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1"/>
          <p:cNvSpPr txBox="1">
            <a:spLocks noGrp="1"/>
          </p:cNvSpPr>
          <p:nvPr>
            <p:ph type="body" idx="2"/>
          </p:nvPr>
        </p:nvSpPr>
        <p:spPr>
          <a:xfrm>
            <a:off x="1699572" y="4724266"/>
            <a:ext cx="4622754" cy="70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1"/>
          <p:cNvSpPr/>
          <p:nvPr/>
        </p:nvSpPr>
        <p:spPr>
          <a:xfrm>
            <a:off x="798866" y="3980828"/>
            <a:ext cx="476055" cy="53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41"/>
          <p:cNvSpPr>
            <a:spLocks noGrp="1"/>
          </p:cNvSpPr>
          <p:nvPr>
            <p:ph type="pic" idx="3"/>
          </p:nvPr>
        </p:nvSpPr>
        <p:spPr>
          <a:xfrm>
            <a:off x="739192" y="4680646"/>
            <a:ext cx="781497" cy="781396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107" name="Google Shape;10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4997" y="5634296"/>
            <a:ext cx="743599" cy="82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206872" y="4481269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5190" y="557307"/>
            <a:ext cx="809161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 flipH="1">
            <a:off x="-460548" y="5859483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865" y="557307"/>
            <a:ext cx="1369804" cy="36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4824" y="5826552"/>
            <a:ext cx="655002" cy="7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76850" y="2126899"/>
            <a:ext cx="655002" cy="727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4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3" userDrawn="1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2"/>
          <p:cNvSpPr/>
          <p:nvPr/>
        </p:nvSpPr>
        <p:spPr>
          <a:xfrm>
            <a:off x="-1924834" y="-1214707"/>
            <a:ext cx="9813966" cy="846031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116;p42"/>
          <p:cNvSpPr txBox="1"/>
          <p:nvPr/>
        </p:nvSpPr>
        <p:spPr>
          <a:xfrm>
            <a:off x="403917" y="4572000"/>
            <a:ext cx="6578775" cy="97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42"/>
          <p:cNvSpPr txBox="1"/>
          <p:nvPr/>
        </p:nvSpPr>
        <p:spPr>
          <a:xfrm>
            <a:off x="403916" y="4763193"/>
            <a:ext cx="8653806" cy="78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42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42"/>
          <p:cNvSpPr txBox="1">
            <a:spLocks noGrp="1"/>
          </p:cNvSpPr>
          <p:nvPr>
            <p:ph type="title"/>
          </p:nvPr>
        </p:nvSpPr>
        <p:spPr>
          <a:xfrm>
            <a:off x="799129" y="1444034"/>
            <a:ext cx="5679492" cy="178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roxima Nova"/>
              <a:buNone/>
              <a:defRPr sz="4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2"/>
          <p:cNvSpPr txBox="1">
            <a:spLocks noGrp="1"/>
          </p:cNvSpPr>
          <p:nvPr>
            <p:ph type="body" idx="2"/>
          </p:nvPr>
        </p:nvSpPr>
        <p:spPr>
          <a:xfrm>
            <a:off x="1699572" y="4724266"/>
            <a:ext cx="4622754" cy="70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42"/>
          <p:cNvSpPr/>
          <p:nvPr/>
        </p:nvSpPr>
        <p:spPr>
          <a:xfrm>
            <a:off x="798866" y="3379934"/>
            <a:ext cx="476055" cy="53702"/>
          </a:xfrm>
          <a:prstGeom prst="rect">
            <a:avLst/>
          </a:prstGeom>
          <a:solidFill>
            <a:srgbClr val="C420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42"/>
          <p:cNvSpPr>
            <a:spLocks noGrp="1"/>
          </p:cNvSpPr>
          <p:nvPr>
            <p:ph type="pic" idx="3"/>
          </p:nvPr>
        </p:nvSpPr>
        <p:spPr>
          <a:xfrm>
            <a:off x="739192" y="4680646"/>
            <a:ext cx="781497" cy="781396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124" name="Google Shape;12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4997" y="5634296"/>
            <a:ext cx="735375" cy="81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206872" y="4481269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5190" y="557307"/>
            <a:ext cx="809161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 flipH="1">
            <a:off x="-460548" y="5859483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9384" y="566698"/>
            <a:ext cx="1394634" cy="37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79370" y="5872190"/>
            <a:ext cx="655002" cy="72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65370" y="1934858"/>
            <a:ext cx="655002" cy="7274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6;p42">
            <a:extLst>
              <a:ext uri="{FF2B5EF4-FFF2-40B4-BE49-F238E27FC236}">
                <a16:creationId xmlns:a16="http://schemas.microsoft.com/office/drawing/2014/main" id="{5B0F1791-5878-55D6-F93B-076BC9AF08A7}"/>
              </a:ext>
            </a:extLst>
          </p:cNvPr>
          <p:cNvSpPr txBox="1"/>
          <p:nvPr userDrawn="1"/>
        </p:nvSpPr>
        <p:spPr>
          <a:xfrm>
            <a:off x="377580" y="3556745"/>
            <a:ext cx="6578775" cy="97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Google Shape;121;p42">
            <a:extLst>
              <a:ext uri="{FF2B5EF4-FFF2-40B4-BE49-F238E27FC236}">
                <a16:creationId xmlns:a16="http://schemas.microsoft.com/office/drawing/2014/main" id="{BD9ABC2C-9FED-31B9-C3AC-8A6C0FB0D1F2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673235" y="3709011"/>
            <a:ext cx="4622754" cy="70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23;p42">
            <a:extLst>
              <a:ext uri="{FF2B5EF4-FFF2-40B4-BE49-F238E27FC236}">
                <a16:creationId xmlns:a16="http://schemas.microsoft.com/office/drawing/2014/main" id="{E3A61918-2AAD-D9E3-C92F-781FE5A1D5EA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12855" y="3665391"/>
            <a:ext cx="781497" cy="781396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68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40AE-497A-AD03-B4A6-3515FF5A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786F4-9F15-F273-90A4-E06C1D3A1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4DFA-7519-B7FC-DB95-C825D2BC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255E5-ADDD-0CAF-7AAD-6063DCE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A2CDA-A826-549B-3BCF-E22A2E7B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Webinar">
  <p:cSld name="Cover Webinar">
    <p:bg>
      <p:bgPr>
        <a:gradFill>
          <a:gsLst>
            <a:gs pos="0">
              <a:srgbClr val="F4F5F8"/>
            </a:gs>
            <a:gs pos="100000">
              <a:srgbClr val="D6DAF2"/>
            </a:gs>
          </a:gsLst>
          <a:lin ang="4800000" scaled="0"/>
        </a:gra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4"/>
          <p:cNvSpPr txBox="1"/>
          <p:nvPr/>
        </p:nvSpPr>
        <p:spPr>
          <a:xfrm>
            <a:off x="403917" y="4572000"/>
            <a:ext cx="6578775" cy="97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44"/>
          <p:cNvSpPr txBox="1"/>
          <p:nvPr/>
        </p:nvSpPr>
        <p:spPr>
          <a:xfrm>
            <a:off x="403916" y="4763193"/>
            <a:ext cx="8653806" cy="78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44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44"/>
          <p:cNvSpPr txBox="1">
            <a:spLocks noGrp="1"/>
          </p:cNvSpPr>
          <p:nvPr>
            <p:ph type="title"/>
          </p:nvPr>
        </p:nvSpPr>
        <p:spPr>
          <a:xfrm>
            <a:off x="799129" y="1366753"/>
            <a:ext cx="6846812" cy="273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800"/>
              <a:buFont typeface="Proxima Nova"/>
              <a:buNone/>
              <a:defRPr sz="4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/>
          <p:nvPr/>
        </p:nvSpPr>
        <p:spPr>
          <a:xfrm>
            <a:off x="798866" y="4349702"/>
            <a:ext cx="476055" cy="53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44"/>
          <p:cNvSpPr/>
          <p:nvPr/>
        </p:nvSpPr>
        <p:spPr>
          <a:xfrm>
            <a:off x="0" y="437746"/>
            <a:ext cx="4163438" cy="632298"/>
          </a:xfrm>
          <a:prstGeom prst="rect">
            <a:avLst/>
          </a:prstGeom>
          <a:gradFill>
            <a:gsLst>
              <a:gs pos="0">
                <a:srgbClr val="CFD3F1">
                  <a:alpha val="41960"/>
                </a:srgbClr>
              </a:gs>
              <a:gs pos="100000">
                <a:srgbClr val="CFD3F1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5" name="Google Shape;155;p44"/>
          <p:cNvSpPr txBox="1">
            <a:spLocks noGrp="1"/>
          </p:cNvSpPr>
          <p:nvPr>
            <p:ph type="body" idx="1"/>
          </p:nvPr>
        </p:nvSpPr>
        <p:spPr>
          <a:xfrm>
            <a:off x="798866" y="587882"/>
            <a:ext cx="4026406" cy="35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4"/>
          <p:cNvSpPr txBox="1">
            <a:spLocks noGrp="1"/>
          </p:cNvSpPr>
          <p:nvPr>
            <p:ph type="body" idx="2"/>
          </p:nvPr>
        </p:nvSpPr>
        <p:spPr>
          <a:xfrm>
            <a:off x="1699572" y="4871370"/>
            <a:ext cx="5025425" cy="70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44"/>
          <p:cNvSpPr>
            <a:spLocks noGrp="1"/>
          </p:cNvSpPr>
          <p:nvPr>
            <p:ph type="pic" idx="3"/>
          </p:nvPr>
        </p:nvSpPr>
        <p:spPr>
          <a:xfrm>
            <a:off x="739192" y="4827750"/>
            <a:ext cx="781497" cy="781396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158" name="Google Shape;15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04201" y="557307"/>
            <a:ext cx="1369804" cy="364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516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gradFill>
          <a:gsLst>
            <a:gs pos="0">
              <a:schemeClr val="accent1"/>
            </a:gs>
            <a:gs pos="54000">
              <a:schemeClr val="accent1"/>
            </a:gs>
            <a:gs pos="100000">
              <a:srgbClr val="C42018"/>
            </a:gs>
          </a:gsLst>
          <a:lin ang="4800000" scaled="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5"/>
          <p:cNvSpPr/>
          <p:nvPr/>
        </p:nvSpPr>
        <p:spPr>
          <a:xfrm>
            <a:off x="-1" y="0"/>
            <a:ext cx="790805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1" name="Google Shape;161;p45"/>
          <p:cNvSpPr/>
          <p:nvPr/>
        </p:nvSpPr>
        <p:spPr>
          <a:xfrm rot="566642" flipH="1">
            <a:off x="8126722" y="-1393860"/>
            <a:ext cx="4538267" cy="3928509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rgbClr val="FFFFFF">
                  <a:alpha val="33725"/>
                </a:srgbClr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45"/>
          <p:cNvSpPr txBox="1">
            <a:spLocks noGrp="1"/>
          </p:cNvSpPr>
          <p:nvPr>
            <p:ph type="body" idx="1"/>
          </p:nvPr>
        </p:nvSpPr>
        <p:spPr>
          <a:xfrm>
            <a:off x="605210" y="1246152"/>
            <a:ext cx="6599459" cy="4619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052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7473F"/>
              </a:buClr>
              <a:buSzPts val="1920"/>
              <a:buFont typeface="Proxima Nova"/>
              <a:buAutoNum type="arabicPeriod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0519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E7473F"/>
              </a:buClr>
              <a:buSzPts val="1920"/>
              <a:buFont typeface="Proxima Nova"/>
              <a:buAutoNum type="arabicPeriod"/>
              <a:def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Proxima Nova"/>
              <a:buAutoNum type="arabicPeriod"/>
              <a:defRPr/>
            </a:lvl3pPr>
            <a:lvl4pPr marL="1828800" lvl="3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Proxima Nova"/>
              <a:buAutoNum type="arabicPeriod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AutoNum type="arabicPeriod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45"/>
          <p:cNvSpPr txBox="1"/>
          <p:nvPr/>
        </p:nvSpPr>
        <p:spPr>
          <a:xfrm>
            <a:off x="8754894" y="570395"/>
            <a:ext cx="328192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AGENDA</a:t>
            </a:r>
            <a:endParaRPr/>
          </a:p>
        </p:txBody>
      </p:sp>
      <p:pic>
        <p:nvPicPr>
          <p:cNvPr id="164" name="Google Shape;16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48411" y="3676434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9674844" y="3098187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5245" y="5190317"/>
            <a:ext cx="655002" cy="72748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5"/>
          <p:cNvSpPr txBox="1">
            <a:spLocks noGrp="1"/>
          </p:cNvSpPr>
          <p:nvPr>
            <p:ph type="ftr" idx="11"/>
          </p:nvPr>
        </p:nvSpPr>
        <p:spPr>
          <a:xfrm>
            <a:off x="2733541" y="6356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1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Speakers">
  <p:cSld name="Four Speaker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6"/>
          <p:cNvSpPr/>
          <p:nvPr/>
        </p:nvSpPr>
        <p:spPr>
          <a:xfrm>
            <a:off x="0" y="3282044"/>
            <a:ext cx="12192000" cy="357595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46"/>
          <p:cNvSpPr/>
          <p:nvPr/>
        </p:nvSpPr>
        <p:spPr>
          <a:xfrm rot="566642" flipH="1">
            <a:off x="8126722" y="-1393860"/>
            <a:ext cx="4538267" cy="3928509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46"/>
          <p:cNvSpPr>
            <a:spLocks noGrp="1"/>
          </p:cNvSpPr>
          <p:nvPr>
            <p:ph type="pic" idx="2"/>
          </p:nvPr>
        </p:nvSpPr>
        <p:spPr>
          <a:xfrm>
            <a:off x="1013798" y="2334954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73" name="Google Shape;173;p46"/>
          <p:cNvSpPr>
            <a:spLocks noGrp="1"/>
          </p:cNvSpPr>
          <p:nvPr>
            <p:ph type="pic" idx="3"/>
          </p:nvPr>
        </p:nvSpPr>
        <p:spPr>
          <a:xfrm>
            <a:off x="3842896" y="2367281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74" name="Google Shape;174;p46"/>
          <p:cNvSpPr>
            <a:spLocks noGrp="1"/>
          </p:cNvSpPr>
          <p:nvPr>
            <p:ph type="pic" idx="4"/>
          </p:nvPr>
        </p:nvSpPr>
        <p:spPr>
          <a:xfrm>
            <a:off x="6671995" y="2334954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557192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6"/>
          <p:cNvSpPr/>
          <p:nvPr/>
        </p:nvSpPr>
        <p:spPr>
          <a:xfrm>
            <a:off x="1631409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5"/>
          </p:nvPr>
        </p:nvSpPr>
        <p:spPr>
          <a:xfrm>
            <a:off x="557192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body" idx="6"/>
          </p:nvPr>
        </p:nvSpPr>
        <p:spPr>
          <a:xfrm>
            <a:off x="3419542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46"/>
          <p:cNvSpPr/>
          <p:nvPr/>
        </p:nvSpPr>
        <p:spPr>
          <a:xfrm>
            <a:off x="4493759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0" name="Google Shape;180;p46"/>
          <p:cNvSpPr txBox="1">
            <a:spLocks noGrp="1"/>
          </p:cNvSpPr>
          <p:nvPr>
            <p:ph type="body" idx="7"/>
          </p:nvPr>
        </p:nvSpPr>
        <p:spPr>
          <a:xfrm>
            <a:off x="3419542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46"/>
          <p:cNvSpPr txBox="1">
            <a:spLocks noGrp="1"/>
          </p:cNvSpPr>
          <p:nvPr>
            <p:ph type="body" idx="8"/>
          </p:nvPr>
        </p:nvSpPr>
        <p:spPr>
          <a:xfrm>
            <a:off x="6281890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6"/>
          <p:cNvSpPr/>
          <p:nvPr/>
        </p:nvSpPr>
        <p:spPr>
          <a:xfrm>
            <a:off x="7356108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46"/>
          <p:cNvSpPr txBox="1">
            <a:spLocks noGrp="1"/>
          </p:cNvSpPr>
          <p:nvPr>
            <p:ph type="body" idx="9"/>
          </p:nvPr>
        </p:nvSpPr>
        <p:spPr>
          <a:xfrm>
            <a:off x="6281890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6"/>
          <p:cNvSpPr>
            <a:spLocks noGrp="1"/>
          </p:cNvSpPr>
          <p:nvPr>
            <p:ph type="pic" idx="13"/>
          </p:nvPr>
        </p:nvSpPr>
        <p:spPr>
          <a:xfrm>
            <a:off x="9535564" y="2334954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85" name="Google Shape;185;p46"/>
          <p:cNvSpPr txBox="1">
            <a:spLocks noGrp="1"/>
          </p:cNvSpPr>
          <p:nvPr>
            <p:ph type="body" idx="14"/>
          </p:nvPr>
        </p:nvSpPr>
        <p:spPr>
          <a:xfrm>
            <a:off x="9145460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46"/>
          <p:cNvSpPr/>
          <p:nvPr/>
        </p:nvSpPr>
        <p:spPr>
          <a:xfrm>
            <a:off x="10219677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46"/>
          <p:cNvSpPr txBox="1">
            <a:spLocks noGrp="1"/>
          </p:cNvSpPr>
          <p:nvPr>
            <p:ph type="body" idx="15"/>
          </p:nvPr>
        </p:nvSpPr>
        <p:spPr>
          <a:xfrm>
            <a:off x="9145460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6"/>
          <p:cNvSpPr txBox="1"/>
          <p:nvPr/>
        </p:nvSpPr>
        <p:spPr>
          <a:xfrm>
            <a:off x="8952576" y="872666"/>
            <a:ext cx="2896153" cy="410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PONENTES</a:t>
            </a:r>
            <a:endParaRPr/>
          </a:p>
        </p:txBody>
      </p:sp>
      <p:pic>
        <p:nvPicPr>
          <p:cNvPr id="189" name="Google Shape;18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3797" y="1034496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7827" y="5917922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29947" y="516582"/>
            <a:ext cx="2337881" cy="66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8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peakers">
  <p:cSld name="Three Speaker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7"/>
          <p:cNvSpPr/>
          <p:nvPr/>
        </p:nvSpPr>
        <p:spPr>
          <a:xfrm>
            <a:off x="0" y="3282044"/>
            <a:ext cx="12192000" cy="357595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47"/>
          <p:cNvSpPr/>
          <p:nvPr/>
        </p:nvSpPr>
        <p:spPr>
          <a:xfrm rot="566642" flipH="1">
            <a:off x="8126722" y="-1393860"/>
            <a:ext cx="4538267" cy="3928509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47"/>
          <p:cNvSpPr>
            <a:spLocks noGrp="1"/>
          </p:cNvSpPr>
          <p:nvPr>
            <p:ph type="pic" idx="2"/>
          </p:nvPr>
        </p:nvSpPr>
        <p:spPr>
          <a:xfrm>
            <a:off x="1013798" y="2334954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96" name="Google Shape;196;p47"/>
          <p:cNvSpPr>
            <a:spLocks noGrp="1"/>
          </p:cNvSpPr>
          <p:nvPr>
            <p:ph type="pic" idx="3"/>
          </p:nvPr>
        </p:nvSpPr>
        <p:spPr>
          <a:xfrm>
            <a:off x="3842896" y="2367281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97" name="Google Shape;197;p47"/>
          <p:cNvSpPr>
            <a:spLocks noGrp="1"/>
          </p:cNvSpPr>
          <p:nvPr>
            <p:ph type="pic" idx="4"/>
          </p:nvPr>
        </p:nvSpPr>
        <p:spPr>
          <a:xfrm>
            <a:off x="6671995" y="2334954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198" name="Google Shape;198;p47"/>
          <p:cNvSpPr txBox="1">
            <a:spLocks noGrp="1"/>
          </p:cNvSpPr>
          <p:nvPr>
            <p:ph type="body" idx="1"/>
          </p:nvPr>
        </p:nvSpPr>
        <p:spPr>
          <a:xfrm>
            <a:off x="557192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47"/>
          <p:cNvSpPr/>
          <p:nvPr/>
        </p:nvSpPr>
        <p:spPr>
          <a:xfrm>
            <a:off x="1631409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47"/>
          <p:cNvSpPr txBox="1">
            <a:spLocks noGrp="1"/>
          </p:cNvSpPr>
          <p:nvPr>
            <p:ph type="body" idx="5"/>
          </p:nvPr>
        </p:nvSpPr>
        <p:spPr>
          <a:xfrm>
            <a:off x="557192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body" idx="6"/>
          </p:nvPr>
        </p:nvSpPr>
        <p:spPr>
          <a:xfrm>
            <a:off x="3419542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47"/>
          <p:cNvSpPr/>
          <p:nvPr/>
        </p:nvSpPr>
        <p:spPr>
          <a:xfrm>
            <a:off x="4493759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3" name="Google Shape;203;p47"/>
          <p:cNvSpPr txBox="1">
            <a:spLocks noGrp="1"/>
          </p:cNvSpPr>
          <p:nvPr>
            <p:ph type="body" idx="7"/>
          </p:nvPr>
        </p:nvSpPr>
        <p:spPr>
          <a:xfrm>
            <a:off x="3419542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body" idx="8"/>
          </p:nvPr>
        </p:nvSpPr>
        <p:spPr>
          <a:xfrm>
            <a:off x="6281890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/>
          <p:nvPr/>
        </p:nvSpPr>
        <p:spPr>
          <a:xfrm>
            <a:off x="7356108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47"/>
          <p:cNvSpPr txBox="1">
            <a:spLocks noGrp="1"/>
          </p:cNvSpPr>
          <p:nvPr>
            <p:ph type="body" idx="9"/>
          </p:nvPr>
        </p:nvSpPr>
        <p:spPr>
          <a:xfrm>
            <a:off x="6281890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7" name="Google Shape;207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3797" y="1034496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7827" y="5917922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29947" y="516582"/>
            <a:ext cx="2337881" cy="66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7"/>
          <p:cNvSpPr txBox="1"/>
          <p:nvPr/>
        </p:nvSpPr>
        <p:spPr>
          <a:xfrm>
            <a:off x="8952576" y="872666"/>
            <a:ext cx="2896153" cy="410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PONENTES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012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peakers">
  <p:cSld name="Two Speaker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8"/>
          <p:cNvSpPr/>
          <p:nvPr/>
        </p:nvSpPr>
        <p:spPr>
          <a:xfrm>
            <a:off x="0" y="3282044"/>
            <a:ext cx="12192000" cy="357595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48"/>
          <p:cNvSpPr/>
          <p:nvPr/>
        </p:nvSpPr>
        <p:spPr>
          <a:xfrm rot="566642" flipH="1">
            <a:off x="8126722" y="-1393860"/>
            <a:ext cx="4538267" cy="3928509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chemeClr val="lt2"/>
              </a:gs>
              <a:gs pos="100000">
                <a:srgbClr val="FFFFFF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48"/>
          <p:cNvSpPr>
            <a:spLocks noGrp="1"/>
          </p:cNvSpPr>
          <p:nvPr>
            <p:ph type="pic" idx="2"/>
          </p:nvPr>
        </p:nvSpPr>
        <p:spPr>
          <a:xfrm>
            <a:off x="3842896" y="2367281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215" name="Google Shape;215;p48"/>
          <p:cNvSpPr>
            <a:spLocks noGrp="1"/>
          </p:cNvSpPr>
          <p:nvPr>
            <p:ph type="pic" idx="3"/>
          </p:nvPr>
        </p:nvSpPr>
        <p:spPr>
          <a:xfrm>
            <a:off x="6671995" y="2334954"/>
            <a:ext cx="1597175" cy="1596967"/>
          </a:xfrm>
          <a:prstGeom prst="ellipse">
            <a:avLst/>
          </a:prstGeom>
          <a:noFill/>
          <a:ln>
            <a:noFill/>
          </a:ln>
        </p:spPr>
      </p:sp>
      <p:sp>
        <p:nvSpPr>
          <p:cNvPr id="216" name="Google Shape;216;p48"/>
          <p:cNvSpPr txBox="1">
            <a:spLocks noGrp="1"/>
          </p:cNvSpPr>
          <p:nvPr>
            <p:ph type="body" idx="1"/>
          </p:nvPr>
        </p:nvSpPr>
        <p:spPr>
          <a:xfrm>
            <a:off x="3419542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48"/>
          <p:cNvSpPr/>
          <p:nvPr/>
        </p:nvSpPr>
        <p:spPr>
          <a:xfrm>
            <a:off x="4493759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48"/>
          <p:cNvSpPr txBox="1">
            <a:spLocks noGrp="1"/>
          </p:cNvSpPr>
          <p:nvPr>
            <p:ph type="body" idx="4"/>
          </p:nvPr>
        </p:nvSpPr>
        <p:spPr>
          <a:xfrm>
            <a:off x="3419542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48"/>
          <p:cNvSpPr txBox="1">
            <a:spLocks noGrp="1"/>
          </p:cNvSpPr>
          <p:nvPr>
            <p:ph type="body" idx="5"/>
          </p:nvPr>
        </p:nvSpPr>
        <p:spPr>
          <a:xfrm>
            <a:off x="6281890" y="4289340"/>
            <a:ext cx="2510386" cy="32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ts val="1800"/>
              <a:buNone/>
              <a:defRPr sz="18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48"/>
          <p:cNvSpPr/>
          <p:nvPr/>
        </p:nvSpPr>
        <p:spPr>
          <a:xfrm>
            <a:off x="7356108" y="4691388"/>
            <a:ext cx="361951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48"/>
          <p:cNvSpPr txBox="1">
            <a:spLocks noGrp="1"/>
          </p:cNvSpPr>
          <p:nvPr>
            <p:ph type="body" idx="6"/>
          </p:nvPr>
        </p:nvSpPr>
        <p:spPr>
          <a:xfrm>
            <a:off x="6281890" y="4775676"/>
            <a:ext cx="2510386" cy="56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2" name="Google Shape;22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3797" y="1034496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7827" y="5917922"/>
            <a:ext cx="724200" cy="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29947" y="516582"/>
            <a:ext cx="2337881" cy="66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8"/>
          <p:cNvSpPr txBox="1"/>
          <p:nvPr/>
        </p:nvSpPr>
        <p:spPr>
          <a:xfrm>
            <a:off x="8952576" y="872666"/>
            <a:ext cx="2896153" cy="410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PONENTES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71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Section Slide">
    <p:bg>
      <p:bgPr>
        <a:gradFill>
          <a:gsLst>
            <a:gs pos="0">
              <a:schemeClr val="accent1"/>
            </a:gs>
            <a:gs pos="100000">
              <a:srgbClr val="C42018"/>
            </a:gs>
          </a:gsLst>
          <a:lin ang="4800000" scaled="0"/>
        </a:gra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9"/>
          <p:cNvSpPr txBox="1">
            <a:spLocks noGrp="1"/>
          </p:cNvSpPr>
          <p:nvPr>
            <p:ph type="title"/>
          </p:nvPr>
        </p:nvSpPr>
        <p:spPr>
          <a:xfrm>
            <a:off x="1055915" y="977334"/>
            <a:ext cx="8837645" cy="285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roxima Nova"/>
              <a:buNone/>
              <a:defRPr sz="5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9"/>
          <p:cNvSpPr/>
          <p:nvPr/>
        </p:nvSpPr>
        <p:spPr>
          <a:xfrm>
            <a:off x="1050256" y="4070243"/>
            <a:ext cx="433315" cy="658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49"/>
          <p:cNvSpPr txBox="1">
            <a:spLocks noGrp="1"/>
          </p:cNvSpPr>
          <p:nvPr>
            <p:ph type="body" idx="1"/>
          </p:nvPr>
        </p:nvSpPr>
        <p:spPr>
          <a:xfrm>
            <a:off x="1055915" y="4326206"/>
            <a:ext cx="8837645" cy="41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>
                <a:solidFill>
                  <a:schemeClr val="dk2"/>
                </a:solidFill>
              </a:defRPr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>
                <a:solidFill>
                  <a:schemeClr val="dk2"/>
                </a:solidFill>
              </a:defRPr>
            </a:lvl3pPr>
            <a:lvl4pPr marL="1828800" lvl="3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>
                <a:solidFill>
                  <a:schemeClr val="dk2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9"/>
          <p:cNvSpPr/>
          <p:nvPr/>
        </p:nvSpPr>
        <p:spPr>
          <a:xfrm rot="5400000" flipH="1">
            <a:off x="8278560" y="3468910"/>
            <a:ext cx="3180830" cy="2753456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rgbClr val="FFFFFF">
                  <a:alpha val="21960"/>
                </a:srgbClr>
              </a:gs>
              <a:gs pos="100000">
                <a:srgbClr val="FFFFFF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1" name="Google Shape;231;p49"/>
          <p:cNvSpPr/>
          <p:nvPr/>
        </p:nvSpPr>
        <p:spPr>
          <a:xfrm rot="5400000" flipH="1">
            <a:off x="5699343" y="5193634"/>
            <a:ext cx="2302871" cy="1993459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rgbClr val="FFFFFF">
                  <a:alpha val="21960"/>
                </a:srgbClr>
              </a:gs>
              <a:gs pos="100000">
                <a:srgbClr val="FFFFFF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2" name="Google Shape;232;p49"/>
          <p:cNvSpPr/>
          <p:nvPr/>
        </p:nvSpPr>
        <p:spPr>
          <a:xfrm rot="5400000" flipH="1">
            <a:off x="10275757" y="1794539"/>
            <a:ext cx="2302871" cy="1993459"/>
          </a:xfrm>
          <a:prstGeom prst="hexagon">
            <a:avLst>
              <a:gd name="adj" fmla="val 28678"/>
              <a:gd name="vf" fmla="val 115470"/>
            </a:avLst>
          </a:prstGeom>
          <a:gradFill>
            <a:gsLst>
              <a:gs pos="0">
                <a:srgbClr val="FFFFFF">
                  <a:alpha val="21960"/>
                </a:srgbClr>
              </a:gs>
              <a:gs pos="100000">
                <a:srgbClr val="FFFFFF">
                  <a:alpha val="0"/>
                </a:srgbClr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3" name="Google Shape;23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203896" y="5657020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75" y="608806"/>
            <a:ext cx="809161" cy="76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476" y="5217878"/>
            <a:ext cx="837557" cy="92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635" y="514225"/>
            <a:ext cx="837557" cy="92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10088664" y="4844025"/>
            <a:ext cx="2337881" cy="66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9184" y="4977481"/>
            <a:ext cx="1350010" cy="1492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8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2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52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4" name="Google Shape;264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2"/>
          <p:cNvSpPr>
            <a:spLocks noGrp="1"/>
          </p:cNvSpPr>
          <p:nvPr>
            <p:ph type="pic" idx="2"/>
          </p:nvPr>
        </p:nvSpPr>
        <p:spPr>
          <a:xfrm>
            <a:off x="706438" y="1239838"/>
            <a:ext cx="10806112" cy="4722812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52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2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52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9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and subtitle">
  <p:cSld name="Just Title and subtitl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3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1" name="Google Shape;271;p53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2" name="Google Shape;272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3"/>
          <p:cNvSpPr txBox="1">
            <a:spLocks noGrp="1"/>
          </p:cNvSpPr>
          <p:nvPr>
            <p:ph type="body" idx="1"/>
          </p:nvPr>
        </p:nvSpPr>
        <p:spPr>
          <a:xfrm>
            <a:off x="706501" y="1054449"/>
            <a:ext cx="108061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53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3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6" name="Google Shape;276;p53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83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laceholders - Light blue">
  <p:cSld name="Title and Placeholders - Light blue">
    <p:bg>
      <p:bgPr>
        <a:solidFill>
          <a:schemeClr val="lt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4"/>
          <p:cNvSpPr txBox="1">
            <a:spLocks noGrp="1"/>
          </p:cNvSpPr>
          <p:nvPr>
            <p:ph type="body" idx="1"/>
          </p:nvPr>
        </p:nvSpPr>
        <p:spPr>
          <a:xfrm>
            <a:off x="725557" y="1767619"/>
            <a:ext cx="10822965" cy="429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54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0" name="Google Shape;280;p54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1" name="Google Shape;28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4"/>
          <p:cNvSpPr txBox="1">
            <a:spLocks noGrp="1"/>
          </p:cNvSpPr>
          <p:nvPr>
            <p:ph type="body" idx="2"/>
          </p:nvPr>
        </p:nvSpPr>
        <p:spPr>
          <a:xfrm>
            <a:off x="706501" y="1054449"/>
            <a:ext cx="108061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54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4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2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laceholders - Red">
  <p:cSld name="Title and Placeholders - Red">
    <p:bg>
      <p:bgPr>
        <a:solidFill>
          <a:schemeClr val="accen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5"/>
          <p:cNvSpPr/>
          <p:nvPr/>
        </p:nvSpPr>
        <p:spPr>
          <a:xfrm rot="5400000" flipH="1">
            <a:off x="11129973" y="6461316"/>
            <a:ext cx="39651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7" name="Google Shape;287;p55"/>
          <p:cNvSpPr/>
          <p:nvPr/>
        </p:nvSpPr>
        <p:spPr>
          <a:xfrm>
            <a:off x="11130498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8" name="Google Shape;288;p55"/>
          <p:cNvSpPr txBox="1">
            <a:spLocks noGrp="1"/>
          </p:cNvSpPr>
          <p:nvPr>
            <p:ph type="body" idx="1"/>
          </p:nvPr>
        </p:nvSpPr>
        <p:spPr>
          <a:xfrm>
            <a:off x="725558" y="1767619"/>
            <a:ext cx="10813774" cy="429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9" name="Google Shape;289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4" y="6356898"/>
            <a:ext cx="915472" cy="24368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5"/>
          <p:cNvSpPr txBox="1">
            <a:spLocks noGrp="1"/>
          </p:cNvSpPr>
          <p:nvPr>
            <p:ph type="body" idx="2"/>
          </p:nvPr>
        </p:nvSpPr>
        <p:spPr>
          <a:xfrm>
            <a:off x="706501" y="1054449"/>
            <a:ext cx="108061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55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5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6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5A5F7-BD6D-E51A-2B8F-D5E5F54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CB0AA-4AF5-3390-8355-FBC946722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E4712-6924-10B1-9F83-8C44ACBE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1092F-3681-1E6F-BAFB-E2AF02D0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381B4-C955-0131-A079-D5ED802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8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laceholders - Dark">
  <p:cSld name="Title and Placeholders - Dark">
    <p:bg>
      <p:bgPr>
        <a:solidFill>
          <a:srgbClr val="0A0D25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6"/>
          <p:cNvSpPr txBox="1">
            <a:spLocks noGrp="1"/>
          </p:cNvSpPr>
          <p:nvPr>
            <p:ph type="body" idx="1"/>
          </p:nvPr>
        </p:nvSpPr>
        <p:spPr>
          <a:xfrm>
            <a:off x="725558" y="1767619"/>
            <a:ext cx="10674625" cy="4299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400" y="6356898"/>
            <a:ext cx="933653" cy="24852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6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7" name="Google Shape;297;p56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8" name="Google Shape;298;p56"/>
          <p:cNvSpPr txBox="1">
            <a:spLocks noGrp="1"/>
          </p:cNvSpPr>
          <p:nvPr>
            <p:ph type="body" idx="2"/>
          </p:nvPr>
        </p:nvSpPr>
        <p:spPr>
          <a:xfrm>
            <a:off x="706501" y="1054449"/>
            <a:ext cx="108061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56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6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4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7"/>
          <p:cNvSpPr txBox="1">
            <a:spLocks noGrp="1"/>
          </p:cNvSpPr>
          <p:nvPr>
            <p:ph type="body" idx="1"/>
          </p:nvPr>
        </p:nvSpPr>
        <p:spPr>
          <a:xfrm>
            <a:off x="706500" y="1848679"/>
            <a:ext cx="5279182" cy="429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▪"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▪"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▪"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57"/>
          <p:cNvSpPr txBox="1">
            <a:spLocks noGrp="1"/>
          </p:cNvSpPr>
          <p:nvPr>
            <p:ph type="body" idx="2"/>
          </p:nvPr>
        </p:nvSpPr>
        <p:spPr>
          <a:xfrm>
            <a:off x="6316638" y="1848679"/>
            <a:ext cx="5175405" cy="429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▪"/>
              <a:defRPr sz="1600"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▪"/>
              <a:defRPr sz="1600"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▪"/>
              <a:defRPr sz="1600"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57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5" name="Google Shape;305;p57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6" name="Google Shape;30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7"/>
          <p:cNvSpPr txBox="1">
            <a:spLocks noGrp="1"/>
          </p:cNvSpPr>
          <p:nvPr>
            <p:ph type="body" idx="3"/>
          </p:nvPr>
        </p:nvSpPr>
        <p:spPr>
          <a:xfrm>
            <a:off x="706501" y="1054449"/>
            <a:ext cx="108061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57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7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0" name="Google Shape;310;p57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5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8"/>
          <p:cNvSpPr>
            <a:spLocks noGrp="1"/>
          </p:cNvSpPr>
          <p:nvPr>
            <p:ph type="pic" idx="2"/>
          </p:nvPr>
        </p:nvSpPr>
        <p:spPr>
          <a:xfrm>
            <a:off x="705587" y="1724026"/>
            <a:ext cx="3076968" cy="178435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58"/>
          <p:cNvSpPr>
            <a:spLocks noGrp="1"/>
          </p:cNvSpPr>
          <p:nvPr>
            <p:ph type="pic" idx="3"/>
          </p:nvPr>
        </p:nvSpPr>
        <p:spPr>
          <a:xfrm>
            <a:off x="4562819" y="1724026"/>
            <a:ext cx="3076968" cy="178435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58"/>
          <p:cNvSpPr>
            <a:spLocks noGrp="1"/>
          </p:cNvSpPr>
          <p:nvPr>
            <p:ph type="pic" idx="4"/>
          </p:nvPr>
        </p:nvSpPr>
        <p:spPr>
          <a:xfrm>
            <a:off x="8343507" y="1724026"/>
            <a:ext cx="3076968" cy="178435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58"/>
          <p:cNvSpPr txBox="1">
            <a:spLocks noGrp="1"/>
          </p:cNvSpPr>
          <p:nvPr>
            <p:ph type="body" idx="1"/>
          </p:nvPr>
        </p:nvSpPr>
        <p:spPr>
          <a:xfrm>
            <a:off x="704850" y="3616916"/>
            <a:ext cx="3077707" cy="2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58"/>
          <p:cNvSpPr txBox="1">
            <a:spLocks noGrp="1"/>
          </p:cNvSpPr>
          <p:nvPr>
            <p:ph type="body" idx="5"/>
          </p:nvPr>
        </p:nvSpPr>
        <p:spPr>
          <a:xfrm>
            <a:off x="4562822" y="3616916"/>
            <a:ext cx="3077707" cy="2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58"/>
          <p:cNvSpPr txBox="1">
            <a:spLocks noGrp="1"/>
          </p:cNvSpPr>
          <p:nvPr>
            <p:ph type="body" idx="6"/>
          </p:nvPr>
        </p:nvSpPr>
        <p:spPr>
          <a:xfrm>
            <a:off x="8333985" y="3616916"/>
            <a:ext cx="3077707" cy="200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2pPr>
            <a:lvl3pPr marL="1371600" lvl="2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8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9" name="Google Shape;319;p58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0" name="Google Shape;320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8"/>
          <p:cNvSpPr txBox="1">
            <a:spLocks noGrp="1"/>
          </p:cNvSpPr>
          <p:nvPr>
            <p:ph type="body" idx="7"/>
          </p:nvPr>
        </p:nvSpPr>
        <p:spPr>
          <a:xfrm>
            <a:off x="706501" y="1054449"/>
            <a:ext cx="108061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8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107870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8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4" name="Google Shape;324;p58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0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- Right">
  <p:cSld name="Picture - Right"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9"/>
          <p:cNvSpPr>
            <a:spLocks noGrp="1"/>
          </p:cNvSpPr>
          <p:nvPr>
            <p:ph type="pic" idx="2"/>
          </p:nvPr>
        </p:nvSpPr>
        <p:spPr>
          <a:xfrm>
            <a:off x="7983400" y="0"/>
            <a:ext cx="42086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59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8" name="Google Shape;328;p59"/>
          <p:cNvSpPr/>
          <p:nvPr/>
        </p:nvSpPr>
        <p:spPr>
          <a:xfrm>
            <a:off x="11437660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rgbClr val="42424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9" name="Google Shape;32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9"/>
          <p:cNvSpPr txBox="1">
            <a:spLocks noGrp="1"/>
          </p:cNvSpPr>
          <p:nvPr>
            <p:ph type="body" idx="1"/>
          </p:nvPr>
        </p:nvSpPr>
        <p:spPr>
          <a:xfrm>
            <a:off x="706501" y="1054449"/>
            <a:ext cx="68656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59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68465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9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3" name="Google Shape;333;p59"/>
          <p:cNvSpPr txBox="1">
            <a:spLocks noGrp="1"/>
          </p:cNvSpPr>
          <p:nvPr>
            <p:ph type="ftr" idx="11"/>
          </p:nvPr>
        </p:nvSpPr>
        <p:spPr>
          <a:xfrm>
            <a:off x="2709837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78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- Right">
  <p:cSld name="1_Picture - Right"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>
            <a:spLocks noGrp="1"/>
          </p:cNvSpPr>
          <p:nvPr>
            <p:ph type="pic" idx="2"/>
          </p:nvPr>
        </p:nvSpPr>
        <p:spPr>
          <a:xfrm>
            <a:off x="7983400" y="0"/>
            <a:ext cx="42086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60"/>
          <p:cNvSpPr txBox="1"/>
          <p:nvPr/>
        </p:nvSpPr>
        <p:spPr>
          <a:xfrm>
            <a:off x="465514" y="4680066"/>
            <a:ext cx="8495607" cy="61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60"/>
          <p:cNvSpPr/>
          <p:nvPr/>
        </p:nvSpPr>
        <p:spPr>
          <a:xfrm>
            <a:off x="11437660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rgbClr val="42424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8" name="Google Shape;33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0"/>
          <p:cNvSpPr txBox="1">
            <a:spLocks noGrp="1"/>
          </p:cNvSpPr>
          <p:nvPr>
            <p:ph type="body" idx="1"/>
          </p:nvPr>
        </p:nvSpPr>
        <p:spPr>
          <a:xfrm>
            <a:off x="706501" y="1054449"/>
            <a:ext cx="68656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60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68465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0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60"/>
          <p:cNvSpPr txBox="1">
            <a:spLocks noGrp="1"/>
          </p:cNvSpPr>
          <p:nvPr>
            <p:ph type="ftr" idx="11"/>
          </p:nvPr>
        </p:nvSpPr>
        <p:spPr>
          <a:xfrm>
            <a:off x="2709837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29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Right">
  <p:cSld name="Red Righ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1"/>
          <p:cNvSpPr/>
          <p:nvPr/>
        </p:nvSpPr>
        <p:spPr>
          <a:xfrm>
            <a:off x="7983398" y="1"/>
            <a:ext cx="420860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5" name="Google Shape;345;p61"/>
          <p:cNvSpPr/>
          <p:nvPr/>
        </p:nvSpPr>
        <p:spPr>
          <a:xfrm>
            <a:off x="11437660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6" name="Google Shape;346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1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8" name="Google Shape;348;p61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9" name="Google Shape;349;p61"/>
          <p:cNvSpPr txBox="1">
            <a:spLocks noGrp="1"/>
          </p:cNvSpPr>
          <p:nvPr>
            <p:ph type="body" idx="1"/>
          </p:nvPr>
        </p:nvSpPr>
        <p:spPr>
          <a:xfrm>
            <a:off x="706501" y="1054449"/>
            <a:ext cx="68656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1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68465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61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2" name="Google Shape;352;p61"/>
          <p:cNvSpPr txBox="1">
            <a:spLocks noGrp="1"/>
          </p:cNvSpPr>
          <p:nvPr>
            <p:ph type="ftr" idx="11"/>
          </p:nvPr>
        </p:nvSpPr>
        <p:spPr>
          <a:xfrm>
            <a:off x="2709835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0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 Right">
  <p:cSld name="1_Red Righ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2"/>
          <p:cNvSpPr/>
          <p:nvPr/>
        </p:nvSpPr>
        <p:spPr>
          <a:xfrm>
            <a:off x="7983398" y="1"/>
            <a:ext cx="420860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62"/>
          <p:cNvSpPr/>
          <p:nvPr/>
        </p:nvSpPr>
        <p:spPr>
          <a:xfrm>
            <a:off x="11437660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6" name="Google Shape;356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2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8" name="Google Shape;358;p62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62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68465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2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1" name="Google Shape;361;p62"/>
          <p:cNvSpPr txBox="1">
            <a:spLocks noGrp="1"/>
          </p:cNvSpPr>
          <p:nvPr>
            <p:ph type="ftr" idx="11"/>
          </p:nvPr>
        </p:nvSpPr>
        <p:spPr>
          <a:xfrm>
            <a:off x="2709835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ight Blue Right">
  <p:cSld name="1_Light Blue Righ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4"/>
          <p:cNvSpPr/>
          <p:nvPr/>
        </p:nvSpPr>
        <p:spPr>
          <a:xfrm>
            <a:off x="7983398" y="1"/>
            <a:ext cx="4208601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2" name="Google Shape;37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605" y="6356900"/>
            <a:ext cx="915469" cy="24368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4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4" name="Google Shape;374;p64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5" name="Google Shape;375;p64"/>
          <p:cNvSpPr txBox="1">
            <a:spLocks noGrp="1"/>
          </p:cNvSpPr>
          <p:nvPr>
            <p:ph type="body" idx="1"/>
          </p:nvPr>
        </p:nvSpPr>
        <p:spPr>
          <a:xfrm>
            <a:off x="706501" y="1054449"/>
            <a:ext cx="6865641" cy="33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64"/>
          <p:cNvSpPr txBox="1">
            <a:spLocks noGrp="1"/>
          </p:cNvSpPr>
          <p:nvPr>
            <p:ph type="ftr" idx="11"/>
          </p:nvPr>
        </p:nvSpPr>
        <p:spPr>
          <a:xfrm>
            <a:off x="2709835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4"/>
          <p:cNvSpPr txBox="1">
            <a:spLocks noGrp="1"/>
          </p:cNvSpPr>
          <p:nvPr>
            <p:ph type="title"/>
          </p:nvPr>
        </p:nvSpPr>
        <p:spPr>
          <a:xfrm>
            <a:off x="725557" y="483659"/>
            <a:ext cx="6846585" cy="45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Proxima Nova"/>
              <a:buNone/>
              <a:defRPr sz="2400" b="1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4"/>
          <p:cNvSpPr/>
          <p:nvPr/>
        </p:nvSpPr>
        <p:spPr>
          <a:xfrm>
            <a:off x="706501" y="940782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857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">
  <p:cSld name="Case Stud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5"/>
          <p:cNvSpPr/>
          <p:nvPr/>
        </p:nvSpPr>
        <p:spPr>
          <a:xfrm>
            <a:off x="7811456" y="2726954"/>
            <a:ext cx="3644707" cy="3533476"/>
          </a:xfrm>
          <a:prstGeom prst="rect">
            <a:avLst/>
          </a:prstGeom>
          <a:solidFill>
            <a:srgbClr val="E0E3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1" name="Google Shape;381;p65"/>
          <p:cNvSpPr/>
          <p:nvPr/>
        </p:nvSpPr>
        <p:spPr>
          <a:xfrm>
            <a:off x="704851" y="2685952"/>
            <a:ext cx="3553301" cy="3586672"/>
          </a:xfrm>
          <a:prstGeom prst="rect">
            <a:avLst/>
          </a:prstGeom>
          <a:solidFill>
            <a:schemeClr val="lt2">
              <a:alpha val="3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2" name="Google Shape;382;p65"/>
          <p:cNvSpPr txBox="1">
            <a:spLocks noGrp="1"/>
          </p:cNvSpPr>
          <p:nvPr>
            <p:ph type="title"/>
          </p:nvPr>
        </p:nvSpPr>
        <p:spPr>
          <a:xfrm>
            <a:off x="4065105" y="697764"/>
            <a:ext cx="7299655" cy="1171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65"/>
          <p:cNvSpPr/>
          <p:nvPr/>
        </p:nvSpPr>
        <p:spPr>
          <a:xfrm>
            <a:off x="4258152" y="2693998"/>
            <a:ext cx="3553304" cy="3578659"/>
          </a:xfrm>
          <a:prstGeom prst="rect">
            <a:avLst/>
          </a:prstGeom>
          <a:solidFill>
            <a:schemeClr val="lt2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4" name="Google Shape;384;p65"/>
          <p:cNvSpPr txBox="1"/>
          <p:nvPr/>
        </p:nvSpPr>
        <p:spPr>
          <a:xfrm>
            <a:off x="933450" y="2876565"/>
            <a:ext cx="152403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Problema</a:t>
            </a:r>
            <a:endParaRPr sz="1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5" name="Google Shape;385;p65"/>
          <p:cNvSpPr txBox="1">
            <a:spLocks noGrp="1"/>
          </p:cNvSpPr>
          <p:nvPr>
            <p:ph type="body" idx="1"/>
          </p:nvPr>
        </p:nvSpPr>
        <p:spPr>
          <a:xfrm>
            <a:off x="933451" y="3265024"/>
            <a:ext cx="3020699" cy="275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2pPr>
            <a:lvl3pPr marL="1371600" lvl="2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3pPr>
            <a:lvl4pPr marL="1828800" lvl="3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4pPr>
            <a:lvl5pPr marL="2286000" lvl="4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65"/>
          <p:cNvSpPr txBox="1">
            <a:spLocks noGrp="1"/>
          </p:cNvSpPr>
          <p:nvPr>
            <p:ph type="body" idx="2"/>
          </p:nvPr>
        </p:nvSpPr>
        <p:spPr>
          <a:xfrm>
            <a:off x="4524374" y="3265024"/>
            <a:ext cx="3032868" cy="275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2pPr>
            <a:lvl3pPr marL="1371600" lvl="2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3pPr>
            <a:lvl4pPr marL="1828800" lvl="3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4pPr>
            <a:lvl5pPr marL="2286000" lvl="4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65"/>
          <p:cNvSpPr txBox="1">
            <a:spLocks noGrp="1"/>
          </p:cNvSpPr>
          <p:nvPr>
            <p:ph type="body" idx="3"/>
          </p:nvPr>
        </p:nvSpPr>
        <p:spPr>
          <a:xfrm>
            <a:off x="8128000" y="3265024"/>
            <a:ext cx="3026783" cy="275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u="none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2pPr>
            <a:lvl3pPr marL="1371600" lvl="2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3pPr>
            <a:lvl4pPr marL="1828800" lvl="3" indent="-31115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Char char="▪"/>
              <a:defRPr sz="1300"/>
            </a:lvl4pPr>
            <a:lvl5pPr marL="2286000" lvl="4" indent="-3111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88" name="Google Shape;388;p65"/>
          <p:cNvGrpSpPr/>
          <p:nvPr/>
        </p:nvGrpSpPr>
        <p:grpSpPr>
          <a:xfrm>
            <a:off x="704850" y="2681207"/>
            <a:ext cx="10751312" cy="46285"/>
            <a:chOff x="704850" y="2681197"/>
            <a:chExt cx="11009243" cy="46860"/>
          </a:xfrm>
        </p:grpSpPr>
        <p:sp>
          <p:nvSpPr>
            <p:cNvPr id="389" name="Google Shape;389;p65"/>
            <p:cNvSpPr/>
            <p:nvPr/>
          </p:nvSpPr>
          <p:spPr>
            <a:xfrm rot="10800000" flipH="1">
              <a:off x="704850" y="2682338"/>
              <a:ext cx="3638547" cy="45719"/>
            </a:xfrm>
            <a:prstGeom prst="rect">
              <a:avLst/>
            </a:prstGeom>
            <a:solidFill>
              <a:srgbClr val="FAD9D7">
                <a:alpha val="8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90" name="Google Shape;390;p65"/>
            <p:cNvSpPr/>
            <p:nvPr/>
          </p:nvSpPr>
          <p:spPr>
            <a:xfrm rot="10800000" flipH="1">
              <a:off x="4343400" y="2681795"/>
              <a:ext cx="3638547" cy="45719"/>
            </a:xfrm>
            <a:prstGeom prst="rect">
              <a:avLst/>
            </a:prstGeom>
            <a:solidFill>
              <a:srgbClr val="F08F8A">
                <a:alpha val="8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91" name="Google Shape;391;p65"/>
            <p:cNvSpPr/>
            <p:nvPr/>
          </p:nvSpPr>
          <p:spPr>
            <a:xfrm rot="10800000" flipH="1">
              <a:off x="7981950" y="2681197"/>
              <a:ext cx="3732143" cy="46287"/>
            </a:xfrm>
            <a:prstGeom prst="rect">
              <a:avLst/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92" name="Google Shape;392;p65"/>
          <p:cNvSpPr txBox="1"/>
          <p:nvPr/>
        </p:nvSpPr>
        <p:spPr>
          <a:xfrm>
            <a:off x="4524374" y="2876565"/>
            <a:ext cx="154673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Solución</a:t>
            </a:r>
            <a:endParaRPr sz="1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p65"/>
          <p:cNvSpPr txBox="1"/>
          <p:nvPr/>
        </p:nvSpPr>
        <p:spPr>
          <a:xfrm>
            <a:off x="8124821" y="2865291"/>
            <a:ext cx="114987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Resultado</a:t>
            </a:r>
            <a:endParaRPr sz="1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4" name="Google Shape;394;p65"/>
          <p:cNvSpPr txBox="1">
            <a:spLocks noGrp="1"/>
          </p:cNvSpPr>
          <p:nvPr>
            <p:ph type="body" idx="4"/>
          </p:nvPr>
        </p:nvSpPr>
        <p:spPr>
          <a:xfrm>
            <a:off x="704851" y="2015170"/>
            <a:ext cx="10659909" cy="5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65"/>
          <p:cNvSpPr>
            <a:spLocks noGrp="1"/>
          </p:cNvSpPr>
          <p:nvPr>
            <p:ph type="pic" idx="5"/>
          </p:nvPr>
        </p:nvSpPr>
        <p:spPr>
          <a:xfrm>
            <a:off x="704851" y="650331"/>
            <a:ext cx="3170999" cy="1227481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65"/>
          <p:cNvSpPr txBox="1"/>
          <p:nvPr/>
        </p:nvSpPr>
        <p:spPr>
          <a:xfrm>
            <a:off x="9194075" y="301633"/>
            <a:ext cx="16556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CASE STUDY</a:t>
            </a:r>
            <a:endParaRPr/>
          </a:p>
        </p:txBody>
      </p:sp>
      <p:sp>
        <p:nvSpPr>
          <p:cNvPr id="397" name="Google Shape;397;p65"/>
          <p:cNvSpPr/>
          <p:nvPr/>
        </p:nvSpPr>
        <p:spPr>
          <a:xfrm>
            <a:off x="10986169" y="415696"/>
            <a:ext cx="43331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98" name="Google Shape;39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6501" y="6409983"/>
            <a:ext cx="899723" cy="24067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5"/>
          <p:cNvSpPr/>
          <p:nvPr/>
        </p:nvSpPr>
        <p:spPr>
          <a:xfrm rot="5400000" flipH="1">
            <a:off x="11087794" y="6506602"/>
            <a:ext cx="487083" cy="434374"/>
          </a:xfrm>
          <a:custGeom>
            <a:avLst/>
            <a:gdLst/>
            <a:ahLst/>
            <a:cxnLst/>
            <a:rect l="l" t="t" r="r" b="b"/>
            <a:pathLst>
              <a:path w="447026" h="489710" extrusionOk="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Proxima Nova"/>
              <a:buNone/>
            </a:pPr>
            <a:endParaRPr sz="2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0" name="Google Shape;400;p65"/>
          <p:cNvSpPr/>
          <p:nvPr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sz="2000" b="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1" name="Google Shape;401;p65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1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25">
            <a:extLst>
              <a:ext uri="{FF2B5EF4-FFF2-40B4-BE49-F238E27FC236}">
                <a16:creationId xmlns:a16="http://schemas.microsoft.com/office/drawing/2014/main" id="{2A326DD1-AD8B-DEED-3775-EF6F1DC32325}"/>
              </a:ext>
            </a:extLst>
          </p:cNvPr>
          <p:cNvSpPr txBox="1"/>
          <p:nvPr userDrawn="1"/>
        </p:nvSpPr>
        <p:spPr>
          <a:xfrm>
            <a:off x="9087417" y="617049"/>
            <a:ext cx="306746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spc="300" noProof="0">
                <a:solidFill>
                  <a:schemeClr val="accent1"/>
                </a:solidFill>
                <a:latin typeface="Proxima Nova" panose="02000506030000020004" pitchFamily="50" charset="0"/>
                <a:ea typeface="Proxima Nova" panose="02000506030000020004" pitchFamily="50" charset="0"/>
              </a:rPr>
              <a:t>KEY TAKEAWAYS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7421EF4-282B-AC8A-A445-04307C21FF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5557" y="729522"/>
            <a:ext cx="8098653" cy="533802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Proxima Nova" panose="02000506030000020004" pitchFamily="50" charset="0"/>
                <a:ea typeface="Proxima Nova" panose="02000506030000020004" pitchFamily="50" charset="0"/>
              </a:defRPr>
            </a:lvl1pPr>
            <a:lvl2pPr marL="685818" indent="-228605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Proxima Nova" panose="02000506030000020004" pitchFamily="50" charset="0"/>
                <a:ea typeface="Proxima Nova" panose="02000506030000020004" pitchFamily="50" charset="0"/>
              </a:defRPr>
            </a:lvl2pPr>
            <a:lvl3pPr marL="1143028" indent="-228605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Proxima Nova" panose="02000506030000020004" pitchFamily="50" charset="0"/>
                <a:ea typeface="Proxima Nova" panose="02000506030000020004" pitchFamily="50" charset="0"/>
              </a:defRPr>
            </a:lvl3pPr>
            <a:lvl4pPr marL="1600240" indent="-228605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Proxima Nova" panose="02000506030000020004" pitchFamily="50" charset="0"/>
                <a:ea typeface="Proxima Nova" panose="02000506030000020004" pitchFamily="50" charset="0"/>
              </a:defRPr>
            </a:lvl4pPr>
            <a:lvl5pPr marL="2057452" indent="-228605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Proxima Nova" panose="02000506030000020004" pitchFamily="50" charset="0"/>
                <a:ea typeface="Proxima Nova" panose="02000506030000020004" pitchFamily="50" charset="0"/>
              </a:defRPr>
            </a:lvl5pPr>
          </a:lstStyle>
          <a:p>
            <a:pPr lvl="1"/>
            <a:r>
              <a:rPr lang="en-US" noProof="0"/>
              <a:t>Fifth level</a:t>
            </a:r>
          </a:p>
          <a:p>
            <a:pPr lvl="2"/>
            <a:r>
              <a:rPr lang="en-US" noProof="0"/>
              <a:t>Second level</a:t>
            </a:r>
          </a:p>
          <a:p>
            <a:pPr lvl="3"/>
            <a:r>
              <a:rPr lang="en-US" noProof="0"/>
              <a:t>Third level</a:t>
            </a:r>
          </a:p>
          <a:p>
            <a:pPr lvl="4"/>
            <a:r>
              <a:rPr lang="en-US" noProof="0"/>
              <a:t> 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1C60035-27EB-6594-3BCF-34522E632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6435" y="4009789"/>
            <a:ext cx="939301" cy="104324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59E6C4-381F-2EFD-E689-BC16C7104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7198" y="5224451"/>
            <a:ext cx="543950" cy="604146"/>
          </a:xfrm>
          <a:prstGeom prst="rect">
            <a:avLst/>
          </a:prstGeom>
        </p:spPr>
      </p:pic>
      <p:sp>
        <p:nvSpPr>
          <p:cNvPr id="2" name="Google Shape;139;p5">
            <a:extLst>
              <a:ext uri="{FF2B5EF4-FFF2-40B4-BE49-F238E27FC236}">
                <a16:creationId xmlns:a16="http://schemas.microsoft.com/office/drawing/2014/main" id="{D2826FDF-C6A9-3A7A-A8D7-C0C3B6B526FC}"/>
              </a:ext>
            </a:extLst>
          </p:cNvPr>
          <p:cNvSpPr/>
          <p:nvPr userDrawn="1"/>
        </p:nvSpPr>
        <p:spPr>
          <a:xfrm rot="5400000" flipH="1">
            <a:off x="11087794" y="6506602"/>
            <a:ext cx="487083" cy="434374"/>
          </a:xfrm>
          <a:custGeom>
            <a:avLst/>
            <a:gdLst>
              <a:gd name="connsiteX0" fmla="*/ 0 w 587465"/>
              <a:gd name="connsiteY0" fmla="*/ 244855 h 489710"/>
              <a:gd name="connsiteX1" fmla="*/ 140439 w 587465"/>
              <a:gd name="connsiteY1" fmla="*/ 0 h 489710"/>
              <a:gd name="connsiteX2" fmla="*/ 447026 w 587465"/>
              <a:gd name="connsiteY2" fmla="*/ 0 h 489710"/>
              <a:gd name="connsiteX3" fmla="*/ 587465 w 587465"/>
              <a:gd name="connsiteY3" fmla="*/ 244855 h 489710"/>
              <a:gd name="connsiteX4" fmla="*/ 447026 w 587465"/>
              <a:gd name="connsiteY4" fmla="*/ 489710 h 489710"/>
              <a:gd name="connsiteX5" fmla="*/ 140439 w 587465"/>
              <a:gd name="connsiteY5" fmla="*/ 489710 h 489710"/>
              <a:gd name="connsiteX6" fmla="*/ 0 w 587465"/>
              <a:gd name="connsiteY6" fmla="*/ 244855 h 489710"/>
              <a:gd name="connsiteX0" fmla="*/ 0 w 538827"/>
              <a:gd name="connsiteY0" fmla="*/ 235127 h 489710"/>
              <a:gd name="connsiteX1" fmla="*/ 91801 w 538827"/>
              <a:gd name="connsiteY1" fmla="*/ 0 h 489710"/>
              <a:gd name="connsiteX2" fmla="*/ 398388 w 538827"/>
              <a:gd name="connsiteY2" fmla="*/ 0 h 489710"/>
              <a:gd name="connsiteX3" fmla="*/ 538827 w 538827"/>
              <a:gd name="connsiteY3" fmla="*/ 244855 h 489710"/>
              <a:gd name="connsiteX4" fmla="*/ 398388 w 538827"/>
              <a:gd name="connsiteY4" fmla="*/ 489710 h 489710"/>
              <a:gd name="connsiteX5" fmla="*/ 91801 w 538827"/>
              <a:gd name="connsiteY5" fmla="*/ 489710 h 489710"/>
              <a:gd name="connsiteX6" fmla="*/ 0 w 538827"/>
              <a:gd name="connsiteY6" fmla="*/ 235127 h 489710"/>
              <a:gd name="connsiteX0" fmla="*/ 5475 w 447026"/>
              <a:gd name="connsiteY0" fmla="*/ 235127 h 489710"/>
              <a:gd name="connsiteX1" fmla="*/ 0 w 447026"/>
              <a:gd name="connsiteY1" fmla="*/ 0 h 489710"/>
              <a:gd name="connsiteX2" fmla="*/ 306587 w 447026"/>
              <a:gd name="connsiteY2" fmla="*/ 0 h 489710"/>
              <a:gd name="connsiteX3" fmla="*/ 447026 w 447026"/>
              <a:gd name="connsiteY3" fmla="*/ 244855 h 489710"/>
              <a:gd name="connsiteX4" fmla="*/ 306587 w 447026"/>
              <a:gd name="connsiteY4" fmla="*/ 489710 h 489710"/>
              <a:gd name="connsiteX5" fmla="*/ 0 w 447026"/>
              <a:gd name="connsiteY5" fmla="*/ 489710 h 489710"/>
              <a:gd name="connsiteX6" fmla="*/ 5475 w 447026"/>
              <a:gd name="connsiteY6" fmla="*/ 235127 h 4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026" h="489710">
                <a:moveTo>
                  <a:pt x="5475" y="235127"/>
                </a:moveTo>
                <a:lnTo>
                  <a:pt x="0" y="0"/>
                </a:lnTo>
                <a:lnTo>
                  <a:pt x="306587" y="0"/>
                </a:lnTo>
                <a:lnTo>
                  <a:pt x="447026" y="244855"/>
                </a:lnTo>
                <a:lnTo>
                  <a:pt x="306587" y="489710"/>
                </a:lnTo>
                <a:lnTo>
                  <a:pt x="0" y="489710"/>
                </a:lnTo>
                <a:lnTo>
                  <a:pt x="5475" y="235127"/>
                </a:lnTo>
                <a:close/>
              </a:path>
            </a:pathLst>
          </a:custGeom>
          <a:solidFill>
            <a:srgbClr val="F7B3B0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  <p:sp>
        <p:nvSpPr>
          <p:cNvPr id="3" name="Rectángulo 6">
            <a:extLst>
              <a:ext uri="{FF2B5EF4-FFF2-40B4-BE49-F238E27FC236}">
                <a16:creationId xmlns:a16="http://schemas.microsoft.com/office/drawing/2014/main" id="{9CA44FBF-0E7F-9854-57B6-7ADE03C54186}"/>
              </a:ext>
            </a:extLst>
          </p:cNvPr>
          <p:cNvSpPr/>
          <p:nvPr userDrawn="1"/>
        </p:nvSpPr>
        <p:spPr>
          <a:xfrm>
            <a:off x="11133604" y="6530323"/>
            <a:ext cx="379038" cy="327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31DE4A18-4F8A-4192-B808-90F565D132D7}" type="slidenum">
              <a:rPr lang="en-GB" sz="900" b="0" smtClean="0">
                <a:solidFill>
                  <a:schemeClr val="tx1">
                    <a:lumMod val="50000"/>
                  </a:schemeClr>
                </a:solidFill>
                <a:latin typeface="Proxima Nova" panose="02000506030000020004" pitchFamily="50" charset="0"/>
                <a:ea typeface="Roboto" panose="02000000000000000000" pitchFamily="2" charset="0"/>
              </a:rPr>
              <a:pPr algn="ctr"/>
              <a:t>‹#›</a:t>
            </a:fld>
            <a:endParaRPr lang="en-GB" sz="2000" b="0">
              <a:solidFill>
                <a:schemeClr val="tx1">
                  <a:lumMod val="50000"/>
                </a:schemeClr>
              </a:solidFill>
              <a:latin typeface="Proxima Nova" panose="02000506030000020004" pitchFamily="50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7295-683F-41D9-1D1C-64C378699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C9F8-1AD6-5885-AD76-BF0C003C2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D040E-1359-0B7C-FEC9-BE66DFE08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E8750-7078-5B33-05EE-66F41254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1647A-83D5-1758-E7E8-C690B77B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56AA9-4BB6-6395-01A2-E0D83D83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17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21F6-26EC-68B6-96DE-19ED42C6F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E4471-906B-019E-D4F3-629C28B6B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CE41C-2161-DDB3-89D6-935BB38F0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DE59B-7ACA-6479-E84E-57C397DB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75147-5496-170C-2825-1F9C808B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34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51AA-34AF-8191-7CA4-274F72CE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A1973-BE2F-4318-C4CF-9A4A95E7B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17818-426D-F68A-4B17-FFE802FE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28764-F356-4A42-38BE-268EECC0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6B612-7CE1-63D6-0163-0E5B7047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98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945A-160B-2B25-3BBE-AE470FCA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05759-AFA1-A7E3-408F-43421DA0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B3271-D117-770E-5ECC-53463449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E9062-9C68-8621-7408-17974F75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96B4F-BB5C-8812-AFCC-ABC73770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54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E0CE-0CCE-2D08-F1C7-DAAFF13F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75329-6504-74D8-29D2-B5DF927F8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80BE1-19A9-8B6A-B505-01E38795F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744A9-2364-48D8-2F15-B405E63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7EF43-8199-2ABD-7511-8F7B19A3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D992E-B7E1-6BA8-EE69-A88877EB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0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6660-3349-843C-93DC-A9F97E8C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1F04C-F0DF-81E0-4487-8AE062DE4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2D51F-28A8-384D-71D1-EC21C19E0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FF504-D951-1DB6-B036-7FE7A8E24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027E-D06A-A71C-B1C4-0794D0AB0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CF559-599C-7655-66B5-1E3C4E10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6AC07F-68C6-E061-E832-F41E559C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D0EF76-4165-9099-8F1E-72AB982E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9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BBC2-A93B-690B-8AD4-74F71DDF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FB626-5316-4DAE-937E-A86CB648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1C86A-13A2-F26B-9FD1-1D7C11833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D1FBF-CFD4-AD6A-D044-E3629234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3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3B919-445A-7EFA-836C-B5970E830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A2FCC-B625-129D-66B9-1B71765C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5EC1D-65FD-4929-2B78-DF5E5327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65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83C5-5F0F-A397-5FD5-E0D9DF64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807F-1FD3-8743-50E5-BCE07688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9DD03-CD34-A4C0-A729-A1A29CF97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60917-D227-A0D9-13AC-3E7A130C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AA1E8-B35D-582A-16A5-B26A50BD0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A0460-842A-05FD-384B-CD52DD07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82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AACF-D764-8AD2-17A7-05D19307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4557A-1732-0DF6-1936-13280C5B8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F1C26-F637-4158-F929-F3D4AE821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2F525-C604-E765-DD6C-4F05C5ED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1F628-02D3-1D99-6E7F-858C9385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11F71-B971-370C-C5B8-67B50D61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26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65AC-8B08-BE54-AB6C-318903B8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66F87-13CA-31FC-486B-740BDA0B9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66397-DA8C-43AA-1B67-B3759DB1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F379A-69C1-4372-B64A-FDF1476A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3072A-BC76-2C59-099C-BA211A96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8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0F76A-AD3D-4ED8-0CAD-52151AB2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68C55-823B-0B78-EA55-F3C5C7CD7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EBA8F-3DA8-A964-6AF2-55B458E42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F38A4-6121-66B1-9EB8-F110EF2E5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4E37BC-D695-4896-4E7E-DF3C64FC3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A044A-5DE5-83DF-6E84-B619D99F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2C9EA-1A5D-A63E-976F-FC68B354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E07CAD-09C7-FFF2-8281-517BDEC4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3961F-AC14-5BB6-E61C-829BD75F7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1D7F3-09A1-D8C3-C23D-13536C56D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BA842-097A-0F0F-E56A-50DEC6D5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4E9F8-5209-55A9-B988-0E702E29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945E-38DB-A297-52C4-313605ED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9A26-819D-B584-6B5C-8433EEB7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E3635-C6CC-3622-76E7-B8F59FAA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CC4EC-1AAC-AC26-FF3E-CE55F72A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CCA10-3563-6A2A-571A-493D0AE7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3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4CBF3-2603-2890-B754-49596799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443ED-84F7-8023-0D36-6923B02E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FF51A-A139-395A-2A0A-CEB143CFA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8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5C0A3-D250-E18A-4F53-D7FEA007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67A09-544A-8A15-F72C-36A11385E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00FD-B482-B1D7-8171-4EA457C3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9481-A777-63D5-1E85-01BCCE15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8A1AF-AE1D-5849-7A4D-1A0B65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D38FE-8B06-6382-C141-772829FD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8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00A5A-00DB-DCD7-B1F2-4204FEC0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F59E7B-25FA-42D7-8A2F-3AE01DD1D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3C84F-8B25-EE4E-2EDA-8CB0F64BD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74806-7EDF-C6A4-A136-6E70ED55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157EC-4A2D-81FF-3D2A-7FF3EC1D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4C785-29E0-D95F-F484-C5B6B27B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5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72366-6767-3C12-C86C-00E515FF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D6AC-36EA-1765-F0E0-1306CC788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5174-1FDD-9D5B-F87D-831C95345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AAD8-677F-4D14-AEED-F7FB8A2391C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C069-23F3-A7FF-EED8-91DA7C4E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47948-539E-8108-3B10-41230372F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6E943F-944E-4D3A-86B9-D07D2169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9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ftr" idx="11"/>
          </p:nvPr>
        </p:nvSpPr>
        <p:spPr>
          <a:xfrm>
            <a:off x="4038600" y="639021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33" b="0" i="0" u="none" strike="noStrike" cap="none">
                <a:solidFill>
                  <a:srgbClr val="91919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855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90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23ACD-CF5E-F5CB-B485-56AE7203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9339C-C8E4-7AB4-5886-11741E9E6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4CAFB-A9B1-3EF1-43DC-1F59C4D14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F4D5F4-0471-4500-980D-B230B077A5C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45915-AFCA-66DF-512D-0F2CCD24E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D0A0-4070-F5F0-48C8-E12F400FC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CDED48-7DCB-44AF-A653-E546F9B8C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0.png"/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12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11" Type="http://schemas.openxmlformats.org/officeDocument/2006/relationships/image" Target="../media/image52.png"/><Relationship Id="rId5" Type="http://schemas.openxmlformats.org/officeDocument/2006/relationships/image" Target="../media/image56.svg"/><Relationship Id="rId15" Type="http://schemas.openxmlformats.org/officeDocument/2006/relationships/image" Target="../media/image62.svg"/><Relationship Id="rId10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image" Target="../media/image34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12" Type="http://schemas.openxmlformats.org/officeDocument/2006/relationships/image" Target="../media/image6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11" Type="http://schemas.openxmlformats.org/officeDocument/2006/relationships/image" Target="../media/image63.png"/><Relationship Id="rId5" Type="http://schemas.openxmlformats.org/officeDocument/2006/relationships/image" Target="../media/image34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12" Type="http://schemas.openxmlformats.org/officeDocument/2006/relationships/image" Target="../media/image6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sv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7446-0024-A0BF-D0D7-D173DCAD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29" y="1444034"/>
            <a:ext cx="5296871" cy="2436622"/>
          </a:xfrm>
        </p:spPr>
        <p:txBody>
          <a:bodyPr wrap="square" anchor="b">
            <a:normAutofit/>
          </a:bodyPr>
          <a:lstStyle/>
          <a:p>
            <a:r>
              <a:rPr lang="en-US" sz="4000"/>
              <a:t>Harnessing the Value of GenAI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6D90D9-E4C6-EBC9-DA29-556F912DD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865" y="4086341"/>
            <a:ext cx="5679492" cy="414292"/>
          </a:xfrm>
        </p:spPr>
        <p:txBody>
          <a:bodyPr/>
          <a:lstStyle/>
          <a:p>
            <a:r>
              <a:rPr lang="en-US" sz="2000"/>
              <a:t>Overcoming Challenges with Dynamic Data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75AA393-BAD0-A4BA-2747-2C7E70F80B1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99572" y="4724266"/>
            <a:ext cx="4622754" cy="700611"/>
          </a:xfrm>
        </p:spPr>
        <p:txBody>
          <a:bodyPr/>
          <a:lstStyle/>
          <a:p>
            <a:r>
              <a:rPr lang="en-US" b="1"/>
              <a:t>Terry Dorsey</a:t>
            </a:r>
          </a:p>
          <a:p>
            <a:r>
              <a:rPr lang="en-US"/>
              <a:t>Sr. Data Architect and Evangelist for NA</a:t>
            </a:r>
          </a:p>
        </p:txBody>
      </p:sp>
      <p:pic>
        <p:nvPicPr>
          <p:cNvPr id="7" name="Picture Placeholder 6" descr="A person smiling with curly hair&#10;&#10;Description automatically generated">
            <a:extLst>
              <a:ext uri="{FF2B5EF4-FFF2-40B4-BE49-F238E27FC236}">
                <a16:creationId xmlns:a16="http://schemas.microsoft.com/office/drawing/2014/main" id="{5A014C72-4818-4E74-F53D-6A7B230C1B9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5934"/>
          <a:stretch>
            <a:fillRect/>
          </a:stretch>
        </p:blipFill>
        <p:spPr>
          <a:xfrm>
            <a:off x="739775" y="4679950"/>
            <a:ext cx="781050" cy="782638"/>
          </a:xfr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8A08D3F-5077-6027-32E6-838A3D0DD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Harnessing the Value of GenAI: Overcoming Challenges with Dynamic Data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3DF9E9-3D56-9C1D-E07B-7A82C1222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Harnessing the Value of GenAI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7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blue background with a few blue pointers&#10;&#10;Description automatically generated with medium confidence">
            <a:extLst>
              <a:ext uri="{FF2B5EF4-FFF2-40B4-BE49-F238E27FC236}">
                <a16:creationId xmlns:a16="http://schemas.microsoft.com/office/drawing/2014/main" id="{F2282B4A-1ED9-5B73-54FE-FD76FED73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30298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1B704-D97E-8799-F83E-91170B7C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934975"/>
            <a:ext cx="4137406" cy="1351025"/>
          </a:xfrm>
        </p:spPr>
        <p:txBody>
          <a:bodyPr anchor="b">
            <a:normAutofit/>
          </a:bodyPr>
          <a:lstStyle/>
          <a:p>
            <a:r>
              <a:rPr lang="en-US" sz="3600" b="1" err="1">
                <a:solidFill>
                  <a:schemeClr val="bg1"/>
                </a:solidFill>
              </a:rPr>
              <a:t>QueryRag</a:t>
            </a:r>
            <a:r>
              <a:rPr lang="en-US" sz="3600" b="1">
                <a:solidFill>
                  <a:schemeClr val="bg1"/>
                </a:solidFill>
              </a:rPr>
              <a:t> and a Logical Data Fabric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C70-97BD-42D7-EBDA-9B964C726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858006" cy="3642614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Leverages strength of </a:t>
            </a:r>
            <a:r>
              <a:rPr lang="en-US" sz="2000" b="1">
                <a:solidFill>
                  <a:schemeClr val="accent2"/>
                </a:solidFill>
              </a:rPr>
              <a:t>LLM</a:t>
            </a:r>
            <a:r>
              <a:rPr lang="en-US" sz="2000">
                <a:solidFill>
                  <a:schemeClr val="accent2"/>
                </a:solidFill>
              </a:rPr>
              <a:t>s</a:t>
            </a:r>
          </a:p>
          <a:p>
            <a:pPr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Implements </a:t>
            </a:r>
            <a:r>
              <a:rPr lang="en-US" sz="2000" b="1">
                <a:solidFill>
                  <a:schemeClr val="accent2"/>
                </a:solidFill>
              </a:rPr>
              <a:t>RAG</a:t>
            </a:r>
            <a:r>
              <a:rPr lang="en-US" sz="2000">
                <a:solidFill>
                  <a:schemeClr val="bg1"/>
                </a:solidFill>
              </a:rPr>
              <a:t> approach</a:t>
            </a:r>
          </a:p>
          <a:p>
            <a:pPr>
              <a:buClr>
                <a:schemeClr val="bg1"/>
              </a:buClr>
            </a:pPr>
            <a:r>
              <a:rPr lang="en-US" sz="2000" b="1">
                <a:solidFill>
                  <a:schemeClr val="accent2"/>
                </a:solidFill>
              </a:rPr>
              <a:t>Simplifies</a:t>
            </a:r>
            <a:r>
              <a:rPr lang="en-US" sz="2000">
                <a:solidFill>
                  <a:schemeClr val="bg1"/>
                </a:solidFill>
              </a:rPr>
              <a:t> Development</a:t>
            </a:r>
          </a:p>
          <a:p>
            <a:pPr>
              <a:buClr>
                <a:schemeClr val="bg1"/>
              </a:buClr>
            </a:pPr>
            <a:r>
              <a:rPr lang="en-US" sz="2000" b="1">
                <a:solidFill>
                  <a:schemeClr val="accent2"/>
                </a:solidFill>
              </a:rPr>
              <a:t>Consistent</a:t>
            </a:r>
            <a:r>
              <a:rPr lang="en-US" sz="2000">
                <a:solidFill>
                  <a:schemeClr val="bg1"/>
                </a:solidFill>
              </a:rPr>
              <a:t> Interface</a:t>
            </a:r>
          </a:p>
          <a:p>
            <a:pPr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Dynamic </a:t>
            </a:r>
            <a:r>
              <a:rPr lang="en-US" sz="2000" b="1">
                <a:solidFill>
                  <a:schemeClr val="accent2"/>
                </a:solidFill>
              </a:rPr>
              <a:t>Metadata </a:t>
            </a:r>
            <a:r>
              <a:rPr lang="en-US" sz="2000">
                <a:solidFill>
                  <a:schemeClr val="bg1"/>
                </a:solidFill>
              </a:rPr>
              <a:t>and</a:t>
            </a:r>
            <a:r>
              <a:rPr lang="en-US" sz="2000" b="1">
                <a:solidFill>
                  <a:schemeClr val="accent2"/>
                </a:solidFill>
              </a:rPr>
              <a:t> Data</a:t>
            </a:r>
          </a:p>
          <a:p>
            <a:pPr>
              <a:buClr>
                <a:schemeClr val="bg1"/>
              </a:buClr>
            </a:pPr>
            <a:r>
              <a:rPr lang="en-US" sz="2000" b="1">
                <a:solidFill>
                  <a:schemeClr val="accent2"/>
                </a:solidFill>
              </a:rPr>
              <a:t>Data </a:t>
            </a:r>
            <a:r>
              <a:rPr lang="en-US" sz="2000">
                <a:solidFill>
                  <a:schemeClr val="bg1"/>
                </a:solidFill>
              </a:rPr>
              <a:t>from</a:t>
            </a:r>
            <a:r>
              <a:rPr lang="en-US" sz="2000" b="1">
                <a:solidFill>
                  <a:schemeClr val="accent2"/>
                </a:solidFill>
              </a:rPr>
              <a:t> Anywhere</a:t>
            </a:r>
          </a:p>
          <a:p>
            <a:pPr>
              <a:buClr>
                <a:schemeClr val="bg1"/>
              </a:buClr>
            </a:pPr>
            <a:r>
              <a:rPr lang="en-US" sz="2000" b="1">
                <a:solidFill>
                  <a:schemeClr val="accent2"/>
                </a:solidFill>
              </a:rPr>
              <a:t>Secure</a:t>
            </a:r>
            <a:r>
              <a:rPr lang="en-US" sz="2000">
                <a:solidFill>
                  <a:schemeClr val="bg1"/>
                </a:solidFill>
              </a:rPr>
              <a:t> Execution</a:t>
            </a:r>
          </a:p>
          <a:p>
            <a:pPr>
              <a:buClr>
                <a:schemeClr val="bg1"/>
              </a:buClr>
            </a:pPr>
            <a:r>
              <a:rPr lang="en-US" sz="2000" b="1">
                <a:solidFill>
                  <a:schemeClr val="accent2"/>
                </a:solidFill>
              </a:rPr>
              <a:t>Stabilizes</a:t>
            </a:r>
            <a:r>
              <a:rPr lang="en-US" sz="2000">
                <a:solidFill>
                  <a:schemeClr val="bg1"/>
                </a:solidFill>
              </a:rPr>
              <a:t> investment</a:t>
            </a:r>
          </a:p>
          <a:p>
            <a:pPr>
              <a:buClr>
                <a:schemeClr val="bg1"/>
              </a:buClr>
            </a:pPr>
            <a:r>
              <a:rPr lang="en-US" sz="2000">
                <a:solidFill>
                  <a:schemeClr val="bg1"/>
                </a:solidFill>
              </a:rPr>
              <a:t>Foundation for </a:t>
            </a:r>
            <a:r>
              <a:rPr lang="en-US" sz="2000" b="1" err="1">
                <a:solidFill>
                  <a:schemeClr val="accent2"/>
                </a:solidFill>
              </a:rPr>
              <a:t>GenBI</a:t>
            </a:r>
            <a:endParaRPr lang="en-US" sz="2000" b="1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E3284-7733-0CB4-834B-098720EEA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407" y="129261"/>
            <a:ext cx="1056253" cy="2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8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F4A33-5069-673C-63AE-851DA716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33260-F301-6149-0521-5417F183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937"/>
          </a:xfrm>
        </p:spPr>
        <p:txBody>
          <a:bodyPr>
            <a:normAutofit/>
          </a:bodyPr>
          <a:lstStyle/>
          <a:p>
            <a:r>
              <a:rPr lang="en-US" sz="3200" b="1" err="1"/>
              <a:t>GenAI</a:t>
            </a:r>
            <a:r>
              <a:rPr lang="en-US" sz="3200" b="1"/>
              <a:t> provides value with your data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53EE7E-E84F-E11E-DB97-E9547B2925FE}"/>
              </a:ext>
            </a:extLst>
          </p:cNvPr>
          <p:cNvCxnSpPr>
            <a:cxnSpLocks/>
            <a:stCxn id="28" idx="3"/>
            <a:endCxn id="3" idx="1"/>
          </p:cNvCxnSpPr>
          <p:nvPr/>
        </p:nvCxnSpPr>
        <p:spPr>
          <a:xfrm>
            <a:off x="3145196" y="3362492"/>
            <a:ext cx="2858228" cy="13648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CC9B0E-E8A5-2CCF-BE05-811BAAD32497}"/>
              </a:ext>
            </a:extLst>
          </p:cNvPr>
          <p:cNvCxnSpPr>
            <a:cxnSpLocks/>
            <a:stCxn id="28" idx="3"/>
            <a:endCxn id="19" idx="1"/>
          </p:cNvCxnSpPr>
          <p:nvPr/>
        </p:nvCxnSpPr>
        <p:spPr>
          <a:xfrm flipV="1">
            <a:off x="3145196" y="2407476"/>
            <a:ext cx="3054172" cy="955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BC150A-D97A-8BD6-CDA0-C4DA3EE2B1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3424" y="3872830"/>
            <a:ext cx="1709058" cy="1709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1598A-540C-D3ED-21E1-5A6E5062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368" y="1748890"/>
            <a:ext cx="1317171" cy="1317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15077E-6BD7-0C63-F695-2E12D77FD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446" y="2457617"/>
            <a:ext cx="1809750" cy="1809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BE0478E-3503-6772-6CF4-FDCE67BAAE9A}"/>
              </a:ext>
            </a:extLst>
          </p:cNvPr>
          <p:cNvGrpSpPr/>
          <p:nvPr/>
        </p:nvGrpSpPr>
        <p:grpSpPr>
          <a:xfrm>
            <a:off x="741401" y="4006040"/>
            <a:ext cx="3600380" cy="1267025"/>
            <a:chOff x="660279" y="4111058"/>
            <a:chExt cx="3600380" cy="126702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108AA2-39F1-0F79-339C-4A1F4D0B3750}"/>
                </a:ext>
              </a:extLst>
            </p:cNvPr>
            <p:cNvSpPr/>
            <p:nvPr/>
          </p:nvSpPr>
          <p:spPr>
            <a:xfrm>
              <a:off x="660279" y="4111058"/>
              <a:ext cx="457200" cy="4590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9A9706-5C10-FDAE-FB00-A27ECE21BC84}"/>
                </a:ext>
              </a:extLst>
            </p:cNvPr>
            <p:cNvSpPr txBox="1"/>
            <p:nvPr/>
          </p:nvSpPr>
          <p:spPr>
            <a:xfrm>
              <a:off x="989571" y="4423976"/>
              <a:ext cx="327108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Application or Agent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Stable Framework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Consistent Interface to Data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9F8158-5A58-34D4-E840-D4D09A694EC7}"/>
              </a:ext>
            </a:extLst>
          </p:cNvPr>
          <p:cNvGrpSpPr/>
          <p:nvPr/>
        </p:nvGrpSpPr>
        <p:grpSpPr>
          <a:xfrm>
            <a:off x="7660284" y="4462838"/>
            <a:ext cx="3061322" cy="1544024"/>
            <a:chOff x="660279" y="4111058"/>
            <a:chExt cx="3061322" cy="154402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975C74-4C07-33FF-D0CD-3C3278828AC8}"/>
                </a:ext>
              </a:extLst>
            </p:cNvPr>
            <p:cNvSpPr/>
            <p:nvPr/>
          </p:nvSpPr>
          <p:spPr>
            <a:xfrm>
              <a:off x="660279" y="4111058"/>
              <a:ext cx="457200" cy="4590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931E22-D1A0-AC1E-EDCE-2031D5375922}"/>
                </a:ext>
              </a:extLst>
            </p:cNvPr>
            <p:cNvSpPr txBox="1"/>
            <p:nvPr/>
          </p:nvSpPr>
          <p:spPr>
            <a:xfrm>
              <a:off x="989571" y="4423976"/>
              <a:ext cx="2732030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AI Model (LLM)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Many Available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Alignment to Use Case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Available Frameworks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538EE4-B40D-E1DE-8105-406BBA2CA883}"/>
              </a:ext>
            </a:extLst>
          </p:cNvPr>
          <p:cNvGrpSpPr/>
          <p:nvPr/>
        </p:nvGrpSpPr>
        <p:grpSpPr>
          <a:xfrm>
            <a:off x="7282623" y="1648422"/>
            <a:ext cx="2818115" cy="1821023"/>
            <a:chOff x="660279" y="4111058"/>
            <a:chExt cx="2818115" cy="18210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84EAC2-2813-ECDC-D17F-40A8A093C3B5}"/>
                </a:ext>
              </a:extLst>
            </p:cNvPr>
            <p:cNvSpPr/>
            <p:nvPr/>
          </p:nvSpPr>
          <p:spPr>
            <a:xfrm>
              <a:off x="660279" y="4111058"/>
              <a:ext cx="457200" cy="4590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F89746-CC6E-525E-FD4C-3DF880DB4512}"/>
                </a:ext>
              </a:extLst>
            </p:cNvPr>
            <p:cNvSpPr txBox="1"/>
            <p:nvPr/>
          </p:nvSpPr>
          <p:spPr>
            <a:xfrm>
              <a:off x="989571" y="4423976"/>
              <a:ext cx="2488823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Organizational Data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Dynamic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Distributed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Complex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Varied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ABB03E0-1C83-DBDD-9BDA-14CCA0A37D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9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58B9D-642F-ABFC-133B-0B754CF93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6AC0750-8FAC-F375-64F0-BC6B4505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875" t="17857" r="74732" b="13929"/>
          <a:stretch/>
        </p:blipFill>
        <p:spPr>
          <a:xfrm>
            <a:off x="7357649" y="1871840"/>
            <a:ext cx="1294140" cy="1199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7F210-93C0-2E8D-6A8C-9C0474D5E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937"/>
          </a:xfrm>
        </p:spPr>
        <p:txBody>
          <a:bodyPr>
            <a:normAutofit/>
          </a:bodyPr>
          <a:lstStyle/>
          <a:p>
            <a:r>
              <a:rPr lang="en-US" sz="3200" b="1" err="1"/>
              <a:t>GenAI</a:t>
            </a:r>
            <a:r>
              <a:rPr lang="en-US" sz="3200" b="1"/>
              <a:t> and the Complex Data Landscapes of Today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98F78C-8B57-8BE0-1A6B-ECDCD1BD9DE0}"/>
              </a:ext>
            </a:extLst>
          </p:cNvPr>
          <p:cNvCxnSpPr>
            <a:cxnSpLocks/>
            <a:stCxn id="28" idx="3"/>
            <a:endCxn id="3" idx="1"/>
          </p:cNvCxnSpPr>
          <p:nvPr/>
        </p:nvCxnSpPr>
        <p:spPr>
          <a:xfrm>
            <a:off x="4231746" y="3025993"/>
            <a:ext cx="2063915" cy="2309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B0CB78-D017-8A1D-BB4A-95FB5EA36FAA}"/>
              </a:ext>
            </a:extLst>
          </p:cNvPr>
          <p:cNvCxnSpPr>
            <a:cxnSpLocks/>
            <a:stCxn id="28" idx="3"/>
            <a:endCxn id="17" idx="1"/>
          </p:cNvCxnSpPr>
          <p:nvPr/>
        </p:nvCxnSpPr>
        <p:spPr>
          <a:xfrm flipV="1">
            <a:off x="4231746" y="1917595"/>
            <a:ext cx="1227031" cy="1108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A102001-09B6-0633-6B37-4463239A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95661" y="4481026"/>
            <a:ext cx="1709058" cy="17090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042685-01C7-F00D-E79C-A4BA71FDC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1996" y="2121118"/>
            <a:ext cx="1809750" cy="1809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D176EE-C851-6B62-F3E1-FAFDF68B3D74}"/>
              </a:ext>
            </a:extLst>
          </p:cNvPr>
          <p:cNvGrpSpPr/>
          <p:nvPr/>
        </p:nvGrpSpPr>
        <p:grpSpPr>
          <a:xfrm>
            <a:off x="1652102" y="3547261"/>
            <a:ext cx="3600380" cy="1267025"/>
            <a:chOff x="660279" y="4111058"/>
            <a:chExt cx="3600380" cy="126702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B6038F-B7B4-3994-3CC1-7CDDF7D4D6CF}"/>
                </a:ext>
              </a:extLst>
            </p:cNvPr>
            <p:cNvSpPr/>
            <p:nvPr/>
          </p:nvSpPr>
          <p:spPr>
            <a:xfrm>
              <a:off x="660279" y="4111058"/>
              <a:ext cx="457200" cy="4590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653D4B-31DD-F5EE-6337-8CC806843161}"/>
                </a:ext>
              </a:extLst>
            </p:cNvPr>
            <p:cNvSpPr txBox="1"/>
            <p:nvPr/>
          </p:nvSpPr>
          <p:spPr>
            <a:xfrm>
              <a:off x="989571" y="4423976"/>
              <a:ext cx="327108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Application or Agent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Stable Framework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Consistent Interface to Data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983B33-C6F4-14C6-9B31-AF320EB0F4B8}"/>
              </a:ext>
            </a:extLst>
          </p:cNvPr>
          <p:cNvGrpSpPr/>
          <p:nvPr/>
        </p:nvGrpSpPr>
        <p:grpSpPr>
          <a:xfrm>
            <a:off x="7948093" y="4948851"/>
            <a:ext cx="3061322" cy="1544024"/>
            <a:chOff x="660279" y="4111058"/>
            <a:chExt cx="3061322" cy="154402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0F8FF8-10BF-AAB1-C671-6314323DF3D4}"/>
                </a:ext>
              </a:extLst>
            </p:cNvPr>
            <p:cNvSpPr/>
            <p:nvPr/>
          </p:nvSpPr>
          <p:spPr>
            <a:xfrm>
              <a:off x="660279" y="4111058"/>
              <a:ext cx="457200" cy="4590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21AD8A-6C55-1CBE-9BE0-3E436CC3A2C4}"/>
                </a:ext>
              </a:extLst>
            </p:cNvPr>
            <p:cNvSpPr txBox="1"/>
            <p:nvPr/>
          </p:nvSpPr>
          <p:spPr>
            <a:xfrm>
              <a:off x="989571" y="4423976"/>
              <a:ext cx="2732030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AI Model (LLM)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Many Available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Alignment to Use Case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Available Frameworks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255AC9-DDB9-4CE9-5EFD-F22295A7D10F}"/>
              </a:ext>
            </a:extLst>
          </p:cNvPr>
          <p:cNvGrpSpPr/>
          <p:nvPr/>
        </p:nvGrpSpPr>
        <p:grpSpPr>
          <a:xfrm>
            <a:off x="8535685" y="1202760"/>
            <a:ext cx="2818115" cy="1821023"/>
            <a:chOff x="660279" y="4111058"/>
            <a:chExt cx="2818115" cy="182102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B12AB2-84B7-CA9F-F0F7-4ACC38B267A9}"/>
                </a:ext>
              </a:extLst>
            </p:cNvPr>
            <p:cNvSpPr/>
            <p:nvPr/>
          </p:nvSpPr>
          <p:spPr>
            <a:xfrm>
              <a:off x="660279" y="4111058"/>
              <a:ext cx="457200" cy="4590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2F9E5-351B-4A5C-0E12-628DCD2DF0D2}"/>
                </a:ext>
              </a:extLst>
            </p:cNvPr>
            <p:cNvSpPr txBox="1"/>
            <p:nvPr/>
          </p:nvSpPr>
          <p:spPr>
            <a:xfrm>
              <a:off x="989571" y="4423976"/>
              <a:ext cx="2488823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Organizational Data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Dynamic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Distributed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Complex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Varied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3CA207E-15B0-965A-B1D6-7F4BAF85FC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98" t="7172" r="51145" b="8316"/>
          <a:stretch/>
        </p:blipFill>
        <p:spPr>
          <a:xfrm>
            <a:off x="5458777" y="1254813"/>
            <a:ext cx="1348914" cy="13255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F4FE5D-7EAC-EDCD-5CA6-A854506731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210" t="7172" r="5632" b="8316"/>
          <a:stretch/>
        </p:blipFill>
        <p:spPr>
          <a:xfrm>
            <a:off x="6392061" y="2828513"/>
            <a:ext cx="1229622" cy="132556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D25F07-3F14-7D8C-000F-047891E8832B}"/>
              </a:ext>
            </a:extLst>
          </p:cNvPr>
          <p:cNvCxnSpPr>
            <a:cxnSpLocks/>
            <a:stCxn id="28" idx="3"/>
            <a:endCxn id="20" idx="1"/>
          </p:cNvCxnSpPr>
          <p:nvPr/>
        </p:nvCxnSpPr>
        <p:spPr>
          <a:xfrm flipV="1">
            <a:off x="4231746" y="2471794"/>
            <a:ext cx="3125903" cy="5541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828054-8426-D972-1191-35D6A0E97FBD}"/>
              </a:ext>
            </a:extLst>
          </p:cNvPr>
          <p:cNvCxnSpPr>
            <a:cxnSpLocks/>
            <a:stCxn id="28" idx="3"/>
            <a:endCxn id="18" idx="1"/>
          </p:cNvCxnSpPr>
          <p:nvPr/>
        </p:nvCxnSpPr>
        <p:spPr>
          <a:xfrm>
            <a:off x="4231746" y="3025993"/>
            <a:ext cx="2160315" cy="465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F7FC7473-C3D1-CBEF-2497-3CD695C673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1002D1-95CB-7E01-EB69-D00DD62AF17D}"/>
              </a:ext>
            </a:extLst>
          </p:cNvPr>
          <p:cNvSpPr txBox="1"/>
          <p:nvPr/>
        </p:nvSpPr>
        <p:spPr>
          <a:xfrm>
            <a:off x="1187503" y="4948851"/>
            <a:ext cx="4278735" cy="1785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Questions: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Where do I manage semantics?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</a:t>
            </a:r>
            <a:r>
              <a:rPr lang="en-US">
                <a:solidFill>
                  <a:prstClr val="black"/>
                </a:solidFill>
                <a:latin typeface="Aptos" panose="02110004020202020204"/>
              </a:rPr>
              <a:t>to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ensure security and compliance?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do I adapt to changes?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can I maintain stability?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will it scale?</a:t>
            </a:r>
          </a:p>
        </p:txBody>
      </p:sp>
    </p:spTree>
    <p:extLst>
      <p:ext uri="{BB962C8B-B14F-4D97-AF65-F5344CB8AC3E}">
        <p14:creationId xmlns:p14="http://schemas.microsoft.com/office/powerpoint/2010/main" val="119920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CC92-18FE-1995-C6C2-1169CEB61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0262C2-95A0-E31F-7FA9-09D7BB9F413F}"/>
              </a:ext>
            </a:extLst>
          </p:cNvPr>
          <p:cNvSpPr/>
          <p:nvPr/>
        </p:nvSpPr>
        <p:spPr>
          <a:xfrm>
            <a:off x="4406897" y="2516736"/>
            <a:ext cx="2364733" cy="15715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25E673A-4155-D730-A82C-72D3680579CB}"/>
              </a:ext>
            </a:extLst>
          </p:cNvPr>
          <p:cNvSpPr/>
          <p:nvPr/>
        </p:nvSpPr>
        <p:spPr>
          <a:xfrm>
            <a:off x="4406897" y="1637723"/>
            <a:ext cx="2384064" cy="2476170"/>
          </a:xfrm>
          <a:prstGeom prst="roundRect">
            <a:avLst/>
          </a:prstGeom>
          <a:solidFill>
            <a:srgbClr val="E74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480A1-A63D-E1AA-D382-9AE9BCA6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52" y="184432"/>
            <a:ext cx="11031048" cy="514738"/>
          </a:xfrm>
        </p:spPr>
        <p:txBody>
          <a:bodyPr>
            <a:normAutofit fontScale="90000"/>
          </a:bodyPr>
          <a:lstStyle/>
          <a:p>
            <a:r>
              <a:rPr lang="en-US" sz="3200" b="1"/>
              <a:t>AI For All through a Data Catalog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740E30-FDE5-4DFF-6227-F7A4F1ADB24F}"/>
              </a:ext>
            </a:extLst>
          </p:cNvPr>
          <p:cNvGrpSpPr/>
          <p:nvPr/>
        </p:nvGrpSpPr>
        <p:grpSpPr>
          <a:xfrm>
            <a:off x="4525651" y="3033971"/>
            <a:ext cx="918363" cy="1052794"/>
            <a:chOff x="2595251" y="2784720"/>
            <a:chExt cx="918363" cy="1052794"/>
          </a:xfrm>
        </p:grpSpPr>
        <p:pic>
          <p:nvPicPr>
            <p:cNvPr id="11" name="Graphic 10" descr="Piggy Bank with solid fill">
              <a:extLst>
                <a:ext uri="{FF2B5EF4-FFF2-40B4-BE49-F238E27FC236}">
                  <a16:creationId xmlns:a16="http://schemas.microsoft.com/office/drawing/2014/main" id="{46B42394-0E96-FF2F-6364-8A6DD929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2599214" y="2784720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AA2460-B7AC-BAA0-17C4-75D297DE7A3E}"/>
                </a:ext>
              </a:extLst>
            </p:cNvPr>
            <p:cNvSpPr txBox="1"/>
            <p:nvPr/>
          </p:nvSpPr>
          <p:spPr>
            <a:xfrm>
              <a:off x="2595251" y="3529737"/>
              <a:ext cx="837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Account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61AF3B-81D4-ADEF-9231-8D34E2E4B21F}"/>
              </a:ext>
            </a:extLst>
          </p:cNvPr>
          <p:cNvGrpSpPr/>
          <p:nvPr/>
        </p:nvGrpSpPr>
        <p:grpSpPr>
          <a:xfrm>
            <a:off x="5708908" y="3003088"/>
            <a:ext cx="962256" cy="1053750"/>
            <a:chOff x="3778508" y="2753837"/>
            <a:chExt cx="962256" cy="1053750"/>
          </a:xfrm>
        </p:grpSpPr>
        <p:pic>
          <p:nvPicPr>
            <p:cNvPr id="16" name="Graphic 15" descr="Target Audience with solid fill">
              <a:extLst>
                <a:ext uri="{FF2B5EF4-FFF2-40B4-BE49-F238E27FC236}">
                  <a16:creationId xmlns:a16="http://schemas.microsoft.com/office/drawing/2014/main" id="{EF7F3991-0B06-C5E3-C526-BA6914F88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78508" y="2753837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627209-7365-0CBF-D2DE-0D6A8C4E33AD}"/>
                </a:ext>
              </a:extLst>
            </p:cNvPr>
            <p:cNvSpPr txBox="1"/>
            <p:nvPr/>
          </p:nvSpPr>
          <p:spPr>
            <a:xfrm>
              <a:off x="3780565" y="3499810"/>
              <a:ext cx="9601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Customer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D7AFA7-34A3-38F1-52EA-EBB8857A68DE}"/>
              </a:ext>
            </a:extLst>
          </p:cNvPr>
          <p:cNvGrpSpPr/>
          <p:nvPr/>
        </p:nvGrpSpPr>
        <p:grpSpPr>
          <a:xfrm rot="5400000">
            <a:off x="5293915" y="1578410"/>
            <a:ext cx="574816" cy="2248553"/>
            <a:chOff x="5808592" y="2304724"/>
            <a:chExt cx="574816" cy="224855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7B5D65-F0D9-4339-7900-088C6C8514CD}"/>
                </a:ext>
              </a:extLst>
            </p:cNvPr>
            <p:cNvSpPr/>
            <p:nvPr/>
          </p:nvSpPr>
          <p:spPr>
            <a:xfrm>
              <a:off x="5808592" y="2304724"/>
              <a:ext cx="574816" cy="2248553"/>
            </a:xfrm>
            <a:prstGeom prst="roundRect">
              <a:avLst/>
            </a:prstGeom>
            <a:solidFill>
              <a:srgbClr val="E7473F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182880" rtlCol="0" anchor="ctr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Logical Data Fabric</a:t>
              </a:r>
            </a:p>
          </p:txBody>
        </p:sp>
        <p:pic>
          <p:nvPicPr>
            <p:cNvPr id="20" name="Picture 19" descr="A black and white square pattern&#10;&#10;Description automatically generated">
              <a:extLst>
                <a:ext uri="{FF2B5EF4-FFF2-40B4-BE49-F238E27FC236}">
                  <a16:creationId xmlns:a16="http://schemas.microsoft.com/office/drawing/2014/main" id="{FDF9E651-7A22-F90E-9113-C278C0AA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83" y="2379661"/>
              <a:ext cx="308063" cy="314273"/>
            </a:xfrm>
            <a:prstGeom prst="rect">
              <a:avLst/>
            </a:prstGeom>
          </p:spPr>
        </p:pic>
      </p:grpSp>
      <p:pic>
        <p:nvPicPr>
          <p:cNvPr id="29" name="Graphic 28" descr="Storytelling with solid fill">
            <a:extLst>
              <a:ext uri="{FF2B5EF4-FFF2-40B4-BE49-F238E27FC236}">
                <a16:creationId xmlns:a16="http://schemas.microsoft.com/office/drawing/2014/main" id="{451CCEB2-BA13-B25F-B57E-F49B9DD09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4688" y="1917649"/>
            <a:ext cx="556511" cy="5565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53D6BA-DE41-A785-E6EF-04A4CDCB00EA}"/>
              </a:ext>
            </a:extLst>
          </p:cNvPr>
          <p:cNvSpPr txBox="1"/>
          <p:nvPr/>
        </p:nvSpPr>
        <p:spPr>
          <a:xfrm>
            <a:off x="4457046" y="1604660"/>
            <a:ext cx="2166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Catalog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8571C5-2495-7CAB-4234-3BE4033464F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52742" y="1952258"/>
            <a:ext cx="1709058" cy="170905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A502F22-3899-5EB0-EAD1-EBF6B29DBE2F}"/>
              </a:ext>
            </a:extLst>
          </p:cNvPr>
          <p:cNvSpPr txBox="1"/>
          <p:nvPr/>
        </p:nvSpPr>
        <p:spPr>
          <a:xfrm>
            <a:off x="4230605" y="777266"/>
            <a:ext cx="34758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Catalog as the Application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Stable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Consistent Interface to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4D5AE4C-6BFC-F741-5203-3555CDF7F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7A6B41-0131-4886-41D5-E1CB91DD11A5}"/>
              </a:ext>
            </a:extLst>
          </p:cNvPr>
          <p:cNvCxnSpPr>
            <a:cxnSpLocks/>
            <a:stCxn id="30" idx="2"/>
            <a:endCxn id="33" idx="0"/>
          </p:cNvCxnSpPr>
          <p:nvPr/>
        </p:nvCxnSpPr>
        <p:spPr>
          <a:xfrm flipH="1">
            <a:off x="4715069" y="4113893"/>
            <a:ext cx="883860" cy="536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5C9CD6E-0034-1187-B4FD-842672FB3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898" t="7172" r="51145" b="8316"/>
          <a:stretch/>
        </p:blipFill>
        <p:spPr>
          <a:xfrm>
            <a:off x="4040612" y="4650189"/>
            <a:ext cx="1348914" cy="13255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8FF003-CFB4-9DFC-9AC7-FFC47FA4C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210" t="7172" r="5632" b="8316"/>
          <a:stretch/>
        </p:blipFill>
        <p:spPr>
          <a:xfrm>
            <a:off x="4957323" y="5439360"/>
            <a:ext cx="1229622" cy="1325564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739EEE-CB32-9E2B-8682-A87C807D461F}"/>
              </a:ext>
            </a:extLst>
          </p:cNvPr>
          <p:cNvCxnSpPr>
            <a:cxnSpLocks/>
            <a:stCxn id="30" idx="2"/>
            <a:endCxn id="34" idx="0"/>
          </p:cNvCxnSpPr>
          <p:nvPr/>
        </p:nvCxnSpPr>
        <p:spPr>
          <a:xfrm flipH="1">
            <a:off x="5572134" y="4113893"/>
            <a:ext cx="26795" cy="1325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A4D222E9-F24B-A3DE-2DE6-4F3E7CFEE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875" t="17857" r="74732" b="13929"/>
          <a:stretch/>
        </p:blipFill>
        <p:spPr>
          <a:xfrm>
            <a:off x="5826456" y="4700799"/>
            <a:ext cx="1294140" cy="119990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CD2E77-B5B6-16A7-6AF7-11F3A2B7D724}"/>
              </a:ext>
            </a:extLst>
          </p:cNvPr>
          <p:cNvCxnSpPr>
            <a:cxnSpLocks/>
            <a:stCxn id="30" idx="2"/>
            <a:endCxn id="37" idx="0"/>
          </p:cNvCxnSpPr>
          <p:nvPr/>
        </p:nvCxnSpPr>
        <p:spPr>
          <a:xfrm>
            <a:off x="5598929" y="4113893"/>
            <a:ext cx="874597" cy="586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78D11D4-1C43-27EA-0D9F-44D8E51BA819}"/>
              </a:ext>
            </a:extLst>
          </p:cNvPr>
          <p:cNvSpPr txBox="1"/>
          <p:nvPr/>
        </p:nvSpPr>
        <p:spPr>
          <a:xfrm>
            <a:off x="1747877" y="2635413"/>
            <a:ext cx="2144434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I have a question about customers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3F67F71-680F-EB58-EC1D-29E5F6E4B1AF}"/>
              </a:ext>
            </a:extLst>
          </p:cNvPr>
          <p:cNvSpPr/>
          <p:nvPr/>
        </p:nvSpPr>
        <p:spPr>
          <a:xfrm>
            <a:off x="1595886" y="2290765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CC5041A5-6B86-CAF0-A2CE-1FB53E575BDF}"/>
              </a:ext>
            </a:extLst>
          </p:cNvPr>
          <p:cNvSpPr/>
          <p:nvPr/>
        </p:nvSpPr>
        <p:spPr>
          <a:xfrm>
            <a:off x="1650258" y="2829447"/>
            <a:ext cx="2599362" cy="328399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pic>
        <p:nvPicPr>
          <p:cNvPr id="55" name="Picture 14" descr="Mother - Free people icons">
            <a:extLst>
              <a:ext uri="{FF2B5EF4-FFF2-40B4-BE49-F238E27FC236}">
                <a16:creationId xmlns:a16="http://schemas.microsoft.com/office/drawing/2014/main" id="{504D054E-F41C-8284-0CD5-E28489B8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2" y="2047448"/>
            <a:ext cx="1461446" cy="14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35018CC-17B1-870E-7735-8B11F51DF734}"/>
              </a:ext>
            </a:extLst>
          </p:cNvPr>
          <p:cNvSpPr txBox="1"/>
          <p:nvPr/>
        </p:nvSpPr>
        <p:spPr>
          <a:xfrm>
            <a:off x="7280468" y="2570593"/>
            <a:ext cx="2835713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Can you give me the SQL I need to run?, 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960F4E9-58D7-1601-38D2-64BA7B3DE6E9}"/>
              </a:ext>
            </a:extLst>
          </p:cNvPr>
          <p:cNvSpPr/>
          <p:nvPr/>
        </p:nvSpPr>
        <p:spPr>
          <a:xfrm>
            <a:off x="7007349" y="2285955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DDC26A59-0B03-971F-74AE-FC2E07D8E095}"/>
              </a:ext>
            </a:extLst>
          </p:cNvPr>
          <p:cNvSpPr/>
          <p:nvPr/>
        </p:nvSpPr>
        <p:spPr>
          <a:xfrm>
            <a:off x="7074366" y="2787582"/>
            <a:ext cx="3247919" cy="300093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F26C76A-567B-81DF-B5CC-BA25A80ED33A}"/>
              </a:ext>
            </a:extLst>
          </p:cNvPr>
          <p:cNvSpPr txBox="1"/>
          <p:nvPr/>
        </p:nvSpPr>
        <p:spPr>
          <a:xfrm>
            <a:off x="10109076" y="3818295"/>
            <a:ext cx="18816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 Model (LLM)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Many Available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Alignment to Use Case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Available Frameworks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4D2C95-3A71-9D3B-5532-9C71F6FBD532}"/>
              </a:ext>
            </a:extLst>
          </p:cNvPr>
          <p:cNvSpPr txBox="1"/>
          <p:nvPr/>
        </p:nvSpPr>
        <p:spPr>
          <a:xfrm>
            <a:off x="7007349" y="5625088"/>
            <a:ext cx="179831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Organizational Data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Distributed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Complex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Varied</a:t>
            </a:r>
          </a:p>
        </p:txBody>
      </p:sp>
      <p:sp>
        <p:nvSpPr>
          <p:cNvPr id="72" name="Arrow: Circular 71">
            <a:extLst>
              <a:ext uri="{FF2B5EF4-FFF2-40B4-BE49-F238E27FC236}">
                <a16:creationId xmlns:a16="http://schemas.microsoft.com/office/drawing/2014/main" id="{7BBECEDA-932D-0532-D45A-D7A3743389F1}"/>
              </a:ext>
            </a:extLst>
          </p:cNvPr>
          <p:cNvSpPr/>
          <p:nvPr/>
        </p:nvSpPr>
        <p:spPr>
          <a:xfrm rot="5400000">
            <a:off x="6472452" y="3231231"/>
            <a:ext cx="677662" cy="894976"/>
          </a:xfrm>
          <a:prstGeom prst="circular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F8EF37-9CEB-FD52-C688-A47F558DD547}"/>
              </a:ext>
            </a:extLst>
          </p:cNvPr>
          <p:cNvSpPr txBox="1"/>
          <p:nvPr/>
        </p:nvSpPr>
        <p:spPr>
          <a:xfrm>
            <a:off x="7200942" y="3716352"/>
            <a:ext cx="1288814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I’ll handle the rest!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D8371D0-EABC-6E44-89BC-C5B63FCB6960}"/>
              </a:ext>
            </a:extLst>
          </p:cNvPr>
          <p:cNvSpPr/>
          <p:nvPr/>
        </p:nvSpPr>
        <p:spPr>
          <a:xfrm>
            <a:off x="7257860" y="3380428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17CBC3F-E534-7BF2-0CE5-3B52A0F87BBF}"/>
              </a:ext>
            </a:extLst>
          </p:cNvPr>
          <p:cNvSpPr txBox="1"/>
          <p:nvPr/>
        </p:nvSpPr>
        <p:spPr>
          <a:xfrm>
            <a:off x="265913" y="3604850"/>
            <a:ext cx="42814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you 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Ready-built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GenAI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Application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Access data from anywhere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Simplified Data Security &amp; Governance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Simplified Schema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Powerful Query Optimizer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Robust Unified Semantic layer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Insulation from Changes </a:t>
            </a:r>
          </a:p>
        </p:txBody>
      </p:sp>
      <p:pic>
        <p:nvPicPr>
          <p:cNvPr id="4" name="Graphic 3" descr="Lock with solid fill">
            <a:extLst>
              <a:ext uri="{FF2B5EF4-FFF2-40B4-BE49-F238E27FC236}">
                <a16:creationId xmlns:a16="http://schemas.microsoft.com/office/drawing/2014/main" id="{C6A8B38A-AAFD-FAE0-E3CB-BB75EB1EF249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06791" y="2181784"/>
            <a:ext cx="1856120" cy="18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44" grpId="0" animBg="1"/>
      <p:bldP spid="60" grpId="0"/>
      <p:bldP spid="61" grpId="0" animBg="1"/>
      <p:bldP spid="62" grpId="0" animBg="1"/>
      <p:bldP spid="64" grpId="0"/>
      <p:bldP spid="72" grpId="0" animBg="1"/>
      <p:bldP spid="73" grpId="0"/>
      <p:bldP spid="74" grpId="0" animBg="1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E10BD-2CE3-D124-C160-76789EE6D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A86F506-1384-515B-ABB1-3C6B2E340B23}"/>
              </a:ext>
            </a:extLst>
          </p:cNvPr>
          <p:cNvSpPr/>
          <p:nvPr/>
        </p:nvSpPr>
        <p:spPr>
          <a:xfrm>
            <a:off x="4366153" y="956930"/>
            <a:ext cx="2333861" cy="507173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9E5DE-9F39-56CB-C2D3-DE734416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365126"/>
            <a:ext cx="10864702" cy="480838"/>
          </a:xfrm>
        </p:spPr>
        <p:txBody>
          <a:bodyPr>
            <a:normAutofit fontScale="90000"/>
          </a:bodyPr>
          <a:lstStyle/>
          <a:p>
            <a:r>
              <a:rPr lang="en-US" sz="3200" b="1" err="1"/>
              <a:t>GenAI</a:t>
            </a:r>
            <a:r>
              <a:rPr lang="en-US" sz="3200" b="1"/>
              <a:t> and a Simplified Development Framework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EA67B1-82DC-179E-7B0F-4BB16D45142C}"/>
              </a:ext>
            </a:extLst>
          </p:cNvPr>
          <p:cNvCxnSpPr>
            <a:cxnSpLocks/>
            <a:stCxn id="3" idx="2"/>
            <a:endCxn id="28" idx="0"/>
          </p:cNvCxnSpPr>
          <p:nvPr/>
        </p:nvCxnSpPr>
        <p:spPr>
          <a:xfrm flipH="1">
            <a:off x="5535020" y="3229214"/>
            <a:ext cx="7537" cy="309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AEB9BA-A627-FDBB-BCF1-61183281AF73}"/>
              </a:ext>
            </a:extLst>
          </p:cNvPr>
          <p:cNvCxnSpPr>
            <a:cxnSpLocks/>
            <a:stCxn id="27" idx="2"/>
            <a:endCxn id="9" idx="0"/>
          </p:cNvCxnSpPr>
          <p:nvPr/>
        </p:nvCxnSpPr>
        <p:spPr>
          <a:xfrm flipH="1">
            <a:off x="8935982" y="4351716"/>
            <a:ext cx="1154324" cy="543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89E5A0-885F-590A-8182-0BE77330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8" t="7172" r="51145" b="8316"/>
          <a:stretch/>
        </p:blipFill>
        <p:spPr>
          <a:xfrm>
            <a:off x="8261525" y="4895538"/>
            <a:ext cx="1348914" cy="1325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EDC10-458D-195C-810D-58C56A5B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10" t="7172" r="5632" b="8316"/>
          <a:stretch/>
        </p:blipFill>
        <p:spPr>
          <a:xfrm>
            <a:off x="9440423" y="5439360"/>
            <a:ext cx="1229622" cy="13255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706FBA-6FA4-6005-5AE1-755CC76DD4AE}"/>
              </a:ext>
            </a:extLst>
          </p:cNvPr>
          <p:cNvCxnSpPr>
            <a:cxnSpLocks/>
            <a:stCxn id="27" idx="2"/>
            <a:endCxn id="10" idx="0"/>
          </p:cNvCxnSpPr>
          <p:nvPr/>
        </p:nvCxnSpPr>
        <p:spPr>
          <a:xfrm flipH="1">
            <a:off x="10055234" y="4351716"/>
            <a:ext cx="35072" cy="1087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49F62A5-1F94-4C84-456F-718CBF9737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875" t="17857" r="74732" b="13929"/>
          <a:stretch/>
        </p:blipFill>
        <p:spPr>
          <a:xfrm>
            <a:off x="10670045" y="5039526"/>
            <a:ext cx="1294140" cy="119990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6D5A55-D788-DB25-B6DA-A50F3A38F8B2}"/>
              </a:ext>
            </a:extLst>
          </p:cNvPr>
          <p:cNvCxnSpPr>
            <a:cxnSpLocks/>
            <a:stCxn id="27" idx="2"/>
            <a:endCxn id="18" idx="0"/>
          </p:cNvCxnSpPr>
          <p:nvPr/>
        </p:nvCxnSpPr>
        <p:spPr>
          <a:xfrm>
            <a:off x="10090306" y="4351716"/>
            <a:ext cx="1226809" cy="6878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0697989-9EFA-F3A1-ACE0-8FA1A9E6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4067"/>
          <a:stretch/>
        </p:blipFill>
        <p:spPr>
          <a:xfrm>
            <a:off x="4773160" y="1815602"/>
            <a:ext cx="1538793" cy="14136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B0119E-D599-4787-9E7B-76295E56FE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08432" y="3538618"/>
            <a:ext cx="1453176" cy="14531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3D881B-36E0-297B-CA7E-E2A9530BA32F}"/>
              </a:ext>
            </a:extLst>
          </p:cNvPr>
          <p:cNvGrpSpPr/>
          <p:nvPr/>
        </p:nvGrpSpPr>
        <p:grpSpPr>
          <a:xfrm>
            <a:off x="8898274" y="2243362"/>
            <a:ext cx="2384064" cy="2108354"/>
            <a:chOff x="8898274" y="2243362"/>
            <a:chExt cx="2384064" cy="210835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9CA245B-13B9-8904-A408-647C546D0271}"/>
                </a:ext>
              </a:extLst>
            </p:cNvPr>
            <p:cNvSpPr/>
            <p:nvPr/>
          </p:nvSpPr>
          <p:spPr>
            <a:xfrm>
              <a:off x="8898274" y="2425686"/>
              <a:ext cx="2384064" cy="1926030"/>
            </a:xfrm>
            <a:prstGeom prst="roundRect">
              <a:avLst/>
            </a:prstGeom>
            <a:solidFill>
              <a:srgbClr val="E747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FE6BFE-23F4-F8E3-346A-54436772A078}"/>
                </a:ext>
              </a:extLst>
            </p:cNvPr>
            <p:cNvGrpSpPr/>
            <p:nvPr/>
          </p:nvGrpSpPr>
          <p:grpSpPr>
            <a:xfrm>
              <a:off x="8973559" y="3078495"/>
              <a:ext cx="918363" cy="1052794"/>
              <a:chOff x="2595251" y="2784720"/>
              <a:chExt cx="918363" cy="1052794"/>
            </a:xfrm>
          </p:grpSpPr>
          <p:pic>
            <p:nvPicPr>
              <p:cNvPr id="11" name="Graphic 10" descr="Piggy Bank with solid fill">
                <a:extLst>
                  <a:ext uri="{FF2B5EF4-FFF2-40B4-BE49-F238E27FC236}">
                    <a16:creationId xmlns:a16="http://schemas.microsoft.com/office/drawing/2014/main" id="{11BF907A-D07E-FA1E-1F3E-15C6B2208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2599214" y="278472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769091-CB43-AAB9-8A3B-5C65810EBFBA}"/>
                  </a:ext>
                </a:extLst>
              </p:cNvPr>
              <p:cNvSpPr txBox="1"/>
              <p:nvPr/>
            </p:nvSpPr>
            <p:spPr>
              <a:xfrm>
                <a:off x="2595251" y="3529737"/>
                <a:ext cx="837089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>
                    <a:solidFill>
                      <a:prstClr val="black"/>
                    </a:solidFill>
                    <a:latin typeface="Aptos" panose="02110004020202020204"/>
                  </a:rPr>
                  <a:t>Account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3B262A0-8F6F-0B2D-AF6B-92D38498A0E1}"/>
                </a:ext>
              </a:extLst>
            </p:cNvPr>
            <p:cNvGrpSpPr/>
            <p:nvPr/>
          </p:nvGrpSpPr>
          <p:grpSpPr>
            <a:xfrm>
              <a:off x="10212845" y="3092435"/>
              <a:ext cx="962256" cy="1053750"/>
              <a:chOff x="3778508" y="2753837"/>
              <a:chExt cx="962256" cy="1053750"/>
            </a:xfrm>
          </p:grpSpPr>
          <p:pic>
            <p:nvPicPr>
              <p:cNvPr id="16" name="Graphic 15" descr="Target Audience with solid fill">
                <a:extLst>
                  <a:ext uri="{FF2B5EF4-FFF2-40B4-BE49-F238E27FC236}">
                    <a16:creationId xmlns:a16="http://schemas.microsoft.com/office/drawing/2014/main" id="{6BAE8866-B675-8CB0-0DF0-264EDF10B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3778508" y="275383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13BCFA-9C4B-CA9B-F274-65092740F67F}"/>
                  </a:ext>
                </a:extLst>
              </p:cNvPr>
              <p:cNvSpPr txBox="1"/>
              <p:nvPr/>
            </p:nvSpPr>
            <p:spPr>
              <a:xfrm>
                <a:off x="3780565" y="3499810"/>
                <a:ext cx="9601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Customer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03A055-3B24-7ACC-19BD-0418CB6C1BB9}"/>
                </a:ext>
              </a:extLst>
            </p:cNvPr>
            <p:cNvGrpSpPr/>
            <p:nvPr/>
          </p:nvGrpSpPr>
          <p:grpSpPr>
            <a:xfrm rot="5400000">
              <a:off x="9797852" y="1667757"/>
              <a:ext cx="574816" cy="2248553"/>
              <a:chOff x="5808592" y="2304724"/>
              <a:chExt cx="574816" cy="224855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75CEF74-4560-3E5E-BE6E-627EAF28F5A4}"/>
                  </a:ext>
                </a:extLst>
              </p:cNvPr>
              <p:cNvSpPr/>
              <p:nvPr/>
            </p:nvSpPr>
            <p:spPr>
              <a:xfrm>
                <a:off x="5808592" y="2304724"/>
                <a:ext cx="574816" cy="2248553"/>
              </a:xfrm>
              <a:prstGeom prst="roundRect">
                <a:avLst/>
              </a:prstGeom>
              <a:solidFill>
                <a:srgbClr val="E74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182880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Logical Data Fabric</a:t>
                </a:r>
              </a:p>
            </p:txBody>
          </p:sp>
          <p:pic>
            <p:nvPicPr>
              <p:cNvPr id="20" name="Picture 19" descr="A black and white square pattern&#10;&#10;Description automatically generated">
                <a:extLst>
                  <a:ext uri="{FF2B5EF4-FFF2-40B4-BE49-F238E27FC236}">
                    <a16:creationId xmlns:a16="http://schemas.microsoft.com/office/drawing/2014/main" id="{7ABA50BA-6857-104C-FF9A-C60292242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9483" y="2379661"/>
                <a:ext cx="308063" cy="314273"/>
              </a:xfrm>
              <a:prstGeom prst="rect">
                <a:avLst/>
              </a:prstGeom>
              <a:solidFill>
                <a:srgbClr val="2E2E2E">
                  <a:alpha val="50000"/>
                </a:srgbClr>
              </a:solidFill>
              <a:ln w="19248" cap="flat">
                <a:noFill/>
                <a:prstDash val="solid"/>
                <a:miter/>
              </a:ln>
            </p:spPr>
          </p:pic>
        </p:grpSp>
        <p:pic>
          <p:nvPicPr>
            <p:cNvPr id="44" name="Graphic 43" descr="Lock with solid fill">
              <a:extLst>
                <a:ext uri="{FF2B5EF4-FFF2-40B4-BE49-F238E27FC236}">
                  <a16:creationId xmlns:a16="http://schemas.microsoft.com/office/drawing/2014/main" id="{37BA1120-612D-6CB9-1972-CBF15F66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01278" y="2243362"/>
              <a:ext cx="1856120" cy="1856120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168091B-51F0-E09E-C034-5126DA18D0F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17FB9D86-10F2-2196-5491-FA617B77C83A}"/>
              </a:ext>
            </a:extLst>
          </p:cNvPr>
          <p:cNvSpPr txBox="1"/>
          <p:nvPr/>
        </p:nvSpPr>
        <p:spPr>
          <a:xfrm>
            <a:off x="6774951" y="2763517"/>
            <a:ext cx="1849866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Tell me about an employee</a:t>
            </a: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C9EE8729-8691-94AC-B520-8C8732F10FF2}"/>
              </a:ext>
            </a:extLst>
          </p:cNvPr>
          <p:cNvSpPr/>
          <p:nvPr/>
        </p:nvSpPr>
        <p:spPr>
          <a:xfrm>
            <a:off x="7051172" y="3643109"/>
            <a:ext cx="1655225" cy="301228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07E288-3FBE-8A88-2965-816E5A9970BA}"/>
              </a:ext>
            </a:extLst>
          </p:cNvPr>
          <p:cNvSpPr txBox="1"/>
          <p:nvPr/>
        </p:nvSpPr>
        <p:spPr>
          <a:xfrm>
            <a:off x="6795411" y="3429383"/>
            <a:ext cx="179547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Please run this SQL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05E43F7-F041-D0D2-5BF0-617A66B5CAC6}"/>
              </a:ext>
            </a:extLst>
          </p:cNvPr>
          <p:cNvSpPr txBox="1"/>
          <p:nvPr/>
        </p:nvSpPr>
        <p:spPr>
          <a:xfrm>
            <a:off x="1759606" y="3154414"/>
            <a:ext cx="2144434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I have a question about customers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CF76731-319B-D046-336F-C9D7C092AAA0}"/>
              </a:ext>
            </a:extLst>
          </p:cNvPr>
          <p:cNvSpPr/>
          <p:nvPr/>
        </p:nvSpPr>
        <p:spPr>
          <a:xfrm>
            <a:off x="1607615" y="2809766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8BB567F-5428-AC8D-5B28-17F99ECE3AD1}"/>
              </a:ext>
            </a:extLst>
          </p:cNvPr>
          <p:cNvSpPr/>
          <p:nvPr/>
        </p:nvSpPr>
        <p:spPr>
          <a:xfrm>
            <a:off x="7016125" y="2362090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34E60C-A0F6-53B3-426E-B57EA13C767B}"/>
              </a:ext>
            </a:extLst>
          </p:cNvPr>
          <p:cNvSpPr/>
          <p:nvPr/>
        </p:nvSpPr>
        <p:spPr>
          <a:xfrm>
            <a:off x="7051173" y="3979006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00F4991-A0B6-81A3-979A-09D0EC167463}"/>
              </a:ext>
            </a:extLst>
          </p:cNvPr>
          <p:cNvSpPr/>
          <p:nvPr/>
        </p:nvSpPr>
        <p:spPr>
          <a:xfrm>
            <a:off x="6671800" y="1770200"/>
            <a:ext cx="2161840" cy="3349592"/>
          </a:xfrm>
          <a:custGeom>
            <a:avLst/>
            <a:gdLst>
              <a:gd name="connsiteX0" fmla="*/ 0 w 2161840"/>
              <a:gd name="connsiteY0" fmla="*/ 1674796 h 3349592"/>
              <a:gd name="connsiteX1" fmla="*/ 1080920 w 2161840"/>
              <a:gd name="connsiteY1" fmla="*/ 0 h 3349592"/>
              <a:gd name="connsiteX2" fmla="*/ 2161840 w 2161840"/>
              <a:gd name="connsiteY2" fmla="*/ 1674796 h 3349592"/>
              <a:gd name="connsiteX3" fmla="*/ 1080920 w 2161840"/>
              <a:gd name="connsiteY3" fmla="*/ 3349592 h 3349592"/>
              <a:gd name="connsiteX4" fmla="*/ 0 w 2161840"/>
              <a:gd name="connsiteY4" fmla="*/ 1674796 h 334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40" h="3349592" extrusionOk="0">
                <a:moveTo>
                  <a:pt x="0" y="1674796"/>
                </a:moveTo>
                <a:cubicBezTo>
                  <a:pt x="22591" y="803618"/>
                  <a:pt x="475720" y="-1951"/>
                  <a:pt x="1080920" y="0"/>
                </a:cubicBezTo>
                <a:cubicBezTo>
                  <a:pt x="1521453" y="24559"/>
                  <a:pt x="2198460" y="735909"/>
                  <a:pt x="2161840" y="1674796"/>
                </a:cubicBezTo>
                <a:cubicBezTo>
                  <a:pt x="2172453" y="2638503"/>
                  <a:pt x="1640264" y="3252678"/>
                  <a:pt x="1080920" y="3349592"/>
                </a:cubicBezTo>
                <a:cubicBezTo>
                  <a:pt x="554974" y="3342706"/>
                  <a:pt x="-109003" y="2506746"/>
                  <a:pt x="0" y="1674796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sd="5265792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E2306179-D28E-7ED6-E954-1E727F9E3F20}"/>
              </a:ext>
            </a:extLst>
          </p:cNvPr>
          <p:cNvSpPr/>
          <p:nvPr/>
        </p:nvSpPr>
        <p:spPr>
          <a:xfrm>
            <a:off x="7056280" y="3020808"/>
            <a:ext cx="1655225" cy="301228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1AB74884-96F1-967C-9FAD-8ABC0AEB5553}"/>
              </a:ext>
            </a:extLst>
          </p:cNvPr>
          <p:cNvSpPr/>
          <p:nvPr/>
        </p:nvSpPr>
        <p:spPr>
          <a:xfrm>
            <a:off x="1661987" y="3348448"/>
            <a:ext cx="2599362" cy="328399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pic>
        <p:nvPicPr>
          <p:cNvPr id="80" name="Picture 14" descr="Mother - Free people icons">
            <a:extLst>
              <a:ext uri="{FF2B5EF4-FFF2-40B4-BE49-F238E27FC236}">
                <a16:creationId xmlns:a16="http://schemas.microsoft.com/office/drawing/2014/main" id="{E62A116B-3521-9546-3983-46382ECC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1" y="2566449"/>
            <a:ext cx="1461446" cy="14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721E979-3CBD-5B99-B282-2127156A8A04}"/>
              </a:ext>
            </a:extLst>
          </p:cNvPr>
          <p:cNvSpPr txBox="1"/>
          <p:nvPr/>
        </p:nvSpPr>
        <p:spPr>
          <a:xfrm>
            <a:off x="4433430" y="1047712"/>
            <a:ext cx="22383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Application or Agent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Stable Framework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Consistent Interface to Data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27FD27F-4E49-2A88-B755-75823D94B215}"/>
              </a:ext>
            </a:extLst>
          </p:cNvPr>
          <p:cNvSpPr txBox="1"/>
          <p:nvPr/>
        </p:nvSpPr>
        <p:spPr>
          <a:xfrm>
            <a:off x="4722283" y="5119792"/>
            <a:ext cx="175272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 Model (LLM)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Many Available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Alignment to Use Case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Available Frameworks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86FF68B-ADCE-0D1D-E486-0913693807BE}"/>
              </a:ext>
            </a:extLst>
          </p:cNvPr>
          <p:cNvSpPr txBox="1"/>
          <p:nvPr/>
        </p:nvSpPr>
        <p:spPr>
          <a:xfrm>
            <a:off x="9640710" y="1435610"/>
            <a:ext cx="1568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Organizational Data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Distributed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Complex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Varied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9B3E26D-605A-8D5A-0C6E-014D636CBCA3}"/>
              </a:ext>
            </a:extLst>
          </p:cNvPr>
          <p:cNvSpPr txBox="1"/>
          <p:nvPr/>
        </p:nvSpPr>
        <p:spPr>
          <a:xfrm>
            <a:off x="351563" y="4176112"/>
            <a:ext cx="39062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you 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Simplified Application Framework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Consistent access to Metadata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Secure Interface to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Simplified Interoperability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Unified SQL Access Engine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Optimized Query Engine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 AI SDK</a:t>
            </a:r>
          </a:p>
        </p:txBody>
      </p:sp>
    </p:spTree>
    <p:extLst>
      <p:ext uri="{BB962C8B-B14F-4D97-AF65-F5344CB8AC3E}">
        <p14:creationId xmlns:p14="http://schemas.microsoft.com/office/powerpoint/2010/main" val="32876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  <p:bldP spid="71" grpId="0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4" grpId="0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3F95B-6D2B-6352-A603-F8A9047D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6BA318-3852-EEE1-A38C-5720E1AC0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634" y="1228656"/>
            <a:ext cx="1714841" cy="3709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B5167-2BB6-8194-4FAD-8B93DA79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365126"/>
            <a:ext cx="10864702" cy="480838"/>
          </a:xfrm>
        </p:spPr>
        <p:txBody>
          <a:bodyPr>
            <a:normAutofit fontScale="90000"/>
          </a:bodyPr>
          <a:lstStyle/>
          <a:p>
            <a:r>
              <a:rPr lang="en-US" sz="3200" b="1"/>
              <a:t>Extends to Highly Distributed Landscapes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D060D14-6175-F086-EBC7-F3547A615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9E27BDA-F17E-D4F9-CBFE-8FFB40D9B6E3}"/>
              </a:ext>
            </a:extLst>
          </p:cNvPr>
          <p:cNvSpPr txBox="1"/>
          <p:nvPr/>
        </p:nvSpPr>
        <p:spPr>
          <a:xfrm>
            <a:off x="5903031" y="2181169"/>
            <a:ext cx="1581330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Tell me about a customer</a:t>
            </a: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D932DC8A-F188-B011-B00B-C57EE77D84C9}"/>
              </a:ext>
            </a:extLst>
          </p:cNvPr>
          <p:cNvSpPr/>
          <p:nvPr/>
        </p:nvSpPr>
        <p:spPr>
          <a:xfrm>
            <a:off x="6022824" y="3050540"/>
            <a:ext cx="1655225" cy="301228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09CB8A-81C2-16A8-B960-009EB0B4B4CD}"/>
              </a:ext>
            </a:extLst>
          </p:cNvPr>
          <p:cNvSpPr txBox="1"/>
          <p:nvPr/>
        </p:nvSpPr>
        <p:spPr>
          <a:xfrm>
            <a:off x="5767063" y="2836814"/>
            <a:ext cx="179547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Please run this SQL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2E5C179-B208-BDDD-829A-D47225FDB040}"/>
              </a:ext>
            </a:extLst>
          </p:cNvPr>
          <p:cNvSpPr/>
          <p:nvPr/>
        </p:nvSpPr>
        <p:spPr>
          <a:xfrm>
            <a:off x="5987777" y="1769521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0D4F471-60D2-CA4E-9A53-6F27CACC35A4}"/>
              </a:ext>
            </a:extLst>
          </p:cNvPr>
          <p:cNvSpPr/>
          <p:nvPr/>
        </p:nvSpPr>
        <p:spPr>
          <a:xfrm>
            <a:off x="6022825" y="3386437"/>
            <a:ext cx="350016" cy="34464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BFD721B-8B4F-9DD7-8E09-A6FB82FF87C5}"/>
              </a:ext>
            </a:extLst>
          </p:cNvPr>
          <p:cNvSpPr/>
          <p:nvPr/>
        </p:nvSpPr>
        <p:spPr>
          <a:xfrm>
            <a:off x="5643452" y="1177631"/>
            <a:ext cx="2161840" cy="3349592"/>
          </a:xfrm>
          <a:custGeom>
            <a:avLst/>
            <a:gdLst>
              <a:gd name="connsiteX0" fmla="*/ 0 w 2161840"/>
              <a:gd name="connsiteY0" fmla="*/ 1674796 h 3349592"/>
              <a:gd name="connsiteX1" fmla="*/ 1080920 w 2161840"/>
              <a:gd name="connsiteY1" fmla="*/ 0 h 3349592"/>
              <a:gd name="connsiteX2" fmla="*/ 2161840 w 2161840"/>
              <a:gd name="connsiteY2" fmla="*/ 1674796 h 3349592"/>
              <a:gd name="connsiteX3" fmla="*/ 1080920 w 2161840"/>
              <a:gd name="connsiteY3" fmla="*/ 3349592 h 3349592"/>
              <a:gd name="connsiteX4" fmla="*/ 0 w 2161840"/>
              <a:gd name="connsiteY4" fmla="*/ 1674796 h 334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40" h="3349592" extrusionOk="0">
                <a:moveTo>
                  <a:pt x="0" y="1674796"/>
                </a:moveTo>
                <a:cubicBezTo>
                  <a:pt x="22591" y="803618"/>
                  <a:pt x="475720" y="-1951"/>
                  <a:pt x="1080920" y="0"/>
                </a:cubicBezTo>
                <a:cubicBezTo>
                  <a:pt x="1521453" y="24559"/>
                  <a:pt x="2198460" y="735909"/>
                  <a:pt x="2161840" y="1674796"/>
                </a:cubicBezTo>
                <a:cubicBezTo>
                  <a:pt x="2172453" y="2638503"/>
                  <a:pt x="1640264" y="3252678"/>
                  <a:pt x="1080920" y="3349592"/>
                </a:cubicBezTo>
                <a:cubicBezTo>
                  <a:pt x="554974" y="3342706"/>
                  <a:pt x="-109003" y="2506746"/>
                  <a:pt x="0" y="1674796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sd="5265792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BD3DFB2D-C4F1-E04B-51F9-FFD080BA8701}"/>
              </a:ext>
            </a:extLst>
          </p:cNvPr>
          <p:cNvSpPr/>
          <p:nvPr/>
        </p:nvSpPr>
        <p:spPr>
          <a:xfrm>
            <a:off x="6027932" y="2428239"/>
            <a:ext cx="1655225" cy="301228"/>
          </a:xfrm>
          <a:prstGeom prst="righ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3DD01-F24C-2834-6099-9D8EC011E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56" y="2136306"/>
            <a:ext cx="3516694" cy="131603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AAB3D371-1043-C1AB-158C-FCB52541123D}"/>
              </a:ext>
            </a:extLst>
          </p:cNvPr>
          <p:cNvGrpSpPr/>
          <p:nvPr/>
        </p:nvGrpSpPr>
        <p:grpSpPr>
          <a:xfrm>
            <a:off x="8123128" y="1831306"/>
            <a:ext cx="2384064" cy="1926030"/>
            <a:chOff x="3626116" y="2535749"/>
            <a:chExt cx="2384064" cy="1926030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653E35A-1270-3BE0-6A41-8994675151FA}"/>
                </a:ext>
              </a:extLst>
            </p:cNvPr>
            <p:cNvSpPr/>
            <p:nvPr/>
          </p:nvSpPr>
          <p:spPr>
            <a:xfrm>
              <a:off x="3626116" y="2535749"/>
              <a:ext cx="2384064" cy="1926030"/>
            </a:xfrm>
            <a:prstGeom prst="roundRect">
              <a:avLst/>
            </a:prstGeom>
            <a:solidFill>
              <a:srgbClr val="E747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707102E-47A2-00F0-A926-2202C34F1ECF}"/>
                </a:ext>
              </a:extLst>
            </p:cNvPr>
            <p:cNvGrpSpPr/>
            <p:nvPr/>
          </p:nvGrpSpPr>
          <p:grpSpPr>
            <a:xfrm>
              <a:off x="3802668" y="3235174"/>
              <a:ext cx="918363" cy="1052794"/>
              <a:chOff x="2595251" y="2784720"/>
              <a:chExt cx="918363" cy="1052794"/>
            </a:xfrm>
          </p:grpSpPr>
          <p:pic>
            <p:nvPicPr>
              <p:cNvPr id="91" name="Graphic 90" descr="Piggy Bank with solid fill">
                <a:extLst>
                  <a:ext uri="{FF2B5EF4-FFF2-40B4-BE49-F238E27FC236}">
                    <a16:creationId xmlns:a16="http://schemas.microsoft.com/office/drawing/2014/main" id="{1331454B-E05B-88AA-BBF7-B1BB95C0B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2599214" y="278472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FA4A6E2-D17C-91A8-A3CB-F71CC902FC7F}"/>
                  </a:ext>
                </a:extLst>
              </p:cNvPr>
              <p:cNvSpPr txBox="1"/>
              <p:nvPr/>
            </p:nvSpPr>
            <p:spPr>
              <a:xfrm>
                <a:off x="2595251" y="3529737"/>
                <a:ext cx="8370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Account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0F70201-B548-A4EE-E5A0-F8B053686FC0}"/>
                </a:ext>
              </a:extLst>
            </p:cNvPr>
            <p:cNvGrpSpPr/>
            <p:nvPr/>
          </p:nvGrpSpPr>
          <p:grpSpPr>
            <a:xfrm>
              <a:off x="4985925" y="3204291"/>
              <a:ext cx="962256" cy="1053750"/>
              <a:chOff x="3778508" y="2753837"/>
              <a:chExt cx="962256" cy="1053750"/>
            </a:xfrm>
          </p:grpSpPr>
          <p:pic>
            <p:nvPicPr>
              <p:cNvPr id="89" name="Graphic 88" descr="Target Audience with solid fill">
                <a:extLst>
                  <a:ext uri="{FF2B5EF4-FFF2-40B4-BE49-F238E27FC236}">
                    <a16:creationId xmlns:a16="http://schemas.microsoft.com/office/drawing/2014/main" id="{B0865F93-C9A1-7707-3536-CFCACF45A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3778508" y="275383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32A0FC7-BBD1-B745-0897-78783BCD968E}"/>
                  </a:ext>
                </a:extLst>
              </p:cNvPr>
              <p:cNvSpPr txBox="1"/>
              <p:nvPr/>
            </p:nvSpPr>
            <p:spPr>
              <a:xfrm>
                <a:off x="3780565" y="3499810"/>
                <a:ext cx="9601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Customer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6201B77-8A24-090E-D54A-184EF6FF42AA}"/>
                </a:ext>
              </a:extLst>
            </p:cNvPr>
            <p:cNvGrpSpPr/>
            <p:nvPr/>
          </p:nvGrpSpPr>
          <p:grpSpPr>
            <a:xfrm rot="5400000">
              <a:off x="4532520" y="1805202"/>
              <a:ext cx="574816" cy="2248553"/>
              <a:chOff x="5808592" y="2304724"/>
              <a:chExt cx="574816" cy="2248553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B62F8565-BB6B-F7E2-494E-0834433A76B6}"/>
                  </a:ext>
                </a:extLst>
              </p:cNvPr>
              <p:cNvSpPr/>
              <p:nvPr/>
            </p:nvSpPr>
            <p:spPr>
              <a:xfrm>
                <a:off x="5808592" y="2304724"/>
                <a:ext cx="574816" cy="2248553"/>
              </a:xfrm>
              <a:prstGeom prst="roundRect">
                <a:avLst/>
              </a:prstGeom>
              <a:solidFill>
                <a:srgbClr val="E74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vert="vert270" lIns="0" tIns="0" rIns="0" bIns="182880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Logical Data Fabric</a:t>
                </a:r>
              </a:p>
            </p:txBody>
          </p:sp>
          <p:pic>
            <p:nvPicPr>
              <p:cNvPr id="88" name="Picture 87" descr="A black and white square pattern&#10;&#10;Description automatically generated">
                <a:extLst>
                  <a:ext uri="{FF2B5EF4-FFF2-40B4-BE49-F238E27FC236}">
                    <a16:creationId xmlns:a16="http://schemas.microsoft.com/office/drawing/2014/main" id="{8675E5F1-667A-946C-9582-458E2C5E1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9483" y="2379661"/>
                <a:ext cx="308063" cy="314273"/>
              </a:xfrm>
              <a:prstGeom prst="rect">
                <a:avLst/>
              </a:prstGeom>
            </p:spPr>
          </p:pic>
        </p:grp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5E52B604-4D2E-B9EC-522D-E3A8EB940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1096" y="4555411"/>
            <a:ext cx="2384064" cy="212177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4640AE8-A32C-574F-9F74-58D7B1EAFF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5160" y="4527223"/>
            <a:ext cx="2384064" cy="2121778"/>
          </a:xfrm>
          <a:prstGeom prst="rect">
            <a:avLst/>
          </a:prstGeom>
        </p:spPr>
      </p:pic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8BF5DD9-D56F-ABDE-5D5B-8E3A23797DE3}"/>
              </a:ext>
            </a:extLst>
          </p:cNvPr>
          <p:cNvCxnSpPr>
            <a:cxnSpLocks/>
            <a:stCxn id="67" idx="2"/>
            <a:endCxn id="115" idx="0"/>
          </p:cNvCxnSpPr>
          <p:nvPr/>
        </p:nvCxnSpPr>
        <p:spPr>
          <a:xfrm flipH="1">
            <a:off x="8123128" y="3757336"/>
            <a:ext cx="1192032" cy="7980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A95C4967-874E-A2C6-4223-9C3791DB4EF5}"/>
              </a:ext>
            </a:extLst>
          </p:cNvPr>
          <p:cNvCxnSpPr>
            <a:cxnSpLocks/>
            <a:stCxn id="67" idx="2"/>
            <a:endCxn id="116" idx="0"/>
          </p:cNvCxnSpPr>
          <p:nvPr/>
        </p:nvCxnSpPr>
        <p:spPr>
          <a:xfrm>
            <a:off x="9315160" y="3757336"/>
            <a:ext cx="1192032" cy="769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F6B71267-EE7E-215B-F4F5-B1C33C9B92DE}"/>
              </a:ext>
            </a:extLst>
          </p:cNvPr>
          <p:cNvSpPr txBox="1"/>
          <p:nvPr/>
        </p:nvSpPr>
        <p:spPr>
          <a:xfrm>
            <a:off x="631114" y="5046913"/>
            <a:ext cx="5258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Supports Distributed Organizations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Multi-Location including Global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Insulation from Volatility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Enables Independence and Compliance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Aligns to your organizational governance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52F614-84C8-EBCA-9E17-1B2361BF6483}"/>
              </a:ext>
            </a:extLst>
          </p:cNvPr>
          <p:cNvSpPr/>
          <p:nvPr/>
        </p:nvSpPr>
        <p:spPr>
          <a:xfrm>
            <a:off x="6847114" y="4555411"/>
            <a:ext cx="2468046" cy="2121778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East</a:t>
            </a:r>
          </a:p>
        </p:txBody>
      </p:sp>
      <p:pic>
        <p:nvPicPr>
          <p:cNvPr id="3" name="Graphic 2" descr="Lock with solid fill">
            <a:extLst>
              <a:ext uri="{FF2B5EF4-FFF2-40B4-BE49-F238E27FC236}">
                <a16:creationId xmlns:a16="http://schemas.microsoft.com/office/drawing/2014/main" id="{81889A21-7404-FCB6-C134-8EEFA2A7C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1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5259" y="1672830"/>
            <a:ext cx="1856120" cy="18561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E19FCB-383B-6295-FE7D-B1599E74842E}"/>
              </a:ext>
            </a:extLst>
          </p:cNvPr>
          <p:cNvSpPr/>
          <p:nvPr/>
        </p:nvSpPr>
        <p:spPr>
          <a:xfrm>
            <a:off x="9315160" y="4555411"/>
            <a:ext cx="2468046" cy="2121778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339243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0F06B2-3A0F-3818-B40B-8627930DDFC8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rPr>
              <a:t>Let the experts do what they do best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347E4-C042-4A85-66EF-5EF99CB3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7" t="32663" r="36016" b="40583"/>
          <a:stretch/>
        </p:blipFill>
        <p:spPr>
          <a:xfrm>
            <a:off x="2982379" y="2063531"/>
            <a:ext cx="1366668" cy="1335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EB119-BEC4-B698-7EB7-B1CE29D88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49" t="34761" r="5994" b="40908"/>
          <a:stretch/>
        </p:blipFill>
        <p:spPr>
          <a:xfrm>
            <a:off x="7436639" y="2124045"/>
            <a:ext cx="1442649" cy="121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86D9AA-6A3A-8C47-7272-A1096F5C0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0" t="59251" r="64490" b="13377"/>
          <a:stretch/>
        </p:blipFill>
        <p:spPr>
          <a:xfrm>
            <a:off x="5271894" y="879734"/>
            <a:ext cx="1284340" cy="13666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9F1E2-DB11-560A-D550-7E49E7B5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483" y="2875187"/>
            <a:ext cx="1829392" cy="18293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5A80B6-22EB-9FE0-82FD-50FC4BEB6E37}"/>
              </a:ext>
            </a:extLst>
          </p:cNvPr>
          <p:cNvCxnSpPr>
            <a:cxnSpLocks/>
          </p:cNvCxnSpPr>
          <p:nvPr/>
        </p:nvCxnSpPr>
        <p:spPr>
          <a:xfrm>
            <a:off x="5927179" y="4704579"/>
            <a:ext cx="552" cy="866964"/>
          </a:xfrm>
          <a:prstGeom prst="straightConnector1">
            <a:avLst/>
          </a:prstGeom>
          <a:noFill/>
          <a:ln w="25400" cap="flat" cmpd="sng" algn="ctr">
            <a:solidFill>
              <a:srgbClr val="FFFF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1DEA6-E48D-9B52-9F7B-8F1674A52DF1}"/>
              </a:ext>
            </a:extLst>
          </p:cNvPr>
          <p:cNvGrpSpPr/>
          <p:nvPr/>
        </p:nvGrpSpPr>
        <p:grpSpPr>
          <a:xfrm>
            <a:off x="3761410" y="5571543"/>
            <a:ext cx="4332641" cy="875996"/>
            <a:chOff x="1015771" y="5027027"/>
            <a:chExt cx="4332641" cy="8759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597FE9-3468-5A5B-0E00-79E24C3DB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771" y="5027027"/>
              <a:ext cx="4332641" cy="4824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EA3635-C8FE-4506-E945-676E570D4160}"/>
                </a:ext>
              </a:extLst>
            </p:cNvPr>
            <p:cNvSpPr txBox="1"/>
            <p:nvPr/>
          </p:nvSpPr>
          <p:spPr>
            <a:xfrm>
              <a:off x="1959722" y="5595246"/>
              <a:ext cx="2784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 Display" panose="020F0603020204020204" pitchFamily="34" charset="0"/>
                  <a:ea typeface="+mn-ea"/>
                  <a:cs typeface="+mn-cs"/>
                </a:rPr>
                <a:t>Ever-changing data landscape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B19C03C-48FC-72BA-59CC-2BE28BF80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7" t="59462" r="35753" b="11187"/>
          <a:stretch/>
        </p:blipFill>
        <p:spPr>
          <a:xfrm>
            <a:off x="3374884" y="3846938"/>
            <a:ext cx="1284340" cy="1465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80ABCC-FAD8-A541-7698-0E10E33702BD}"/>
              </a:ext>
            </a:extLst>
          </p:cNvPr>
          <p:cNvSpPr txBox="1"/>
          <p:nvPr/>
        </p:nvSpPr>
        <p:spPr>
          <a:xfrm>
            <a:off x="6556234" y="1013474"/>
            <a:ext cx="3895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Domain experts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We can restrict and secure data and control organizational terms used for generative AI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C63603-3124-94E4-B7DD-706F680C7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0" t="32381" r="64490" b="40247"/>
          <a:stretch/>
        </p:blipFill>
        <p:spPr>
          <a:xfrm>
            <a:off x="7166709" y="3846938"/>
            <a:ext cx="1284340" cy="13666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B423C8-5A72-BA4E-5013-F57A63573212}"/>
              </a:ext>
            </a:extLst>
          </p:cNvPr>
          <p:cNvSpPr txBox="1"/>
          <p:nvPr/>
        </p:nvSpPr>
        <p:spPr>
          <a:xfrm>
            <a:off x="8449872" y="3974308"/>
            <a:ext cx="3091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Security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We can audit access to information used for AI and other solutions in one place. It all makes sense too, because it is in the language of our business!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A3121-9E9D-7EF1-CF81-3AD42DC23344}"/>
              </a:ext>
            </a:extLst>
          </p:cNvPr>
          <p:cNvSpPr txBox="1"/>
          <p:nvPr/>
        </p:nvSpPr>
        <p:spPr>
          <a:xfrm>
            <a:off x="8702195" y="2192820"/>
            <a:ext cx="2940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AI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We do not need to add data management to our task. We can build frameworks that leverage the enterprise safely and effectively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5E8C6-B365-BD78-CC24-12E34BB17742}"/>
              </a:ext>
            </a:extLst>
          </p:cNvPr>
          <p:cNvSpPr txBox="1"/>
          <p:nvPr/>
        </p:nvSpPr>
        <p:spPr>
          <a:xfrm>
            <a:off x="183482" y="2068620"/>
            <a:ext cx="29791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Data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We can work with organizational views and services. It is so much easier and faster to create data products for everyone without having to worry about changes to our landscape.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20C72E-B553-D8F1-3B95-9022B24F8542}"/>
              </a:ext>
            </a:extLst>
          </p:cNvPr>
          <p:cNvSpPr txBox="1"/>
          <p:nvPr/>
        </p:nvSpPr>
        <p:spPr>
          <a:xfrm>
            <a:off x="344126" y="4225726"/>
            <a:ext cx="2893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Data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We can manage data effectively and efficiently. I can provide the secure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and organization-friendly foundations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for everyone.</a:t>
            </a:r>
          </a:p>
        </p:txBody>
      </p:sp>
      <p:pic>
        <p:nvPicPr>
          <p:cNvPr id="20" name="Graphic 19" descr="Lock with solid fill">
            <a:extLst>
              <a:ext uri="{FF2B5EF4-FFF2-40B4-BE49-F238E27FC236}">
                <a16:creationId xmlns:a16="http://schemas.microsoft.com/office/drawing/2014/main" id="{D54FA776-E4F3-9073-801C-678E4DAE3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0805" y="2223790"/>
            <a:ext cx="2667947" cy="26679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D5F427-1B19-C7D8-F9B3-D52F76488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0407" y="129261"/>
            <a:ext cx="1056253" cy="2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61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ircular blue and yellow circle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F01FD93-4ADA-A424-3257-040F18D8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61" r="32195" b="192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E8AB5-002B-97D9-7B23-8E3D99E2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43534"/>
            <a:ext cx="3758144" cy="14424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GenAI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is a Game Changer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7F533-21F5-5516-8B3B-19592210F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550213"/>
            <a:ext cx="4855424" cy="3869838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chemeClr val="accent2"/>
                </a:solidFill>
              </a:rPr>
              <a:t>Advancements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Better LLMs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Interactivity with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Improved Accessibility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Embedded in Applications for Productivity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Faster Technology </a:t>
            </a:r>
            <a:r>
              <a:rPr lang="en-US" sz="1400" i="1">
                <a:solidFill>
                  <a:schemeClr val="bg1"/>
                </a:solidFill>
              </a:rPr>
              <a:t>(i.e. storage, compute)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Expanded Uses and Techniques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b="1">
                <a:solidFill>
                  <a:schemeClr val="accent2"/>
                </a:solidFill>
              </a:rPr>
              <a:t>Strategic Considerations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Adapt fast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Rethink Ways of Working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Democratization of Technology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Faster Learning Cycles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Create “Option Value”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</a:rPr>
              <a:t>Prepare to Scale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solidFill>
                <a:schemeClr val="bg1"/>
              </a:solidFill>
            </a:endParaRPr>
          </a:p>
          <a:p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57D97-8117-CBC1-AA9E-A4DD91FC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407" y="129261"/>
            <a:ext cx="1056253" cy="29340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7D33944-5265-4B22-ABA2-159FD45CE8FC}"/>
              </a:ext>
            </a:extLst>
          </p:cNvPr>
          <p:cNvSpPr/>
          <p:nvPr/>
        </p:nvSpPr>
        <p:spPr>
          <a:xfrm>
            <a:off x="4495921" y="656804"/>
            <a:ext cx="4532576" cy="2132245"/>
          </a:xfrm>
          <a:prstGeom prst="wedgeRoundRectCallout">
            <a:avLst>
              <a:gd name="adj1" fmla="val -28396"/>
              <a:gd name="adj2" fmla="val 84168"/>
              <a:gd name="adj3" fmla="val 16667"/>
            </a:avLst>
          </a:prstGeom>
          <a:solidFill>
            <a:srgbClr val="BA582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“…first technology launched at scale with known flaws”, but “…holds the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power to transform a generation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CIO Magazine:  Generative AI:  The CIO’s Apollo Moment</a:t>
            </a:r>
          </a:p>
        </p:txBody>
      </p:sp>
    </p:spTree>
    <p:extLst>
      <p:ext uri="{BB962C8B-B14F-4D97-AF65-F5344CB8AC3E}">
        <p14:creationId xmlns:p14="http://schemas.microsoft.com/office/powerpoint/2010/main" val="304714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Glowing hanging light bulb in front of dark light bulbs">
            <a:extLst>
              <a:ext uri="{FF2B5EF4-FFF2-40B4-BE49-F238E27FC236}">
                <a16:creationId xmlns:a16="http://schemas.microsoft.com/office/drawing/2014/main" id="{5C4837CE-B12F-C4E3-69FA-21EC99166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3040" r="5670" b="605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66D7B-1B56-5C3C-8CBB-FAA4BB73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924459" cy="1124712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Key Takeaways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C8FB30-89E6-294D-1542-937EC9A72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6742088" cy="3207258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Generative AI </a:t>
            </a:r>
            <a:r>
              <a:rPr lang="en-US" sz="2000" b="1">
                <a:solidFill>
                  <a:schemeClr val="bg1"/>
                </a:solidFill>
              </a:rPr>
              <a:t>is</a:t>
            </a:r>
            <a:r>
              <a:rPr lang="en-US" sz="2000">
                <a:solidFill>
                  <a:schemeClr val="bg1"/>
                </a:solidFill>
              </a:rPr>
              <a:t> transformational</a:t>
            </a:r>
          </a:p>
          <a:p>
            <a:r>
              <a:rPr lang="en-US" sz="2000" b="1" err="1">
                <a:solidFill>
                  <a:schemeClr val="bg1"/>
                </a:solidFill>
              </a:rPr>
              <a:t>QueryRAG</a:t>
            </a:r>
            <a:r>
              <a:rPr lang="en-US" sz="2000">
                <a:solidFill>
                  <a:schemeClr val="bg1"/>
                </a:solidFill>
              </a:rPr>
              <a:t> will enable you to realize significant potential of </a:t>
            </a:r>
            <a:r>
              <a:rPr lang="en-US" sz="2000" err="1">
                <a:solidFill>
                  <a:schemeClr val="bg1"/>
                </a:solidFill>
              </a:rPr>
              <a:t>GenAI</a:t>
            </a:r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A </a:t>
            </a:r>
            <a:r>
              <a:rPr lang="en-US" sz="2000" b="1">
                <a:solidFill>
                  <a:schemeClr val="bg1"/>
                </a:solidFill>
              </a:rPr>
              <a:t>logical data architecture </a:t>
            </a:r>
            <a:r>
              <a:rPr lang="en-US" sz="2000">
                <a:solidFill>
                  <a:schemeClr val="bg1"/>
                </a:solidFill>
              </a:rPr>
              <a:t>is the quickest and easiest way to get ‘</a:t>
            </a:r>
            <a:r>
              <a:rPr lang="en-US" sz="2000" b="1">
                <a:solidFill>
                  <a:schemeClr val="bg1"/>
                </a:solidFill>
              </a:rPr>
              <a:t>AI ready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  <a:p>
            <a:r>
              <a:rPr lang="en-US" sz="2000">
                <a:solidFill>
                  <a:schemeClr val="bg1"/>
                </a:solidFill>
              </a:rPr>
              <a:t>With a </a:t>
            </a:r>
            <a:r>
              <a:rPr lang="en-US" sz="2000" b="1">
                <a:solidFill>
                  <a:schemeClr val="bg1"/>
                </a:solidFill>
              </a:rPr>
              <a:t>logical data architecture</a:t>
            </a:r>
            <a:r>
              <a:rPr lang="en-US" sz="2000">
                <a:solidFill>
                  <a:schemeClr val="bg1"/>
                </a:solidFill>
              </a:rPr>
              <a:t>, you can </a:t>
            </a:r>
            <a:r>
              <a:rPr lang="en-US" sz="2000" b="1">
                <a:solidFill>
                  <a:schemeClr val="bg1"/>
                </a:solidFill>
              </a:rPr>
              <a:t>scale</a:t>
            </a:r>
            <a:r>
              <a:rPr lang="en-US" sz="2000">
                <a:solidFill>
                  <a:schemeClr val="bg1"/>
                </a:solidFill>
              </a:rPr>
              <a:t> efficiently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C831D1-AC3F-11D8-FF27-5F6E7844F29F}"/>
              </a:ext>
            </a:extLst>
          </p:cNvPr>
          <p:cNvSpPr/>
          <p:nvPr/>
        </p:nvSpPr>
        <p:spPr>
          <a:xfrm>
            <a:off x="15400" y="5696712"/>
            <a:ext cx="12191999" cy="914400"/>
          </a:xfrm>
          <a:prstGeom prst="rect">
            <a:avLst/>
          </a:prstGeom>
          <a:solidFill>
            <a:srgbClr val="FA56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Learn more about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QueryRAG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https://www.datamanagementblog.com/query-rag-a-new-way-to-ground-llms-with-facts-and-create-powerful-data-agents/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C1573-03E3-481A-91BC-0372B42FF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407" y="129261"/>
            <a:ext cx="1056253" cy="2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5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4357D7-62C8-F06A-C58B-905164946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1DDEAB-4B08-C1A7-C95B-83CEF280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81" b="5228"/>
          <a:stretch/>
        </p:blipFill>
        <p:spPr>
          <a:xfrm>
            <a:off x="0" y="10"/>
            <a:ext cx="876059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8E599-5880-7096-F54C-BA9F1B39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371" y="2046590"/>
            <a:ext cx="314128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/>
              <a:t>Learn More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1CEC69-CB46-AFC4-50E5-76253FBC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4371" y="3630338"/>
            <a:ext cx="3435388" cy="2041491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000"/>
              <a:t>Visit the </a:t>
            </a:r>
            <a:r>
              <a:rPr lang="en-US" sz="2400" b="1"/>
              <a:t>Denodo Booth</a:t>
            </a:r>
            <a:endParaRPr lang="en-US" sz="2000" b="1"/>
          </a:p>
          <a:p>
            <a:pPr marL="0" indent="0" algn="ctr">
              <a:spcAft>
                <a:spcPts val="1000"/>
              </a:spcAft>
              <a:buNone/>
              <a:defRPr/>
            </a:pPr>
            <a:r>
              <a:rPr kumimoji="0" lang="en-US" sz="1600" b="0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or contact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b="1"/>
              <a:t>Carlisle Gomes 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/>
              <a:t>cgomes@denodo.com</a:t>
            </a:r>
            <a:endParaRPr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E2B3B0-B2F2-994C-1F59-FB8B1A29CE2F}"/>
              </a:ext>
            </a:extLst>
          </p:cNvPr>
          <p:cNvCxnSpPr>
            <a:cxnSpLocks/>
          </p:cNvCxnSpPr>
          <p:nvPr/>
        </p:nvCxnSpPr>
        <p:spPr>
          <a:xfrm>
            <a:off x="9191012" y="3388662"/>
            <a:ext cx="2268000" cy="0"/>
          </a:xfrm>
          <a:prstGeom prst="line">
            <a:avLst/>
          </a:prstGeom>
          <a:ln w="38100">
            <a:solidFill>
              <a:srgbClr val="F051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black and grey text&#10;&#10;AI-generated content may be incorrect.">
            <a:extLst>
              <a:ext uri="{FF2B5EF4-FFF2-40B4-BE49-F238E27FC236}">
                <a16:creationId xmlns:a16="http://schemas.microsoft.com/office/drawing/2014/main" id="{51AEBDB0-5E4A-7353-A74B-ED1AC09A5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77" y="159295"/>
            <a:ext cx="199383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1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B06217F-4317-2A8A-6D83-01A14D5AE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87491" y="-5618"/>
            <a:ext cx="4013936" cy="3432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8391A0-5CCA-BF3A-06FC-FBB5E7A36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62" y="-3190"/>
            <a:ext cx="4005419" cy="3389670"/>
          </a:xfrm>
          <a:prstGeom prst="rect">
            <a:avLst/>
          </a:prstGeom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F5C456-D663-8CE5-5790-2E05531377FD}"/>
              </a:ext>
            </a:extLst>
          </p:cNvPr>
          <p:cNvGrpSpPr/>
          <p:nvPr/>
        </p:nvGrpSpPr>
        <p:grpSpPr>
          <a:xfrm>
            <a:off x="4094479" y="10"/>
            <a:ext cx="4014047" cy="6857990"/>
            <a:chOff x="4094479" y="10"/>
            <a:chExt cx="4014047" cy="6857990"/>
          </a:xfrm>
        </p:grpSpPr>
        <p:pic>
          <p:nvPicPr>
            <p:cNvPr id="7" name="Picture 2" descr="7 Types of Artificial Intelligence (With Examples) · Neil Sahota">
              <a:extLst>
                <a:ext uri="{FF2B5EF4-FFF2-40B4-BE49-F238E27FC236}">
                  <a16:creationId xmlns:a16="http://schemas.microsoft.com/office/drawing/2014/main" id="{A38BE2D0-7AA8-6E68-C73A-D37022612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02" r="18692" b="1"/>
            <a:stretch/>
          </p:blipFill>
          <p:spPr bwMode="auto">
            <a:xfrm>
              <a:off x="4094479" y="10"/>
              <a:ext cx="4014047" cy="685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E0C323-21E8-B8B7-73E8-29F044EFCB63}"/>
                </a:ext>
              </a:extLst>
            </p:cNvPr>
            <p:cNvSpPr/>
            <p:nvPr/>
          </p:nvSpPr>
          <p:spPr>
            <a:xfrm>
              <a:off x="4094479" y="5549900"/>
              <a:ext cx="4001515" cy="1308090"/>
            </a:xfrm>
            <a:prstGeom prst="rect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cap="all" noProof="0">
                  <a:solidFill>
                    <a:prstClr val="white"/>
                  </a:solidFill>
                  <a:latin typeface="Aptos" panose="02110004020202020204"/>
                </a:rPr>
                <a:t>General</a:t>
              </a:r>
              <a:endParaRPr lang="en-US" b="1" cap="all" noProof="0">
                <a:solidFill>
                  <a:prstClr val="white"/>
                </a:solidFill>
                <a:latin typeface="Aptos" panose="021100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err="1">
                  <a:solidFill>
                    <a:prstClr val="white"/>
                  </a:solidFill>
                  <a:latin typeface="Aptos" panose="02110004020202020204"/>
                </a:rPr>
                <a:t>Adhoc</a:t>
              </a:r>
              <a:r>
                <a:rPr lang="en-US">
                  <a:solidFill>
                    <a:prstClr val="white"/>
                  </a:solidFill>
                  <a:latin typeface="Aptos" panose="02110004020202020204"/>
                </a:rPr>
                <a:t> Analysis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white"/>
                  </a:solidFill>
                  <a:latin typeface="Aptos" panose="02110004020202020204"/>
                </a:rPr>
                <a:t>Exploration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Generative BI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300959C-3E5F-6470-4A87-1D42B6991634}"/>
              </a:ext>
            </a:extLst>
          </p:cNvPr>
          <p:cNvSpPr/>
          <p:nvPr/>
        </p:nvSpPr>
        <p:spPr>
          <a:xfrm>
            <a:off x="46491" y="-5604"/>
            <a:ext cx="12154990" cy="793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do business users want to do?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940F3C-6E13-43CB-7477-38E806113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69102"/>
            <a:ext cx="4029805" cy="33957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1F8887-B49F-4A1D-5E9D-35593A7AD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774" y="3475198"/>
            <a:ext cx="3993226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9D63BF-1B9E-AA0B-7925-711CCDE66730}"/>
              </a:ext>
            </a:extLst>
          </p:cNvPr>
          <p:cNvSpPr txBox="1"/>
          <p:nvPr/>
        </p:nvSpPr>
        <p:spPr>
          <a:xfrm>
            <a:off x="180753" y="3226982"/>
            <a:ext cx="3648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05149"/>
                </a:solidFill>
              </a:rPr>
              <a:t>Questions</a:t>
            </a:r>
            <a:endParaRPr lang="en-US" sz="2400">
              <a:solidFill>
                <a:srgbClr val="F051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68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>
          <a:extLst>
            <a:ext uri="{FF2B5EF4-FFF2-40B4-BE49-F238E27FC236}">
              <a16:creationId xmlns:a16="http://schemas.microsoft.com/office/drawing/2014/main" id="{EF279FC4-AF80-E1B5-BF2C-82D26FD2E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81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16485-164D-A392-AD82-D7E838BD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D56A040-342F-4324-61C5-6602E794C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fferent types of clocks">
            <a:extLst>
              <a:ext uri="{FF2B5EF4-FFF2-40B4-BE49-F238E27FC236}">
                <a16:creationId xmlns:a16="http://schemas.microsoft.com/office/drawing/2014/main" id="{5AF3B5A1-D311-9FFE-6D8D-1F8FC066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" y="0"/>
            <a:ext cx="121787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FF34E-610C-ED40-DE84-78B2322DF9C1}"/>
              </a:ext>
            </a:extLst>
          </p:cNvPr>
          <p:cNvSpPr txBox="1"/>
          <p:nvPr/>
        </p:nvSpPr>
        <p:spPr>
          <a:xfrm>
            <a:off x="-3809" y="537740"/>
            <a:ext cx="11350751" cy="82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latin typeface="+mj-lt"/>
                <a:ea typeface="+mj-ea"/>
                <a:cs typeface="+mj-cs"/>
              </a:rPr>
              <a:t>The N</a:t>
            </a: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eed for Real-Time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EBA93-65CA-9F99-FDFB-11B0F7524FA2}"/>
              </a:ext>
            </a:extLst>
          </p:cNvPr>
          <p:cNvSpPr txBox="1"/>
          <p:nvPr/>
        </p:nvSpPr>
        <p:spPr>
          <a:xfrm>
            <a:off x="-24129" y="5612374"/>
            <a:ext cx="12178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</a:rPr>
              <a:t>How can we leverage real-time data with </a:t>
            </a:r>
            <a:r>
              <a:rPr lang="en-US" sz="4000" b="1" err="1">
                <a:solidFill>
                  <a:srgbClr val="C00000"/>
                </a:solidFill>
              </a:rPr>
              <a:t>GenAI</a:t>
            </a:r>
            <a:r>
              <a:rPr lang="en-US" sz="4000" b="1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34A3A1-A082-D4DB-CB21-4CE847834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08EDBD-9C84-3C61-7B47-16F00564C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15" y="1730702"/>
            <a:ext cx="1991062" cy="16849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EDFF6E8-EBB4-45D5-CED3-2E6C477C5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" y="3453120"/>
            <a:ext cx="1968468" cy="165875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7AAE918-F82D-1F06-9DE6-2DBFD6FBC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203" y="3458514"/>
            <a:ext cx="1975157" cy="16766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6C2A4F5-656F-1E30-DE60-2A203AC85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8718" y="1738437"/>
            <a:ext cx="1946160" cy="3358022"/>
          </a:xfrm>
          <a:prstGeom prst="rect">
            <a:avLst/>
          </a:prstGeom>
        </p:spPr>
      </p:pic>
      <p:pic>
        <p:nvPicPr>
          <p:cNvPr id="57" name="Picture 17">
            <a:extLst>
              <a:ext uri="{FF2B5EF4-FFF2-40B4-BE49-F238E27FC236}">
                <a16:creationId xmlns:a16="http://schemas.microsoft.com/office/drawing/2014/main" id="{AF7EED23-CAAC-75E4-E810-AA8F69C47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03078" y="1720844"/>
            <a:ext cx="1991062" cy="1702571"/>
          </a:xfrm>
          <a:prstGeom prst="rect">
            <a:avLst/>
          </a:prstGeom>
        </p:spPr>
      </p:pic>
      <p:pic>
        <p:nvPicPr>
          <p:cNvPr id="3" name="Picture 2" descr="A black wall clock on a yellow background">
            <a:extLst>
              <a:ext uri="{FF2B5EF4-FFF2-40B4-BE49-F238E27FC236}">
                <a16:creationId xmlns:a16="http://schemas.microsoft.com/office/drawing/2014/main" id="{6F4BC596-71F5-B576-A74B-F3B4DF773C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7" b="-1"/>
          <a:stretch/>
        </p:blipFill>
        <p:spPr>
          <a:xfrm>
            <a:off x="5973566" y="1693350"/>
            <a:ext cx="6218433" cy="3484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B45B8-ECD4-F76D-97F3-A41BB8946E60}"/>
              </a:ext>
            </a:extLst>
          </p:cNvPr>
          <p:cNvSpPr txBox="1"/>
          <p:nvPr/>
        </p:nvSpPr>
        <p:spPr>
          <a:xfrm>
            <a:off x="7979165" y="2756552"/>
            <a:ext cx="39095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/>
              <a:t>Better Decisions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/>
              <a:t>Up to Date Responses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/>
              <a:t>Better Accuracy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C3BA6-CC62-3F85-0BC2-AF0E3F4F1292}"/>
              </a:ext>
            </a:extLst>
          </p:cNvPr>
          <p:cNvSpPr/>
          <p:nvPr/>
        </p:nvSpPr>
        <p:spPr>
          <a:xfrm>
            <a:off x="-34312" y="5085508"/>
            <a:ext cx="12188952" cy="8472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A86A74-2594-1D96-6C91-867ED6D85E4B}"/>
              </a:ext>
            </a:extLst>
          </p:cNvPr>
          <p:cNvSpPr/>
          <p:nvPr/>
        </p:nvSpPr>
        <p:spPr>
          <a:xfrm>
            <a:off x="-111760" y="1631885"/>
            <a:ext cx="12296903" cy="986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39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01EFE-EA15-4C37-38FD-CFCED250E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BA2B-AC19-C5FF-FD05-7F2A5FED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67" y="226753"/>
            <a:ext cx="10515600" cy="648937"/>
          </a:xfrm>
        </p:spPr>
        <p:txBody>
          <a:bodyPr>
            <a:normAutofit/>
          </a:bodyPr>
          <a:lstStyle/>
          <a:p>
            <a:r>
              <a:rPr lang="en-US" sz="3200" b="1"/>
              <a:t>The </a:t>
            </a:r>
            <a:r>
              <a:rPr lang="en-US" sz="3600" b="1"/>
              <a:t>RAG</a:t>
            </a:r>
            <a:r>
              <a:rPr lang="en-US" sz="3200" b="1"/>
              <a:t>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ADD88-146B-1CD1-A23C-55EEE088A0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10846" y="2586631"/>
            <a:ext cx="1709058" cy="170905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FF4590D-4C13-9509-B1A8-3256C05B6CA9}"/>
              </a:ext>
            </a:extLst>
          </p:cNvPr>
          <p:cNvSpPr/>
          <p:nvPr/>
        </p:nvSpPr>
        <p:spPr>
          <a:xfrm>
            <a:off x="7269170" y="4074756"/>
            <a:ext cx="457200" cy="4590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495F3-3997-03B9-2897-E9C266B5A5C8}"/>
              </a:ext>
            </a:extLst>
          </p:cNvPr>
          <p:cNvSpPr txBox="1"/>
          <p:nvPr/>
        </p:nvSpPr>
        <p:spPr>
          <a:xfrm>
            <a:off x="8345673" y="4264416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 Model (LLM)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F38339-D151-79E0-6713-55E701CCE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3929A0F-FFE1-D787-1D45-2311A8DB105B}"/>
              </a:ext>
            </a:extLst>
          </p:cNvPr>
          <p:cNvGrpSpPr/>
          <p:nvPr/>
        </p:nvGrpSpPr>
        <p:grpSpPr>
          <a:xfrm>
            <a:off x="4538149" y="2941235"/>
            <a:ext cx="3044054" cy="550209"/>
            <a:chOff x="4511778" y="3476357"/>
            <a:chExt cx="3044054" cy="550209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D1803F8-B163-AC69-2F01-4830FA87A61F}"/>
                </a:ext>
              </a:extLst>
            </p:cNvPr>
            <p:cNvSpPr/>
            <p:nvPr/>
          </p:nvSpPr>
          <p:spPr>
            <a:xfrm>
              <a:off x="4511778" y="3753853"/>
              <a:ext cx="3044054" cy="2727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059053-B5F4-BEC9-689E-71F79A2FFBFA}"/>
                </a:ext>
              </a:extLst>
            </p:cNvPr>
            <p:cNvSpPr txBox="1"/>
            <p:nvPr/>
          </p:nvSpPr>
          <p:spPr>
            <a:xfrm>
              <a:off x="5058707" y="3476357"/>
              <a:ext cx="1561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Send Request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482CCC-4560-198E-DBB9-16F1E35F821B}"/>
              </a:ext>
            </a:extLst>
          </p:cNvPr>
          <p:cNvGrpSpPr/>
          <p:nvPr/>
        </p:nvGrpSpPr>
        <p:grpSpPr>
          <a:xfrm>
            <a:off x="4538149" y="3745469"/>
            <a:ext cx="3044054" cy="558789"/>
            <a:chOff x="4511778" y="4280591"/>
            <a:chExt cx="3044054" cy="558789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ACB66E7B-A863-3152-33E9-6A17C410F175}"/>
                </a:ext>
              </a:extLst>
            </p:cNvPr>
            <p:cNvSpPr/>
            <p:nvPr/>
          </p:nvSpPr>
          <p:spPr>
            <a:xfrm flipH="1">
              <a:off x="4511778" y="4280591"/>
              <a:ext cx="3044054" cy="2727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E48217-99D7-FF67-259C-C4DD7E2DB9AF}"/>
                </a:ext>
              </a:extLst>
            </p:cNvPr>
            <p:cNvSpPr txBox="1"/>
            <p:nvPr/>
          </p:nvSpPr>
          <p:spPr>
            <a:xfrm>
              <a:off x="5058707" y="4470048"/>
              <a:ext cx="1729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Send Response</a:t>
              </a:r>
            </a:p>
          </p:txBody>
        </p:sp>
      </p:grpSp>
      <p:pic>
        <p:nvPicPr>
          <p:cNvPr id="12" name="Graphic 11" descr="Chat bubble outline">
            <a:extLst>
              <a:ext uri="{FF2B5EF4-FFF2-40B4-BE49-F238E27FC236}">
                <a16:creationId xmlns:a16="http://schemas.microsoft.com/office/drawing/2014/main" id="{54326D60-BDCF-51B4-5847-D39753111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0282" y="1964451"/>
            <a:ext cx="1159552" cy="11595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C0F51B-BDCB-4FE6-EF23-99F3EBCF5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729" y="2473357"/>
            <a:ext cx="1809750" cy="180975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881E26C-1872-8C91-B106-CA58A6ABFE71}"/>
              </a:ext>
            </a:extLst>
          </p:cNvPr>
          <p:cNvSpPr/>
          <p:nvPr/>
        </p:nvSpPr>
        <p:spPr>
          <a:xfrm>
            <a:off x="4448761" y="2687211"/>
            <a:ext cx="457200" cy="4590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0F375C-6EA7-31AD-8AC2-119C32CFA06C}"/>
              </a:ext>
            </a:extLst>
          </p:cNvPr>
          <p:cNvSpPr txBox="1"/>
          <p:nvPr/>
        </p:nvSpPr>
        <p:spPr>
          <a:xfrm>
            <a:off x="1542063" y="4264416"/>
            <a:ext cx="2546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Application or Agent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3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4872-8572-3203-C651-31C1F2FFD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B49DAFA-9A89-2DB8-094E-3674BA23B6E0}"/>
              </a:ext>
            </a:extLst>
          </p:cNvPr>
          <p:cNvGrpSpPr/>
          <p:nvPr/>
        </p:nvGrpSpPr>
        <p:grpSpPr>
          <a:xfrm>
            <a:off x="5904209" y="794088"/>
            <a:ext cx="1208810" cy="1267135"/>
            <a:chOff x="5904209" y="655859"/>
            <a:chExt cx="1208810" cy="1267135"/>
          </a:xfrm>
        </p:grpSpPr>
        <p:pic>
          <p:nvPicPr>
            <p:cNvPr id="12" name="Graphic 11" descr="Speech with solid fill">
              <a:extLst>
                <a:ext uri="{FF2B5EF4-FFF2-40B4-BE49-F238E27FC236}">
                  <a16:creationId xmlns:a16="http://schemas.microsoft.com/office/drawing/2014/main" id="{C6104415-1818-603D-6556-40551317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904209" y="714184"/>
              <a:ext cx="1208810" cy="120881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F23107-1D46-6338-6080-2C305F47BE50}"/>
                </a:ext>
              </a:extLst>
            </p:cNvPr>
            <p:cNvSpPr txBox="1"/>
            <p:nvPr/>
          </p:nvSpPr>
          <p:spPr>
            <a:xfrm>
              <a:off x="6287792" y="655859"/>
              <a:ext cx="6463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/>
                <a:t>…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7517BA-ED9F-9991-F974-9D0A5384D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11" y="288374"/>
            <a:ext cx="10515600" cy="648937"/>
          </a:xfrm>
        </p:spPr>
        <p:txBody>
          <a:bodyPr>
            <a:normAutofit/>
          </a:bodyPr>
          <a:lstStyle/>
          <a:p>
            <a:r>
              <a:rPr lang="en-US" sz="3200" b="1"/>
              <a:t>The </a:t>
            </a:r>
            <a:r>
              <a:rPr lang="en-US" sz="3600" b="1"/>
              <a:t>RAG</a:t>
            </a:r>
            <a:r>
              <a:rPr lang="en-US" sz="3200" b="1"/>
              <a:t> Pattern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7EC119-ECC4-ACF4-6DA7-EE89ED6EC4F0}"/>
              </a:ext>
            </a:extLst>
          </p:cNvPr>
          <p:cNvSpPr/>
          <p:nvPr/>
        </p:nvSpPr>
        <p:spPr>
          <a:xfrm>
            <a:off x="3097874" y="3521615"/>
            <a:ext cx="457200" cy="4590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57C72F-FF15-69C0-B443-56C67B4DA16F}"/>
              </a:ext>
            </a:extLst>
          </p:cNvPr>
          <p:cNvGrpSpPr/>
          <p:nvPr/>
        </p:nvGrpSpPr>
        <p:grpSpPr>
          <a:xfrm>
            <a:off x="1728746" y="1240203"/>
            <a:ext cx="2546466" cy="2191169"/>
            <a:chOff x="1842825" y="1374923"/>
            <a:chExt cx="2546466" cy="21911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B416B4-1F00-A59C-ED3E-224BB6BC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491" y="1374923"/>
              <a:ext cx="1809750" cy="18097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192070-9E3D-3B87-0D92-EE970E2B6432}"/>
                </a:ext>
              </a:extLst>
            </p:cNvPr>
            <p:cNvSpPr txBox="1"/>
            <p:nvPr/>
          </p:nvSpPr>
          <p:spPr>
            <a:xfrm>
              <a:off x="1842825" y="3165982"/>
              <a:ext cx="2546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Application or Agent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6F099C-E03A-167B-F4BE-FF10926F05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07312" y="1301913"/>
            <a:ext cx="1709058" cy="170905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DD1403E-A478-D08F-2C0C-0244ED815D60}"/>
              </a:ext>
            </a:extLst>
          </p:cNvPr>
          <p:cNvSpPr/>
          <p:nvPr/>
        </p:nvSpPr>
        <p:spPr>
          <a:xfrm>
            <a:off x="5505122" y="1006501"/>
            <a:ext cx="457200" cy="4590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688C2-7352-BCB7-54B5-0EF388FACEA7}"/>
              </a:ext>
            </a:extLst>
          </p:cNvPr>
          <p:cNvSpPr txBox="1"/>
          <p:nvPr/>
        </p:nvSpPr>
        <p:spPr>
          <a:xfrm>
            <a:off x="8942139" y="2979698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 Model (LLM)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F769D6-16D4-4E01-74C3-BF168CDA0A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FB07BFB-96AC-B22A-DF1E-F51F4437B6E6}"/>
              </a:ext>
            </a:extLst>
          </p:cNvPr>
          <p:cNvGrpSpPr/>
          <p:nvPr/>
        </p:nvGrpSpPr>
        <p:grpSpPr>
          <a:xfrm>
            <a:off x="4875883" y="2156194"/>
            <a:ext cx="3044054" cy="548647"/>
            <a:chOff x="4511778" y="3477919"/>
            <a:chExt cx="3044054" cy="548647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844708CC-C8D9-C8CC-1E1B-0C4CA7DEC314}"/>
                </a:ext>
              </a:extLst>
            </p:cNvPr>
            <p:cNvSpPr/>
            <p:nvPr/>
          </p:nvSpPr>
          <p:spPr>
            <a:xfrm>
              <a:off x="4511778" y="3753853"/>
              <a:ext cx="3044054" cy="2727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4BAACD-CEA8-C82B-C682-98403C7DF019}"/>
                </a:ext>
              </a:extLst>
            </p:cNvPr>
            <p:cNvSpPr txBox="1"/>
            <p:nvPr/>
          </p:nvSpPr>
          <p:spPr>
            <a:xfrm>
              <a:off x="4682524" y="3477919"/>
              <a:ext cx="270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/>
                <a:t>Send Request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3B27E-2230-CC67-8A8E-CC20532BBF9C}"/>
              </a:ext>
            </a:extLst>
          </p:cNvPr>
          <p:cNvGrpSpPr/>
          <p:nvPr/>
        </p:nvGrpSpPr>
        <p:grpSpPr>
          <a:xfrm>
            <a:off x="4875883" y="2958866"/>
            <a:ext cx="3044054" cy="558789"/>
            <a:chOff x="4511778" y="4280591"/>
            <a:chExt cx="3044054" cy="558789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D566B7DB-899B-6A4F-9394-BAC6CD08F171}"/>
                </a:ext>
              </a:extLst>
            </p:cNvPr>
            <p:cNvSpPr/>
            <p:nvPr/>
          </p:nvSpPr>
          <p:spPr>
            <a:xfrm flipH="1">
              <a:off x="4511778" y="4280591"/>
              <a:ext cx="3044054" cy="2727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C083D9-3E19-0E86-9531-CD6DAE76D5CD}"/>
                </a:ext>
              </a:extLst>
            </p:cNvPr>
            <p:cNvSpPr txBox="1"/>
            <p:nvPr/>
          </p:nvSpPr>
          <p:spPr>
            <a:xfrm>
              <a:off x="4682525" y="4470048"/>
              <a:ext cx="2784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/>
                <a:t>Send Response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2BFBE9-8A32-3A4B-358B-B64A8D307379}"/>
              </a:ext>
            </a:extLst>
          </p:cNvPr>
          <p:cNvGrpSpPr/>
          <p:nvPr/>
        </p:nvGrpSpPr>
        <p:grpSpPr>
          <a:xfrm>
            <a:off x="4851588" y="4792822"/>
            <a:ext cx="2488823" cy="1668716"/>
            <a:chOff x="5046629" y="4980811"/>
            <a:chExt cx="2488823" cy="16687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E0CF46-B5DF-8EA2-E2DC-DF52F171E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0397" y="4980811"/>
              <a:ext cx="1317171" cy="13171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0BFCC4-6F30-D890-E2A8-98CE4FD22079}"/>
                </a:ext>
              </a:extLst>
            </p:cNvPr>
            <p:cNvSpPr txBox="1"/>
            <p:nvPr/>
          </p:nvSpPr>
          <p:spPr>
            <a:xfrm>
              <a:off x="5046629" y="6249417"/>
              <a:ext cx="2488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Organizational Data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920A14-6CBA-E5DA-45B5-861AC6B7C42B}"/>
              </a:ext>
            </a:extLst>
          </p:cNvPr>
          <p:cNvGrpSpPr/>
          <p:nvPr/>
        </p:nvGrpSpPr>
        <p:grpSpPr>
          <a:xfrm rot="2700000">
            <a:off x="3349399" y="4377021"/>
            <a:ext cx="2130552" cy="550211"/>
            <a:chOff x="4511778" y="3476355"/>
            <a:chExt cx="3044054" cy="550211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19B5B72-AFF6-BDF0-64EB-C4CC2196A0A6}"/>
                </a:ext>
              </a:extLst>
            </p:cNvPr>
            <p:cNvSpPr/>
            <p:nvPr/>
          </p:nvSpPr>
          <p:spPr>
            <a:xfrm>
              <a:off x="4511778" y="3753853"/>
              <a:ext cx="3044054" cy="27271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73BB23-36E9-C56E-8899-150067F36082}"/>
                </a:ext>
              </a:extLst>
            </p:cNvPr>
            <p:cNvSpPr txBox="1"/>
            <p:nvPr/>
          </p:nvSpPr>
          <p:spPr>
            <a:xfrm>
              <a:off x="4757992" y="3476355"/>
              <a:ext cx="2163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Retrieve Data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E93566B-B951-A043-4A34-3F315EE16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322" y="1315442"/>
            <a:ext cx="500813" cy="50081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8728209F-2923-A070-C7D3-A82C1D4651C9}"/>
              </a:ext>
            </a:extLst>
          </p:cNvPr>
          <p:cNvSpPr/>
          <p:nvPr/>
        </p:nvSpPr>
        <p:spPr>
          <a:xfrm>
            <a:off x="7996395" y="2873986"/>
            <a:ext cx="457200" cy="4590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B5ED63-13DA-909B-3BCD-332866579086}"/>
              </a:ext>
            </a:extLst>
          </p:cNvPr>
          <p:cNvSpPr txBox="1"/>
          <p:nvPr/>
        </p:nvSpPr>
        <p:spPr>
          <a:xfrm>
            <a:off x="4992568" y="2169088"/>
            <a:ext cx="28106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/>
              <a:t>Send Augmented Request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D1EBD7-7A9D-51D7-07AA-3720ACAFD164}"/>
              </a:ext>
            </a:extLst>
          </p:cNvPr>
          <p:cNvSpPr/>
          <p:nvPr/>
        </p:nvSpPr>
        <p:spPr>
          <a:xfrm>
            <a:off x="4333799" y="2296024"/>
            <a:ext cx="457200" cy="45900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10191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33" grpId="0" animBg="1"/>
      <p:bldP spid="3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omputer&#10;&#10;AI-generated content may be incorrect.">
            <a:extLst>
              <a:ext uri="{FF2B5EF4-FFF2-40B4-BE49-F238E27FC236}">
                <a16:creationId xmlns:a16="http://schemas.microsoft.com/office/drawing/2014/main" id="{3FDEC3FF-9495-AAA5-7FD3-51D2CED5A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47" r="38386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 descr="A two orange rectangular speech bubbles with white text&#10;&#10;AI-generated content may be incorrect.">
            <a:extLst>
              <a:ext uri="{FF2B5EF4-FFF2-40B4-BE49-F238E27FC236}">
                <a16:creationId xmlns:a16="http://schemas.microsoft.com/office/drawing/2014/main" id="{B5F43F5B-F95C-423D-C900-1E05FCFAA8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68" r="15784" b="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076" name="Picture 4" descr="The Current State of Knowledge Graph Adoption | Ontotext">
            <a:extLst>
              <a:ext uri="{FF2B5EF4-FFF2-40B4-BE49-F238E27FC236}">
                <a16:creationId xmlns:a16="http://schemas.microsoft.com/office/drawing/2014/main" id="{47ABF598-0A45-1FE7-2957-80C5F71E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2" r="20991" b="-1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AD4FD6-DCD9-ED59-41FE-098ABE2A23CA}"/>
              </a:ext>
            </a:extLst>
          </p:cNvPr>
          <p:cNvSpPr txBox="1">
            <a:spLocks/>
          </p:cNvSpPr>
          <p:nvPr/>
        </p:nvSpPr>
        <p:spPr>
          <a:xfrm>
            <a:off x="192527" y="171716"/>
            <a:ext cx="11794511" cy="8309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</a:t>
            </a:r>
            <a:r>
              <a:rPr lang="en-US" sz="6000" b="1">
                <a:solidFill>
                  <a:srgbClr val="FB523D"/>
                </a:solidFill>
              </a:rPr>
              <a:t>R</a:t>
            </a:r>
            <a:r>
              <a:rPr lang="en-US"/>
              <a:t> in RAG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EED8A-9094-14AF-E8EE-0F83D34174B0}"/>
              </a:ext>
            </a:extLst>
          </p:cNvPr>
          <p:cNvSpPr txBox="1"/>
          <p:nvPr/>
        </p:nvSpPr>
        <p:spPr>
          <a:xfrm>
            <a:off x="247767" y="5407778"/>
            <a:ext cx="372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Semantic 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37B63-D49A-94B9-C152-D728CA250F56}"/>
              </a:ext>
            </a:extLst>
          </p:cNvPr>
          <p:cNvSpPr txBox="1"/>
          <p:nvPr/>
        </p:nvSpPr>
        <p:spPr>
          <a:xfrm>
            <a:off x="8113572" y="5407778"/>
            <a:ext cx="3830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Relationship 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17D48-8A24-27EA-8474-6CFE13BB5DD5}"/>
              </a:ext>
            </a:extLst>
          </p:cNvPr>
          <p:cNvSpPr txBox="1"/>
          <p:nvPr/>
        </p:nvSpPr>
        <p:spPr>
          <a:xfrm>
            <a:off x="4176800" y="5773487"/>
            <a:ext cx="3793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Natural Language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Query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AE5C4-6EF5-4FB0-5E4D-492FD8AB1022}"/>
              </a:ext>
            </a:extLst>
          </p:cNvPr>
          <p:cNvSpPr txBox="1"/>
          <p:nvPr/>
        </p:nvSpPr>
        <p:spPr>
          <a:xfrm>
            <a:off x="656519" y="5810331"/>
            <a:ext cx="3249173" cy="646331"/>
          </a:xfrm>
          <a:prstGeom prst="rect">
            <a:avLst/>
          </a:prstGeom>
          <a:solidFill>
            <a:srgbClr val="06030A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Vector Embeddings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Indexing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F4C4D-8C00-9798-2DC4-F725E83009C4}"/>
              </a:ext>
            </a:extLst>
          </p:cNvPr>
          <p:cNvSpPr txBox="1"/>
          <p:nvPr/>
        </p:nvSpPr>
        <p:spPr>
          <a:xfrm>
            <a:off x="8708684" y="5810331"/>
            <a:ext cx="3235549" cy="646331"/>
          </a:xfrm>
          <a:prstGeom prst="rect">
            <a:avLst/>
          </a:prstGeom>
          <a:solidFill>
            <a:srgbClr val="11293D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Vector Embeddings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Graph Traversal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CE2CAB-3DCB-A528-8608-5DA80E2AF163}"/>
              </a:ext>
            </a:extLst>
          </p:cNvPr>
          <p:cNvSpPr/>
          <p:nvPr/>
        </p:nvSpPr>
        <p:spPr>
          <a:xfrm>
            <a:off x="3985796" y="711199"/>
            <a:ext cx="4202235" cy="6057901"/>
          </a:xfrm>
          <a:custGeom>
            <a:avLst/>
            <a:gdLst>
              <a:gd name="connsiteX0" fmla="*/ 0 w 4202235"/>
              <a:gd name="connsiteY0" fmla="*/ 3028951 h 6057901"/>
              <a:gd name="connsiteX1" fmla="*/ 2101118 w 4202235"/>
              <a:gd name="connsiteY1" fmla="*/ 0 h 6057901"/>
              <a:gd name="connsiteX2" fmla="*/ 4202236 w 4202235"/>
              <a:gd name="connsiteY2" fmla="*/ 3028951 h 6057901"/>
              <a:gd name="connsiteX3" fmla="*/ 2101118 w 4202235"/>
              <a:gd name="connsiteY3" fmla="*/ 6057902 h 6057901"/>
              <a:gd name="connsiteX4" fmla="*/ 0 w 4202235"/>
              <a:gd name="connsiteY4" fmla="*/ 3028951 h 605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2235" h="6057901" extrusionOk="0">
                <a:moveTo>
                  <a:pt x="0" y="3028951"/>
                </a:moveTo>
                <a:cubicBezTo>
                  <a:pt x="21044" y="1197814"/>
                  <a:pt x="1056519" y="93295"/>
                  <a:pt x="2101118" y="0"/>
                </a:cubicBezTo>
                <a:cubicBezTo>
                  <a:pt x="3003054" y="-97731"/>
                  <a:pt x="4253605" y="1175994"/>
                  <a:pt x="4202236" y="3028951"/>
                </a:cubicBezTo>
                <a:cubicBezTo>
                  <a:pt x="4372813" y="4589046"/>
                  <a:pt x="3192340" y="6234215"/>
                  <a:pt x="2101118" y="6057902"/>
                </a:cubicBezTo>
                <a:cubicBezTo>
                  <a:pt x="894035" y="6211169"/>
                  <a:pt x="144115" y="4575036"/>
                  <a:pt x="0" y="3028951"/>
                </a:cubicBezTo>
                <a:close/>
              </a:path>
            </a:pathLst>
          </a:custGeom>
          <a:noFill/>
          <a:ln w="76200">
            <a:solidFill>
              <a:srgbClr val="FB52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53FCAB-F245-E0DD-F399-BE1BD8575D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0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hand touching a screen with a graph&#10;&#10;Description automatically generated">
            <a:extLst>
              <a:ext uri="{FF2B5EF4-FFF2-40B4-BE49-F238E27FC236}">
                <a16:creationId xmlns:a16="http://schemas.microsoft.com/office/drawing/2014/main" id="{B00ECB7B-056D-D871-DD19-FEDB989BE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8B9CB3-849C-2189-5DD6-24163AB6E2D2}"/>
              </a:ext>
            </a:extLst>
          </p:cNvPr>
          <p:cNvSpPr/>
          <p:nvPr/>
        </p:nvSpPr>
        <p:spPr>
          <a:xfrm>
            <a:off x="7924801" y="0"/>
            <a:ext cx="426415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5A0B55-B0C6-8B3E-DD08-BDB561DD1EAA}"/>
              </a:ext>
            </a:extLst>
          </p:cNvPr>
          <p:cNvSpPr txBox="1"/>
          <p:nvPr/>
        </p:nvSpPr>
        <p:spPr>
          <a:xfrm>
            <a:off x="8701297" y="-144379"/>
            <a:ext cx="246093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#</a:t>
            </a:r>
            <a:r>
              <a:rPr kumimoji="0" lang="en-US" sz="19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42910-D7A2-32D8-2ED4-A0C24F807352}"/>
              </a:ext>
            </a:extLst>
          </p:cNvPr>
          <p:cNvSpPr txBox="1"/>
          <p:nvPr/>
        </p:nvSpPr>
        <p:spPr>
          <a:xfrm>
            <a:off x="8320583" y="3056728"/>
            <a:ext cx="322235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SQL is popular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lot of people know 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 tools leverage 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LLMs are good at 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98B439-68AB-71B4-4AC6-B436006E631C}"/>
              </a:ext>
            </a:extLst>
          </p:cNvPr>
          <p:cNvSpPr/>
          <p:nvPr/>
        </p:nvSpPr>
        <p:spPr>
          <a:xfrm flipH="1">
            <a:off x="7923278" y="-1"/>
            <a:ext cx="45719" cy="68579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C301F-8BDD-1AB5-936C-9A4EB20BE2E0}"/>
              </a:ext>
            </a:extLst>
          </p:cNvPr>
          <p:cNvSpPr/>
          <p:nvPr/>
        </p:nvSpPr>
        <p:spPr>
          <a:xfrm>
            <a:off x="-1" y="5133474"/>
            <a:ext cx="10462437" cy="1724526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SQL Generation is a powerful use of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GenAI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3D1FC6-AA86-0D7E-7362-D758B140D924}"/>
              </a:ext>
            </a:extLst>
          </p:cNvPr>
          <p:cNvSpPr txBox="1"/>
          <p:nvPr/>
        </p:nvSpPr>
        <p:spPr>
          <a:xfrm>
            <a:off x="9089336" y="2271701"/>
            <a:ext cx="193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among languages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962CB1-5DF1-3501-4621-58ED8F8ED206}"/>
              </a:ext>
            </a:extLst>
          </p:cNvPr>
          <p:cNvSpPr txBox="1"/>
          <p:nvPr/>
        </p:nvSpPr>
        <p:spPr>
          <a:xfrm>
            <a:off x="5517616" y="6581001"/>
            <a:ext cx="65890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https://www.hackerrank.com/blog/most-popular-languages-2024/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31EEF5-2089-986E-99C0-B2153089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407" y="129261"/>
            <a:ext cx="1056253" cy="2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33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00DE3-24EA-9DED-0BC3-939891089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872A-A272-F2BD-671E-86F49FA2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11" y="288374"/>
            <a:ext cx="10515600" cy="648937"/>
          </a:xfrm>
        </p:spPr>
        <p:txBody>
          <a:bodyPr>
            <a:normAutofit/>
          </a:bodyPr>
          <a:lstStyle/>
          <a:p>
            <a:r>
              <a:rPr lang="en-US" sz="3200" b="1"/>
              <a:t>The </a:t>
            </a:r>
            <a:r>
              <a:rPr lang="en-US" sz="3600" b="1" err="1"/>
              <a:t>QueryRAG</a:t>
            </a:r>
            <a:r>
              <a:rPr lang="en-US" sz="3200" b="1"/>
              <a:t> Pattern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99F720-14E2-C20E-8EDD-9CAE2D7A9F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29" b="26495"/>
          <a:stretch/>
        </p:blipFill>
        <p:spPr>
          <a:xfrm>
            <a:off x="11036567" y="-17566"/>
            <a:ext cx="1118609" cy="425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CFED6-4DD1-2B61-8DFD-46B20499A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" y="1381760"/>
            <a:ext cx="5688729" cy="3825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C1054-8AB6-945D-C681-D0A66622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48" y="1310640"/>
            <a:ext cx="5526682" cy="38251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1CDFAC-7C4E-6009-2B53-3589C85C7287}"/>
              </a:ext>
            </a:extLst>
          </p:cNvPr>
          <p:cNvCxnSpPr/>
          <p:nvPr/>
        </p:nvCxnSpPr>
        <p:spPr>
          <a:xfrm>
            <a:off x="6136640" y="1381760"/>
            <a:ext cx="0" cy="422656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91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4C551-4BDA-A4AC-8489-0EC7FD08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A416E-3510-47EF-3B63-9ACF4B4A4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35" y="1634490"/>
            <a:ext cx="3760470" cy="37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6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enodo">
  <a:themeElements>
    <a:clrScheme name="Denodo Corporate Palette">
      <a:dk1>
        <a:srgbClr val="424242"/>
      </a:dk1>
      <a:lt1>
        <a:srgbClr val="FFFFFF"/>
      </a:lt1>
      <a:dk2>
        <a:srgbClr val="151B47"/>
      </a:dk2>
      <a:lt2>
        <a:srgbClr val="E7E9F8"/>
      </a:lt2>
      <a:accent1>
        <a:srgbClr val="E7473F"/>
      </a:accent1>
      <a:accent2>
        <a:srgbClr val="6F7BD4"/>
      </a:accent2>
      <a:accent3>
        <a:srgbClr val="CFD3F1"/>
      </a:accent3>
      <a:accent4>
        <a:srgbClr val="FBC164"/>
      </a:accent4>
      <a:accent5>
        <a:srgbClr val="2DB4A6"/>
      </a:accent5>
      <a:accent6>
        <a:srgbClr val="B3ECE6"/>
      </a:accent6>
      <a:hlink>
        <a:srgbClr val="E7473F"/>
      </a:hlink>
      <a:folHlink>
        <a:srgbClr val="F090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6f67b4-2c4d-4ab4-b5d8-1a17ac3001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18C500C3E721499A9DB8490129B98A" ma:contentTypeVersion="15" ma:contentTypeDescription="Create a new document." ma:contentTypeScope="" ma:versionID="59b5f758d8885607f6967a1a3733d7b2">
  <xsd:schema xmlns:xsd="http://www.w3.org/2001/XMLSchema" xmlns:xs="http://www.w3.org/2001/XMLSchema" xmlns:p="http://schemas.microsoft.com/office/2006/metadata/properties" xmlns:ns3="676f67b4-2c4d-4ab4-b5d8-1a17ac300178" xmlns:ns4="2dc5d031-7df0-4f91-bf63-0e050714d597" targetNamespace="http://schemas.microsoft.com/office/2006/metadata/properties" ma:root="true" ma:fieldsID="edf159223752cf141571f194f08efbe2" ns3:_="" ns4:_="">
    <xsd:import namespace="676f67b4-2c4d-4ab4-b5d8-1a17ac300178"/>
    <xsd:import namespace="2dc5d031-7df0-4f91-bf63-0e050714d5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f67b4-2c4d-4ab4-b5d8-1a17ac300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5d031-7df0-4f91-bf63-0e050714d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B7737F-5CB1-436A-95CC-4510FB2D0DB0}">
  <ds:schemaRefs>
    <ds:schemaRef ds:uri="2dc5d031-7df0-4f91-bf63-0e050714d597"/>
    <ds:schemaRef ds:uri="676f67b4-2c4d-4ab4-b5d8-1a17ac3001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275EAD9-563E-4D41-874D-0A7455887C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FA3CDA-4F7D-469D-8F76-3712F8EF5E45}">
  <ds:schemaRefs>
    <ds:schemaRef ds:uri="2dc5d031-7df0-4f91-bf63-0e050714d597"/>
    <ds:schemaRef ds:uri="676f67b4-2c4d-4ab4-b5d8-1a17ac3001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1_Denodo</vt:lpstr>
      <vt:lpstr>1_Office Theme</vt:lpstr>
      <vt:lpstr>Harnessing the Value of GenAI</vt:lpstr>
      <vt:lpstr>PowerPoint Presentation</vt:lpstr>
      <vt:lpstr>PowerPoint Presentation</vt:lpstr>
      <vt:lpstr>The RAG Pattern</vt:lpstr>
      <vt:lpstr>The RAG Pattern</vt:lpstr>
      <vt:lpstr>PowerPoint Presentation</vt:lpstr>
      <vt:lpstr>PowerPoint Presentation</vt:lpstr>
      <vt:lpstr>The QueryRAG Pattern</vt:lpstr>
      <vt:lpstr>PowerPoint Presentation</vt:lpstr>
      <vt:lpstr>QueryRag and a Logical Data Fabric</vt:lpstr>
      <vt:lpstr>GenAI provides value with your data</vt:lpstr>
      <vt:lpstr>GenAI and the Complex Data Landscapes of Today</vt:lpstr>
      <vt:lpstr>AI For All through a Data Catalog</vt:lpstr>
      <vt:lpstr>GenAI and a Simplified Development Framework</vt:lpstr>
      <vt:lpstr>Extends to Highly Distributed Landscapes</vt:lpstr>
      <vt:lpstr>PowerPoint Presentation</vt:lpstr>
      <vt:lpstr>GenAI is a Game Changer</vt:lpstr>
      <vt:lpstr>Key Takeaways</vt:lpstr>
      <vt:lpstr>Learn More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Terry Dorsey</dc:creator>
  <cp:revision>4</cp:revision>
  <dcterms:created xsi:type="dcterms:W3CDTF">2025-02-22T15:24:36Z</dcterms:created>
  <dcterms:modified xsi:type="dcterms:W3CDTF">2025-03-21T19:04:37Z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5e33a8f-16d6-4782-a84a-86b2456e7a82_Enabled">
    <vt:lpwstr>true</vt:lpwstr>
  </property>
  <property fmtid="{D5CDD505-2E9C-101B-9397-08002B2CF9AE}" pid="3" name="MSIP_Label_b5e33a8f-16d6-4782-a84a-86b2456e7a82_SetDate">
    <vt:lpwstr>2025-02-24T00:57:14Z</vt:lpwstr>
  </property>
  <property fmtid="{D5CDD505-2E9C-101B-9397-08002B2CF9AE}" pid="4" name="MSIP_Label_b5e33a8f-16d6-4782-a84a-86b2456e7a82_Method">
    <vt:lpwstr>Standard</vt:lpwstr>
  </property>
  <property fmtid="{D5CDD505-2E9C-101B-9397-08002B2CF9AE}" pid="5" name="MSIP_Label_b5e33a8f-16d6-4782-a84a-86b2456e7a82_Name">
    <vt:lpwstr>Confidential</vt:lpwstr>
  </property>
  <property fmtid="{D5CDD505-2E9C-101B-9397-08002B2CF9AE}" pid="6" name="MSIP_Label_b5e33a8f-16d6-4782-a84a-86b2456e7a82_SiteId">
    <vt:lpwstr>60ae2212-a9d1-4770-b045-672415c26879</vt:lpwstr>
  </property>
  <property fmtid="{D5CDD505-2E9C-101B-9397-08002B2CF9AE}" pid="7" name="MSIP_Label_b5e33a8f-16d6-4782-a84a-86b2456e7a82_ActionId">
    <vt:lpwstr>f71925cf-d4db-462a-9625-793b463d1d40</vt:lpwstr>
  </property>
  <property fmtid="{D5CDD505-2E9C-101B-9397-08002B2CF9AE}" pid="8" name="MSIP_Label_b5e33a8f-16d6-4782-a84a-86b2456e7a82_ContentBits">
    <vt:lpwstr>0</vt:lpwstr>
  </property>
  <property fmtid="{D5CDD505-2E9C-101B-9397-08002B2CF9AE}" pid="9" name="MSIP_Label_b5e33a8f-16d6-4782-a84a-86b2456e7a82_Tag">
    <vt:lpwstr>10, 3, 0, 1</vt:lpwstr>
  </property>
  <property fmtid="{D5CDD505-2E9C-101B-9397-08002B2CF9AE}" pid="10" name="ContentTypeId">
    <vt:lpwstr>0x010100D518C500C3E721499A9DB8490129B98A</vt:lpwstr>
  </property>
</Properties>
</file>