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66" r:id="rId1"/>
  </p:sldMasterIdLst>
  <p:notesMasterIdLst>
    <p:notesMasterId r:id="rId15"/>
  </p:notesMasterIdLst>
  <p:handoutMasterIdLst>
    <p:handoutMasterId r:id="rId16"/>
  </p:handoutMasterIdLst>
  <p:sldIdLst>
    <p:sldId id="260" r:id="rId2"/>
    <p:sldId id="257" r:id="rId3"/>
    <p:sldId id="267" r:id="rId4"/>
    <p:sldId id="278" r:id="rId5"/>
    <p:sldId id="269" r:id="rId6"/>
    <p:sldId id="270" r:id="rId7"/>
    <p:sldId id="271" r:id="rId8"/>
    <p:sldId id="272" r:id="rId9"/>
    <p:sldId id="273" r:id="rId10"/>
    <p:sldId id="274" r:id="rId11"/>
    <p:sldId id="275" r:id="rId12"/>
    <p:sldId id="276" r:id="rId13"/>
    <p:sldId id="25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6DF"/>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10F1FA-FC0A-474F-A678-45753C1238AC}" v="1579" dt="2025-03-25T17:17:50.472"/>
    <p1510:client id="{B225F397-3074-450C-A4DE-CBF824628588}" v="5" dt="2025-03-25T23:53:06.961"/>
  </p1510:revLst>
</p1510:revInfo>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670" autoAdjust="0"/>
  </p:normalViewPr>
  <p:slideViewPr>
    <p:cSldViewPr snapToGrid="0">
      <p:cViewPr varScale="1">
        <p:scale>
          <a:sx n="84" d="100"/>
          <a:sy n="84" d="100"/>
        </p:scale>
        <p:origin x="880" y="280"/>
      </p:cViewPr>
      <p:guideLst>
        <p:guide orient="horz" pos="3360"/>
        <p:guide pos="3840"/>
      </p:guideLst>
    </p:cSldViewPr>
  </p:slideViewPr>
  <p:notesTextViewPr>
    <p:cViewPr>
      <p:scale>
        <a:sx n="1" d="1"/>
        <a:sy n="1" d="1"/>
      </p:scale>
      <p:origin x="0" y="-148"/>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F6ED8B-CF52-4A64-BACC-61D9C1041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D7022B2-02C5-4E03-99BC-0BA3C57AC4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52A77B-D33C-49B3-A83C-450AA2ED72B3}" type="datetimeFigureOut">
              <a:rPr lang="en-US" smtClean="0"/>
              <a:t>3/25/2025</a:t>
            </a:fld>
            <a:endParaRPr lang="en-US"/>
          </a:p>
        </p:txBody>
      </p:sp>
      <p:sp>
        <p:nvSpPr>
          <p:cNvPr id="4" name="Footer Placeholder 3">
            <a:extLst>
              <a:ext uri="{FF2B5EF4-FFF2-40B4-BE49-F238E27FC236}">
                <a16:creationId xmlns:a16="http://schemas.microsoft.com/office/drawing/2014/main" id="{BC3FEE8C-8D38-4F2A-950E-071C6823E2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C567A6D-959B-4552-AB8D-4CCA819CAA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F9A36D-7FAC-478F-9944-F324014F6FD1}" type="slidenum">
              <a:rPr lang="en-US" smtClean="0"/>
              <a:t>‹#›</a:t>
            </a:fld>
            <a:endParaRPr lang="en-US"/>
          </a:p>
        </p:txBody>
      </p:sp>
    </p:spTree>
    <p:extLst>
      <p:ext uri="{BB962C8B-B14F-4D97-AF65-F5344CB8AC3E}">
        <p14:creationId xmlns:p14="http://schemas.microsoft.com/office/powerpoint/2010/main" val="1342467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8F9A-F5CB-4EF8-A859-ED5E107B9763}" type="datetimeFigureOut">
              <a:rPr lang="en-US" smtClean="0"/>
              <a:t>3/25/2025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B9A9E5-4F7F-4A7D-9DE1-899232329269}" type="slidenum">
              <a:rPr lang="en-US" smtClean="0"/>
              <a:t>‹#›</a:t>
            </a:fld>
            <a:endParaRPr lang="en-US"/>
          </a:p>
        </p:txBody>
      </p:sp>
    </p:spTree>
    <p:extLst>
      <p:ext uri="{BB962C8B-B14F-4D97-AF65-F5344CB8AC3E}">
        <p14:creationId xmlns:p14="http://schemas.microsoft.com/office/powerpoint/2010/main" val="138778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95E9D-00DC-1314-AE6D-B5A07B6411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116527-81BA-F072-42FB-3DFA5D69C9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FDF53-7B1F-28FD-E4FD-8832D93896F5}"/>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1F14A190-BE66-521F-0175-91285985322F}"/>
              </a:ext>
            </a:extLst>
          </p:cNvPr>
          <p:cNvSpPr>
            <a:spLocks noGrp="1"/>
          </p:cNvSpPr>
          <p:nvPr>
            <p:ph type="sldNum" sz="quarter" idx="5"/>
          </p:nvPr>
        </p:nvSpPr>
        <p:spPr/>
        <p:txBody>
          <a:bodyPr/>
          <a:lstStyle/>
          <a:p>
            <a:fld id="{D4B9A9E5-4F7F-4A7D-9DE1-899232329269}" type="slidenum">
              <a:rPr lang="en-US" smtClean="0"/>
              <a:t>1</a:t>
            </a:fld>
            <a:endParaRPr lang="en-US"/>
          </a:p>
        </p:txBody>
      </p:sp>
    </p:spTree>
    <p:extLst>
      <p:ext uri="{BB962C8B-B14F-4D97-AF65-F5344CB8AC3E}">
        <p14:creationId xmlns:p14="http://schemas.microsoft.com/office/powerpoint/2010/main" val="358004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B6E12-B99C-3E42-FBAA-B195D9DF53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407372-EBB6-EE07-A95D-D06071E282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CA24B7-4B39-A171-344B-EBF4CD8ECECA}"/>
              </a:ext>
            </a:extLst>
          </p:cNvPr>
          <p:cNvSpPr>
            <a:spLocks noGrp="1"/>
          </p:cNvSpPr>
          <p:nvPr>
            <p:ph type="body" idx="1"/>
          </p:nvPr>
        </p:nvSpPr>
        <p:spPr/>
        <p:txBody>
          <a:bodyPr/>
          <a:lstStyle/>
          <a:p>
            <a:r>
              <a:rPr lang="en-CA" sz="1200" kern="100" dirty="0">
                <a:solidFill>
                  <a:schemeClr val="tx1"/>
                </a:solidFill>
                <a:effectLst/>
                <a:ea typeface="Times New Roman" panose="02020603050405020304" pitchFamily="18" charset="0"/>
                <a:cs typeface="Times New Roman" panose="02020603050405020304" pitchFamily="18" charset="0"/>
              </a:rPr>
              <a:t>AI demands that we shift from linear to exponential thinking. In a linear world, handling twice as many customer inquiries would require roughly twice as many customer service representatives. With AI chatbots, you potentially could handle 100 times more inquiries without 100 times the staff. Consider that since 2022 </a:t>
            </a:r>
            <a:r>
              <a:rPr lang="en-CA" sz="1200" b="1" kern="100" dirty="0">
                <a:solidFill>
                  <a:srgbClr val="FF0000"/>
                </a:solidFill>
                <a:effectLst/>
                <a:ea typeface="Times New Roman" panose="02020603050405020304" pitchFamily="18" charset="0"/>
                <a:cs typeface="Times New Roman" panose="02020603050405020304" pitchFamily="18" charset="0"/>
              </a:rPr>
              <a:t>Large Language Models efficiency improves every seven months—that’s exponential change.</a:t>
            </a:r>
          </a:p>
          <a:p>
            <a:endParaRPr lang="en-CA" sz="1200" kern="100" dirty="0">
              <a:solidFill>
                <a:schemeClr val="tx1"/>
              </a:solidFill>
              <a:effectLst/>
              <a:ea typeface="Times New Roman" panose="02020603050405020304" pitchFamily="18" charset="0"/>
              <a:cs typeface="Times New Roman" panose="02020603050405020304" pitchFamily="18" charset="0"/>
            </a:endParaRPr>
          </a:p>
          <a:p>
            <a:r>
              <a:rPr lang="en-CA" sz="1200" kern="100" dirty="0">
                <a:solidFill>
                  <a:schemeClr val="tx1"/>
                </a:solidFill>
                <a:effectLst/>
                <a:ea typeface="Times New Roman" panose="02020603050405020304" pitchFamily="18" charset="0"/>
                <a:cs typeface="Times New Roman" panose="02020603050405020304" pitchFamily="18" charset="0"/>
              </a:rPr>
              <a:t>JPMorgan replacing 360,000 hours of legal work with an AI system that isn’t a 10% improvement—it’s a completely different order of magnitude. This reminds us that AI lets us reimagine businesses processes entirely. Instead of asking </a:t>
            </a:r>
            <a:r>
              <a:rPr lang="en-CA" sz="1200" b="1" kern="100" dirty="0">
                <a:solidFill>
                  <a:srgbClr val="FF0000"/>
                </a:solidFill>
                <a:effectLst/>
                <a:ea typeface="Times New Roman" panose="02020603050405020304" pitchFamily="18" charset="0"/>
                <a:cs typeface="Times New Roman" panose="02020603050405020304" pitchFamily="18" charset="0"/>
              </a:rPr>
              <a:t>“How can I make this process 10% more efficient?”, </a:t>
            </a:r>
            <a:r>
              <a:rPr lang="en-CA" sz="1200" kern="100" dirty="0">
                <a:solidFill>
                  <a:schemeClr val="tx1"/>
                </a:solidFill>
                <a:effectLst/>
                <a:ea typeface="Times New Roman" panose="02020603050405020304" pitchFamily="18" charset="0"/>
                <a:cs typeface="Times New Roman" panose="02020603050405020304" pitchFamily="18" charset="0"/>
              </a:rPr>
              <a:t>the exponential question becomes </a:t>
            </a:r>
            <a:r>
              <a:rPr lang="en-CA" sz="1200" b="1" kern="100" dirty="0">
                <a:solidFill>
                  <a:srgbClr val="FF0000"/>
                </a:solidFill>
                <a:effectLst/>
                <a:ea typeface="Times New Roman" panose="02020603050405020304" pitchFamily="18" charset="0"/>
                <a:cs typeface="Times New Roman" panose="02020603050405020304" pitchFamily="18" charset="0"/>
              </a:rPr>
              <a:t>“What if this entire process could be done 10 times faster—how would that transform our business?”</a:t>
            </a:r>
          </a:p>
          <a:p>
            <a:endParaRPr lang="en-CA" sz="1200" kern="100" dirty="0">
              <a:solidFill>
                <a:schemeClr val="tx1"/>
              </a:solidFill>
              <a:effectLst/>
              <a:ea typeface="Times New Roman" panose="02020603050405020304" pitchFamily="18" charset="0"/>
              <a:cs typeface="Times New Roman" panose="02020603050405020304" pitchFamily="18" charset="0"/>
            </a:endParaRPr>
          </a:p>
          <a:p>
            <a:r>
              <a:rPr lang="en-CA" sz="1200" kern="100" dirty="0">
                <a:solidFill>
                  <a:schemeClr val="tx1"/>
                </a:solidFill>
                <a:effectLst/>
                <a:ea typeface="Times New Roman" panose="02020603050405020304" pitchFamily="18" charset="0"/>
                <a:cs typeface="Times New Roman" panose="02020603050405020304" pitchFamily="18" charset="0"/>
              </a:rPr>
              <a:t>Adopting this mindset means empowering our teams to think beyond incremental improvements. What would we do if computing power and data processing were near limitless (</a:t>
            </a:r>
            <a:r>
              <a:rPr lang="en-CA" sz="1200" kern="100" dirty="0">
                <a:solidFill>
                  <a:srgbClr val="FF0000"/>
                </a:solidFill>
                <a:effectLst/>
                <a:highlight>
                  <a:srgbClr val="FFFF00"/>
                </a:highlight>
                <a:ea typeface="Times New Roman" panose="02020603050405020304" pitchFamily="18" charset="0"/>
                <a:cs typeface="Times New Roman" panose="02020603050405020304" pitchFamily="18" charset="0"/>
              </a:rPr>
              <a:t>keeping cost constraints in mind)? </a:t>
            </a:r>
            <a:r>
              <a:rPr lang="en-CA" sz="1200" kern="100" dirty="0">
                <a:solidFill>
                  <a:schemeClr val="tx1"/>
                </a:solidFill>
                <a:effectLst/>
                <a:ea typeface="Times New Roman" panose="02020603050405020304" pitchFamily="18" charset="0"/>
                <a:cs typeface="Times New Roman" panose="02020603050405020304" pitchFamily="18" charset="0"/>
              </a:rPr>
              <a:t>This might feel uncomfortable initially, but it’s exactly how industry disruptors think. </a:t>
            </a:r>
            <a:r>
              <a:rPr lang="en-CA" sz="1200" kern="100" dirty="0">
                <a:solidFill>
                  <a:schemeClr val="tx1"/>
                </a:solidFill>
                <a:ea typeface="Times New Roman" panose="02020603050405020304" pitchFamily="18" charset="0"/>
                <a:cs typeface="Times New Roman" panose="02020603050405020304" pitchFamily="18" charset="0"/>
              </a:rPr>
              <a:t>Today’s s</a:t>
            </a:r>
            <a:r>
              <a:rPr lang="en-CA" sz="1200" kern="100" dirty="0">
                <a:solidFill>
                  <a:schemeClr val="tx1"/>
                </a:solidFill>
                <a:effectLst/>
                <a:ea typeface="Times New Roman" panose="02020603050405020304" pitchFamily="18" charset="0"/>
                <a:cs typeface="Times New Roman" panose="02020603050405020304" pitchFamily="18" charset="0"/>
              </a:rPr>
              <a:t>tartups design customer experiences assuming AI in every step— from ideation, to development, marketing, sales and customer engagement; they are built on an AI </a:t>
            </a:r>
            <a:r>
              <a:rPr lang="en-CA" sz="1200" kern="100" dirty="0">
                <a:solidFill>
                  <a:schemeClr val="tx1"/>
                </a:solidFill>
                <a:ea typeface="Times New Roman" panose="02020603050405020304" pitchFamily="18" charset="0"/>
                <a:cs typeface="Times New Roman" panose="02020603050405020304" pitchFamily="18" charset="0"/>
              </a:rPr>
              <a:t>foundation to enable immediate </a:t>
            </a:r>
            <a:r>
              <a:rPr lang="en-CA" sz="1200" kern="100" dirty="0">
                <a:solidFill>
                  <a:schemeClr val="tx1"/>
                </a:solidFill>
                <a:effectLst/>
                <a:ea typeface="Times New Roman" panose="02020603050405020304" pitchFamily="18" charset="0"/>
                <a:cs typeface="Times New Roman" panose="02020603050405020304" pitchFamily="18" charset="0"/>
              </a:rPr>
              <a:t>scale from day one.</a:t>
            </a:r>
          </a:p>
          <a:p>
            <a:endParaRPr lang="en-CA" sz="1200" kern="100" dirty="0">
              <a:solidFill>
                <a:schemeClr val="tx1"/>
              </a:solidFill>
              <a:effectLst/>
              <a:ea typeface="Times New Roman" panose="02020603050405020304" pitchFamily="18" charset="0"/>
              <a:cs typeface="Times New Roman" panose="02020603050405020304" pitchFamily="18" charset="0"/>
            </a:endParaRPr>
          </a:p>
          <a:p>
            <a:r>
              <a:rPr lang="en-CA" sz="1200" kern="100" dirty="0">
                <a:solidFill>
                  <a:schemeClr val="tx1"/>
                </a:solidFill>
                <a:effectLst/>
                <a:ea typeface="Times New Roman" panose="02020603050405020304" pitchFamily="18" charset="0"/>
                <a:cs typeface="Times New Roman" panose="02020603050405020304" pitchFamily="18" charset="0"/>
              </a:rPr>
              <a:t>Culturally, we should empower our teams to experiment and fail fast with AI. Linear thinking often aligns with caution and small pilot projects this quarter over next. Exponential thinking says “Let’s pilot quickly, and if it works, how to scale it across the enterprise.” We don’t want to be trapped in endless pilots and proofs of concept. We want to shift our thinking what can we accomplish in days and weeks vs months and years.</a:t>
            </a:r>
          </a:p>
        </p:txBody>
      </p:sp>
      <p:sp>
        <p:nvSpPr>
          <p:cNvPr id="4" name="Slide Number Placeholder 3">
            <a:extLst>
              <a:ext uri="{FF2B5EF4-FFF2-40B4-BE49-F238E27FC236}">
                <a16:creationId xmlns:a16="http://schemas.microsoft.com/office/drawing/2014/main" id="{E0F8A94F-4B81-EA99-CBD4-38723CAA3F8A}"/>
              </a:ext>
            </a:extLst>
          </p:cNvPr>
          <p:cNvSpPr>
            <a:spLocks noGrp="1"/>
          </p:cNvSpPr>
          <p:nvPr>
            <p:ph type="sldNum" sz="quarter" idx="5"/>
          </p:nvPr>
        </p:nvSpPr>
        <p:spPr/>
        <p:txBody>
          <a:bodyPr/>
          <a:lstStyle/>
          <a:p>
            <a:fld id="{D4B9A9E5-4F7F-4A7D-9DE1-899232329269}" type="slidenum">
              <a:rPr lang="en-US" smtClean="0"/>
              <a:t>10</a:t>
            </a:fld>
            <a:endParaRPr lang="en-US"/>
          </a:p>
        </p:txBody>
      </p:sp>
    </p:spTree>
    <p:extLst>
      <p:ext uri="{BB962C8B-B14F-4D97-AF65-F5344CB8AC3E}">
        <p14:creationId xmlns:p14="http://schemas.microsoft.com/office/powerpoint/2010/main" val="1238285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B6E12-B99C-3E42-FBAA-B195D9DF53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407372-EBB6-EE07-A95D-D06071E282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CA24B7-4B39-A171-344B-EBF4CD8ECECA}"/>
              </a:ext>
            </a:extLst>
          </p:cNvPr>
          <p:cNvSpPr>
            <a:spLocks noGrp="1"/>
          </p:cNvSpPr>
          <p:nvPr>
            <p:ph type="body" idx="1"/>
          </p:nvPr>
        </p:nvSpPr>
        <p:spPr/>
        <p:txBody>
          <a:bodyPr/>
          <a:lstStyle/>
          <a:p>
            <a:endParaRPr lang="en-CA" sz="1100" kern="100" dirty="0">
              <a:solidFill>
                <a:schemeClr val="tx1"/>
              </a:solidFill>
              <a:effectLst/>
              <a:ea typeface="Times New Roman" panose="02020603050405020304" pitchFamily="18" charset="0"/>
              <a:cs typeface="Times New Roman" panose="02020603050405020304" pitchFamily="18" charset="0"/>
            </a:endParaRPr>
          </a:p>
          <a:p>
            <a:r>
              <a:rPr lang="en-CA" sz="1200" kern="100" dirty="0">
                <a:solidFill>
                  <a:schemeClr val="tx1"/>
                </a:solidFill>
                <a:ea typeface="Times New Roman" panose="02020603050405020304" pitchFamily="18" charset="0"/>
                <a:cs typeface="Times New Roman" panose="02020603050405020304" pitchFamily="18" charset="0"/>
              </a:rPr>
              <a:t>C</a:t>
            </a:r>
            <a:r>
              <a:rPr lang="en-CA" sz="1200" kern="100" dirty="0">
                <a:solidFill>
                  <a:schemeClr val="tx1"/>
                </a:solidFill>
                <a:effectLst/>
                <a:ea typeface="Times New Roman" panose="02020603050405020304" pitchFamily="18" charset="0"/>
                <a:cs typeface="Times New Roman" panose="02020603050405020304" pitchFamily="18" charset="0"/>
              </a:rPr>
              <a:t>ompetitive advantage </a:t>
            </a:r>
            <a:r>
              <a:rPr lang="en-CA" sz="1200" kern="100" dirty="0">
                <a:solidFill>
                  <a:schemeClr val="tx1"/>
                </a:solidFill>
                <a:ea typeface="Times New Roman" panose="02020603050405020304" pitchFamily="18" charset="0"/>
                <a:cs typeface="Times New Roman" panose="02020603050405020304" pitchFamily="18" charset="0"/>
              </a:rPr>
              <a:t>is an opportunity for today for</a:t>
            </a:r>
            <a:r>
              <a:rPr lang="en-CA" sz="1200" kern="100" dirty="0">
                <a:solidFill>
                  <a:schemeClr val="tx1"/>
                </a:solidFill>
                <a:effectLst/>
                <a:ea typeface="Times New Roman" panose="02020603050405020304" pitchFamily="18" charset="0"/>
                <a:cs typeface="Times New Roman" panose="02020603050405020304" pitchFamily="18" charset="0"/>
              </a:rPr>
              <a:t> those who move decisively on AI, many are already seeing significant business outcomes, while those who lag may find themselves irreversibly behind and reacting for competitive parity.</a:t>
            </a:r>
          </a:p>
          <a:p>
            <a:r>
              <a:rPr lang="en-CA" sz="1200" b="1" kern="100" dirty="0">
                <a:solidFill>
                  <a:srgbClr val="FF0000"/>
                </a:solidFill>
                <a:effectLst/>
                <a:ea typeface="Times New Roman" panose="02020603050405020304" pitchFamily="18" charset="0"/>
                <a:cs typeface="Times New Roman" panose="02020603050405020304" pitchFamily="18" charset="0"/>
              </a:rPr>
              <a:t>McKinsey estimates that generative AI alone could add $200 to $340 billion of value annually in banking</a:t>
            </a:r>
            <a:r>
              <a:rPr lang="en-CA" sz="1200" kern="100" dirty="0">
                <a:solidFill>
                  <a:schemeClr val="tx1"/>
                </a:solidFill>
                <a:effectLst/>
                <a:ea typeface="Times New Roman" panose="02020603050405020304" pitchFamily="18" charset="0"/>
                <a:cs typeface="Times New Roman" panose="02020603050405020304" pitchFamily="18" charset="0"/>
              </a:rPr>
              <a:t>. That value will flow to the institutions that seize the opportunity. AI can be a major competitive advantage for those who enable it effectively.</a:t>
            </a:r>
          </a:p>
          <a:p>
            <a:endParaRPr lang="en-CA" sz="1200" kern="100" dirty="0">
              <a:solidFill>
                <a:schemeClr val="tx1"/>
              </a:solidFill>
              <a:effectLst/>
              <a:ea typeface="Times New Roman" panose="02020603050405020304" pitchFamily="18" charset="0"/>
              <a:cs typeface="Times New Roman" panose="02020603050405020304" pitchFamily="18" charset="0"/>
            </a:endParaRPr>
          </a:p>
          <a:p>
            <a:r>
              <a:rPr lang="en-CA" sz="1200" b="1" kern="100" dirty="0">
                <a:solidFill>
                  <a:srgbClr val="FF0000"/>
                </a:solidFill>
                <a:effectLst/>
                <a:ea typeface="Times New Roman" panose="02020603050405020304" pitchFamily="18" charset="0"/>
                <a:cs typeface="Times New Roman" panose="02020603050405020304" pitchFamily="18" charset="0"/>
              </a:rPr>
              <a:t>Here are your practical next steps:</a:t>
            </a:r>
            <a:endParaRPr lang="en-CA" sz="1200" kern="100" dirty="0">
              <a:solidFill>
                <a:srgbClr val="FF0000"/>
              </a:solidFill>
              <a:effectLst/>
              <a:ea typeface="Times New Roman" panose="02020603050405020304" pitchFamily="18" charset="0"/>
              <a:cs typeface="Times New Roman" panose="02020603050405020304" pitchFamily="18" charset="0"/>
            </a:endParaRPr>
          </a:p>
          <a:p>
            <a:pPr lvl="0"/>
            <a:r>
              <a:rPr lang="en-CA" sz="1200" b="1" kern="100" dirty="0">
                <a:solidFill>
                  <a:srgbClr val="FF0000"/>
                </a:solidFill>
                <a:effectLst/>
                <a:ea typeface="Times New Roman" panose="02020603050405020304" pitchFamily="18" charset="0"/>
                <a:cs typeface="Times New Roman" panose="02020603050405020304" pitchFamily="18" charset="0"/>
              </a:rPr>
              <a:t>Identify High-Impact Use Cases</a:t>
            </a:r>
            <a:r>
              <a:rPr lang="en-CA" sz="1200" kern="100" dirty="0">
                <a:solidFill>
                  <a:srgbClr val="FF0000"/>
                </a:solidFill>
                <a:effectLst/>
                <a:ea typeface="Times New Roman" panose="02020603050405020304" pitchFamily="18" charset="0"/>
                <a:cs typeface="Times New Roman" panose="02020603050405020304" pitchFamily="18" charset="0"/>
              </a:rPr>
              <a:t>: </a:t>
            </a:r>
            <a:r>
              <a:rPr lang="en-CA" sz="1200" kern="100" dirty="0">
                <a:solidFill>
                  <a:schemeClr val="tx1"/>
                </a:solidFill>
                <a:effectLst/>
                <a:ea typeface="Times New Roman" panose="02020603050405020304" pitchFamily="18" charset="0"/>
                <a:cs typeface="Times New Roman" panose="02020603050405020304" pitchFamily="18" charset="0"/>
              </a:rPr>
              <a:t>Focus on problems that AI is uniquely suited to solve—areas with abundant data and clear pain points. Select a few where you can quickly demonstrate wins.</a:t>
            </a:r>
          </a:p>
          <a:p>
            <a:pPr lvl="0"/>
            <a:endParaRPr lang="en-CA" sz="1200" kern="100" dirty="0">
              <a:solidFill>
                <a:schemeClr val="tx1"/>
              </a:solidFill>
              <a:effectLst/>
              <a:ea typeface="Times New Roman" panose="02020603050405020304" pitchFamily="18" charset="0"/>
              <a:cs typeface="Times New Roman" panose="02020603050405020304" pitchFamily="18" charset="0"/>
            </a:endParaRPr>
          </a:p>
          <a:p>
            <a:pPr lvl="0"/>
            <a:r>
              <a:rPr lang="en-CA" sz="1200" b="1" kern="100" dirty="0">
                <a:solidFill>
                  <a:srgbClr val="FF0000"/>
                </a:solidFill>
                <a:effectLst/>
                <a:ea typeface="Times New Roman" panose="02020603050405020304" pitchFamily="18" charset="0"/>
                <a:cs typeface="Times New Roman" panose="02020603050405020304" pitchFamily="18" charset="0"/>
              </a:rPr>
              <a:t>Invest in Talent and Culture</a:t>
            </a:r>
            <a:r>
              <a:rPr lang="en-CA" sz="1200" kern="100" dirty="0">
                <a:solidFill>
                  <a:srgbClr val="FF0000"/>
                </a:solidFill>
                <a:effectLst/>
                <a:ea typeface="Times New Roman" panose="02020603050405020304" pitchFamily="18" charset="0"/>
                <a:cs typeface="Times New Roman" panose="02020603050405020304" pitchFamily="18" charset="0"/>
              </a:rPr>
              <a:t>: </a:t>
            </a:r>
            <a:r>
              <a:rPr lang="en-CA" sz="1200" kern="100" dirty="0">
                <a:solidFill>
                  <a:schemeClr val="tx1"/>
                </a:solidFill>
                <a:effectLst/>
                <a:ea typeface="Times New Roman" panose="02020603050405020304" pitchFamily="18" charset="0"/>
                <a:cs typeface="Times New Roman" panose="02020603050405020304" pitchFamily="18" charset="0"/>
              </a:rPr>
              <a:t>Having the right technology matters, but having the right people and mindset is crucial. Foster a culture of curiosity where employees embrace AI as a tool, not a threat. Consider leading with the AI-First mindset. </a:t>
            </a:r>
          </a:p>
          <a:p>
            <a:pPr lvl="0"/>
            <a:endParaRPr lang="en-CA" sz="1200" kern="100" dirty="0">
              <a:solidFill>
                <a:schemeClr val="tx1"/>
              </a:solidFill>
              <a:effectLst/>
              <a:ea typeface="Times New Roman" panose="02020603050405020304" pitchFamily="18" charset="0"/>
              <a:cs typeface="Times New Roman" panose="02020603050405020304" pitchFamily="18" charset="0"/>
            </a:endParaRPr>
          </a:p>
          <a:p>
            <a:pPr lvl="0"/>
            <a:r>
              <a:rPr lang="en-CA" sz="1200" b="1" kern="100" dirty="0">
                <a:solidFill>
                  <a:srgbClr val="FF0000"/>
                </a:solidFill>
                <a:effectLst/>
                <a:ea typeface="Times New Roman" panose="02020603050405020304" pitchFamily="18" charset="0"/>
                <a:cs typeface="Times New Roman" panose="02020603050405020304" pitchFamily="18" charset="0"/>
              </a:rPr>
              <a:t>Partner and Learn</a:t>
            </a:r>
            <a:r>
              <a:rPr lang="en-CA" sz="1200" kern="100" dirty="0">
                <a:solidFill>
                  <a:srgbClr val="FF0000"/>
                </a:solidFill>
                <a:effectLst/>
                <a:ea typeface="Times New Roman" panose="02020603050405020304" pitchFamily="18" charset="0"/>
                <a:cs typeface="Times New Roman" panose="02020603050405020304" pitchFamily="18" charset="0"/>
              </a:rPr>
              <a:t>: </a:t>
            </a:r>
            <a:r>
              <a:rPr lang="en-CA" sz="1200" kern="100" dirty="0">
                <a:solidFill>
                  <a:schemeClr val="tx1"/>
                </a:solidFill>
                <a:effectLst/>
                <a:ea typeface="Times New Roman" panose="02020603050405020304" pitchFamily="18" charset="0"/>
                <a:cs typeface="Times New Roman" panose="02020603050405020304" pitchFamily="18" charset="0"/>
              </a:rPr>
              <a:t>Leverage relationships with startups, cloud providers, or universities. Many successful AI deployments in banking come from strategic partnerships and external ideas.</a:t>
            </a:r>
          </a:p>
          <a:p>
            <a:pPr lvl="0"/>
            <a:endParaRPr lang="en-CA" sz="1200" kern="100" dirty="0">
              <a:solidFill>
                <a:schemeClr val="tx1"/>
              </a:solidFill>
              <a:effectLst/>
              <a:ea typeface="Times New Roman" panose="02020603050405020304" pitchFamily="18" charset="0"/>
              <a:cs typeface="Times New Roman" panose="02020603050405020304" pitchFamily="18" charset="0"/>
            </a:endParaRPr>
          </a:p>
          <a:p>
            <a:pPr lvl="0"/>
            <a:r>
              <a:rPr lang="en-CA" sz="1200" b="1" kern="100" dirty="0">
                <a:solidFill>
                  <a:srgbClr val="FF0000"/>
                </a:solidFill>
                <a:effectLst/>
                <a:ea typeface="Times New Roman" panose="02020603050405020304" pitchFamily="18" charset="0"/>
                <a:cs typeface="Times New Roman" panose="02020603050405020304" pitchFamily="18" charset="0"/>
              </a:rPr>
              <a:t>Start Now, Iterate, and Scale</a:t>
            </a:r>
            <a:r>
              <a:rPr lang="en-CA" sz="1200" kern="100" dirty="0">
                <a:solidFill>
                  <a:srgbClr val="FF0000"/>
                </a:solidFill>
                <a:effectLst/>
                <a:ea typeface="Times New Roman" panose="02020603050405020304" pitchFamily="18" charset="0"/>
                <a:cs typeface="Times New Roman" panose="02020603050405020304" pitchFamily="18" charset="0"/>
              </a:rPr>
              <a:t>: </a:t>
            </a:r>
            <a:r>
              <a:rPr lang="en-CA" sz="1200" kern="100" dirty="0">
                <a:solidFill>
                  <a:schemeClr val="tx1"/>
                </a:solidFill>
                <a:effectLst/>
                <a:ea typeface="Times New Roman" panose="02020603050405020304" pitchFamily="18" charset="0"/>
                <a:cs typeface="Times New Roman" panose="02020603050405020304" pitchFamily="18" charset="0"/>
              </a:rPr>
              <a:t>Many AI tools are readily accessible as services. Begin with a pilot, but have a plan from day one: if it meets criteria X, we will invest and scale it. </a:t>
            </a:r>
            <a:r>
              <a:rPr lang="en-CA" sz="1200" b="1" kern="100" dirty="0">
                <a:solidFill>
                  <a:srgbClr val="FF0000"/>
                </a:solidFill>
                <a:effectLst/>
                <a:highlight>
                  <a:srgbClr val="FFFF00"/>
                </a:highlight>
                <a:ea typeface="Times New Roman" panose="02020603050405020304" pitchFamily="18" charset="0"/>
                <a:cs typeface="Times New Roman" panose="02020603050405020304" pitchFamily="18" charset="0"/>
              </a:rPr>
              <a:t>Think big, start small, scale fast.</a:t>
            </a:r>
          </a:p>
          <a:p>
            <a:pPr lvl="0"/>
            <a:endParaRPr lang="en-CA" sz="1200" kern="100" dirty="0">
              <a:solidFill>
                <a:schemeClr val="tx1"/>
              </a:solidFill>
              <a:effectLst/>
              <a:ea typeface="Times New Roman" panose="02020603050405020304" pitchFamily="18" charset="0"/>
              <a:cs typeface="Times New Roman" panose="02020603050405020304" pitchFamily="18" charset="0"/>
            </a:endParaRPr>
          </a:p>
          <a:p>
            <a:r>
              <a:rPr lang="en-CA" sz="1200" kern="100" dirty="0">
                <a:solidFill>
                  <a:schemeClr val="tx1"/>
                </a:solidFill>
                <a:effectLst/>
                <a:ea typeface="Times New Roman" panose="02020603050405020304" pitchFamily="18" charset="0"/>
                <a:cs typeface="Times New Roman" panose="02020603050405020304" pitchFamily="18" charset="0"/>
              </a:rPr>
              <a:t>As you consider these steps, we have navigated these transformative technologies before—</a:t>
            </a:r>
            <a:r>
              <a:rPr lang="en-CA" sz="1200" b="1" kern="100" dirty="0">
                <a:solidFill>
                  <a:srgbClr val="FF0000"/>
                </a:solidFill>
                <a:effectLst/>
                <a:ea typeface="Times New Roman" panose="02020603050405020304" pitchFamily="18" charset="0"/>
                <a:cs typeface="Times New Roman" panose="02020603050405020304" pitchFamily="18" charset="0"/>
              </a:rPr>
              <a:t>from mainframes to the internet. Today </a:t>
            </a:r>
            <a:r>
              <a:rPr lang="en-CA" sz="1200" b="1" kern="100" dirty="0">
                <a:solidFill>
                  <a:schemeClr val="tx1"/>
                </a:solidFill>
                <a:ea typeface="Times New Roman" panose="02020603050405020304" pitchFamily="18" charset="0"/>
                <a:cs typeface="Times New Roman" panose="02020603050405020304" pitchFamily="18" charset="0"/>
              </a:rPr>
              <a:t>w</a:t>
            </a:r>
            <a:r>
              <a:rPr lang="en-CA" sz="1200" kern="100" dirty="0">
                <a:solidFill>
                  <a:schemeClr val="tx1"/>
                </a:solidFill>
                <a:effectLst/>
                <a:ea typeface="Times New Roman" panose="02020603050405020304" pitchFamily="18" charset="0"/>
                <a:cs typeface="Times New Roman" panose="02020603050405020304" pitchFamily="18" charset="0"/>
              </a:rPr>
              <a:t>e have better tools, more data, and greater computing power than any generation before us, combined with decades of experience running complex financial systems and processes.</a:t>
            </a:r>
          </a:p>
          <a:p>
            <a:endParaRPr lang="en-CA" sz="1200" kern="100" dirty="0">
              <a:solidFill>
                <a:schemeClr val="tx1"/>
              </a:solidFill>
              <a:effectLst/>
              <a:ea typeface="Times New Roman" panose="02020603050405020304" pitchFamily="18" charset="0"/>
              <a:cs typeface="Times New Roman" panose="02020603050405020304" pitchFamily="18" charset="0"/>
            </a:endParaRPr>
          </a:p>
          <a:p>
            <a:r>
              <a:rPr lang="en-CA" sz="1200" kern="100" dirty="0">
                <a:solidFill>
                  <a:schemeClr val="tx1"/>
                </a:solidFill>
                <a:effectLst/>
                <a:ea typeface="Times New Roman" panose="02020603050405020304" pitchFamily="18" charset="0"/>
                <a:cs typeface="Times New Roman" panose="02020603050405020304" pitchFamily="18" charset="0"/>
              </a:rPr>
              <a:t>Consider some success stories: a bank enabled generative AI to boost their software developers’ productivity by 40%. An international bank embedded AI into customer interactions and saw a significant uptick in cross-sell revenue because the AI suggested products customers actually wanted. These organizations are not fundamentally different from yours—they simply took early initiative.</a:t>
            </a:r>
          </a:p>
        </p:txBody>
      </p:sp>
      <p:sp>
        <p:nvSpPr>
          <p:cNvPr id="4" name="Slide Number Placeholder 3">
            <a:extLst>
              <a:ext uri="{FF2B5EF4-FFF2-40B4-BE49-F238E27FC236}">
                <a16:creationId xmlns:a16="http://schemas.microsoft.com/office/drawing/2014/main" id="{E0F8A94F-4B81-EA99-CBD4-38723CAA3F8A}"/>
              </a:ext>
            </a:extLst>
          </p:cNvPr>
          <p:cNvSpPr>
            <a:spLocks noGrp="1"/>
          </p:cNvSpPr>
          <p:nvPr>
            <p:ph type="sldNum" sz="quarter" idx="5"/>
          </p:nvPr>
        </p:nvSpPr>
        <p:spPr/>
        <p:txBody>
          <a:bodyPr/>
          <a:lstStyle/>
          <a:p>
            <a:fld id="{D4B9A9E5-4F7F-4A7D-9DE1-899232329269}" type="slidenum">
              <a:rPr lang="en-US" smtClean="0"/>
              <a:t>11</a:t>
            </a:fld>
            <a:endParaRPr lang="en-US"/>
          </a:p>
        </p:txBody>
      </p:sp>
    </p:spTree>
    <p:extLst>
      <p:ext uri="{BB962C8B-B14F-4D97-AF65-F5344CB8AC3E}">
        <p14:creationId xmlns:p14="http://schemas.microsoft.com/office/powerpoint/2010/main" val="1238285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B6E12-B99C-3E42-FBAA-B195D9DF53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407372-EBB6-EE07-A95D-D06071E282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CA24B7-4B39-A171-344B-EBF4CD8ECECA}"/>
              </a:ext>
            </a:extLst>
          </p:cNvPr>
          <p:cNvSpPr>
            <a:spLocks noGrp="1"/>
          </p:cNvSpPr>
          <p:nvPr>
            <p:ph type="body" idx="1"/>
          </p:nvPr>
        </p:nvSpPr>
        <p:spPr/>
        <p:txBody>
          <a:bodyPr/>
          <a:lstStyle/>
          <a:p>
            <a:r>
              <a:rPr lang="en-US" sz="1200" kern="100" dirty="0">
                <a:solidFill>
                  <a:schemeClr val="tx1"/>
                </a:solidFill>
                <a:effectLst/>
                <a:ea typeface="Times New Roman" panose="02020603050405020304" pitchFamily="18" charset="0"/>
                <a:cs typeface="Times New Roman" panose="02020603050405020304" pitchFamily="18" charset="0"/>
              </a:rPr>
              <a:t>Let’s wrap this up by looking forward. Banking’s next chapter isn’t just about tech—it’s about AI reshaping the whole game. We’re not talking incremental steps; we're talking leaps into hyper-personalized experiences, proactive risk management, and radically smarter operations.</a:t>
            </a:r>
          </a:p>
          <a:p>
            <a:endParaRPr lang="en-US" sz="1200" kern="100" dirty="0">
              <a:solidFill>
                <a:schemeClr val="tx1"/>
              </a:solidFill>
              <a:ea typeface="Times New Roman" panose="02020603050405020304" pitchFamily="18" charset="0"/>
              <a:cs typeface="Times New Roman" panose="02020603050405020304" pitchFamily="18" charset="0"/>
            </a:endParaRPr>
          </a:p>
          <a:p>
            <a:r>
              <a:rPr lang="en-US" sz="1200" kern="100" dirty="0">
                <a:solidFill>
                  <a:schemeClr val="tx1"/>
                </a:solidFill>
                <a:ea typeface="Times New Roman" panose="02020603050405020304" pitchFamily="18" charset="0"/>
                <a:cs typeface="Times New Roman" panose="02020603050405020304" pitchFamily="18" charset="0"/>
              </a:rPr>
              <a:t>Sure</a:t>
            </a:r>
            <a:r>
              <a:rPr lang="en-US" sz="1200" kern="100" dirty="0">
                <a:solidFill>
                  <a:schemeClr val="tx1"/>
                </a:solidFill>
                <a:effectLst/>
                <a:ea typeface="Times New Roman" panose="02020603050405020304" pitchFamily="18" charset="0"/>
                <a:cs typeface="Times New Roman" panose="02020603050405020304" pitchFamily="18" charset="0"/>
              </a:rPr>
              <a:t>, there’ll be challenges. But the payoff? Game-changing growth, next-level compliance, fiercely loyal customers, and employees empowered like never before.</a:t>
            </a:r>
          </a:p>
          <a:p>
            <a:endParaRPr lang="en-US" sz="1200" kern="100" dirty="0">
              <a:solidFill>
                <a:schemeClr val="tx1"/>
              </a:solidFill>
              <a:ea typeface="Times New Roman" panose="02020603050405020304" pitchFamily="18" charset="0"/>
              <a:cs typeface="Times New Roman" panose="02020603050405020304" pitchFamily="18" charset="0"/>
            </a:endParaRPr>
          </a:p>
          <a:p>
            <a:r>
              <a:rPr lang="en-US" sz="1200" kern="100" dirty="0">
                <a:solidFill>
                  <a:schemeClr val="tx1"/>
                </a:solidFill>
                <a:effectLst/>
                <a:ea typeface="Times New Roman" panose="02020603050405020304" pitchFamily="18" charset="0"/>
                <a:cs typeface="Times New Roman" panose="02020603050405020304" pitchFamily="18" charset="0"/>
              </a:rPr>
              <a:t>So, what's your move starting tomorrow? Be the visionary, not just another player catching up. Your next bold decision sets the pace for the organization. The future belongs to those who build it—so let’s build something amazing with AI.</a:t>
            </a:r>
          </a:p>
          <a:p>
            <a:endParaRPr lang="en-US" sz="1200" kern="100" dirty="0">
              <a:solidFill>
                <a:schemeClr val="tx1"/>
              </a:solidFill>
              <a:ea typeface="Times New Roman" panose="02020603050405020304" pitchFamily="18" charset="0"/>
              <a:cs typeface="Times New Roman" panose="02020603050405020304" pitchFamily="18" charset="0"/>
            </a:endParaRPr>
          </a:p>
          <a:p>
            <a:r>
              <a:rPr lang="en-US" sz="1200" kern="100" dirty="0">
                <a:solidFill>
                  <a:schemeClr val="tx1"/>
                </a:solidFill>
                <a:effectLst/>
                <a:ea typeface="Times New Roman" panose="02020603050405020304" pitchFamily="18" charset="0"/>
                <a:cs typeface="Times New Roman" panose="02020603050405020304" pitchFamily="18" charset="0"/>
              </a:rPr>
              <a:t>Thanks—and let’s make it happen.</a:t>
            </a:r>
            <a:endParaRPr lang="en-CA" sz="1200" kern="100" dirty="0">
              <a:solidFill>
                <a:schemeClr val="tx1"/>
              </a:solidFill>
              <a:effectLst/>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0F8A94F-4B81-EA99-CBD4-38723CAA3F8A}"/>
              </a:ext>
            </a:extLst>
          </p:cNvPr>
          <p:cNvSpPr>
            <a:spLocks noGrp="1"/>
          </p:cNvSpPr>
          <p:nvPr>
            <p:ph type="sldNum" sz="quarter" idx="5"/>
          </p:nvPr>
        </p:nvSpPr>
        <p:spPr/>
        <p:txBody>
          <a:bodyPr/>
          <a:lstStyle/>
          <a:p>
            <a:fld id="{D4B9A9E5-4F7F-4A7D-9DE1-899232329269}" type="slidenum">
              <a:rPr lang="en-US" smtClean="0"/>
              <a:t>12</a:t>
            </a:fld>
            <a:endParaRPr lang="en-US"/>
          </a:p>
        </p:txBody>
      </p:sp>
    </p:spTree>
    <p:extLst>
      <p:ext uri="{BB962C8B-B14F-4D97-AF65-F5344CB8AC3E}">
        <p14:creationId xmlns:p14="http://schemas.microsoft.com/office/powerpoint/2010/main" val="1238285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B6E12-B99C-3E42-FBAA-B195D9DF53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407372-EBB6-EE07-A95D-D06071E282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CA24B7-4B39-A171-344B-EBF4CD8ECECA}"/>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E0F8A94F-4B81-EA99-CBD4-38723CAA3F8A}"/>
              </a:ext>
            </a:extLst>
          </p:cNvPr>
          <p:cNvSpPr>
            <a:spLocks noGrp="1"/>
          </p:cNvSpPr>
          <p:nvPr>
            <p:ph type="sldNum" sz="quarter" idx="5"/>
          </p:nvPr>
        </p:nvSpPr>
        <p:spPr/>
        <p:txBody>
          <a:bodyPr/>
          <a:lstStyle/>
          <a:p>
            <a:fld id="{D4B9A9E5-4F7F-4A7D-9DE1-899232329269}" type="slidenum">
              <a:rPr lang="en-US" smtClean="0"/>
              <a:t>13</a:t>
            </a:fld>
            <a:endParaRPr lang="en-US"/>
          </a:p>
        </p:txBody>
      </p:sp>
    </p:spTree>
    <p:extLst>
      <p:ext uri="{BB962C8B-B14F-4D97-AF65-F5344CB8AC3E}">
        <p14:creationId xmlns:p14="http://schemas.microsoft.com/office/powerpoint/2010/main" val="1238285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09B4D-3C3B-09CE-84FE-04446E46BE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4890E-C58A-DF4D-BE07-35BD8985B3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73B1C-69AB-91D8-06B1-B3B87BCD2DF2}"/>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EB45FD8D-5A32-1496-14D7-15BFCF1BE203}"/>
              </a:ext>
            </a:extLst>
          </p:cNvPr>
          <p:cNvSpPr>
            <a:spLocks noGrp="1"/>
          </p:cNvSpPr>
          <p:nvPr>
            <p:ph type="sldNum" sz="quarter" idx="5"/>
          </p:nvPr>
        </p:nvSpPr>
        <p:spPr/>
        <p:txBody>
          <a:bodyPr/>
          <a:lstStyle/>
          <a:p>
            <a:fld id="{D4B9A9E5-4F7F-4A7D-9DE1-899232329269}" type="slidenum">
              <a:rPr lang="en-US" smtClean="0"/>
              <a:t>2</a:t>
            </a:fld>
            <a:endParaRPr lang="en-US"/>
          </a:p>
        </p:txBody>
      </p:sp>
    </p:spTree>
    <p:extLst>
      <p:ext uri="{BB962C8B-B14F-4D97-AF65-F5344CB8AC3E}">
        <p14:creationId xmlns:p14="http://schemas.microsoft.com/office/powerpoint/2010/main" val="3831817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B6E12-B99C-3E42-FBAA-B195D9DF53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407372-EBB6-EE07-A95D-D06071E282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CA24B7-4B39-A171-344B-EBF4CD8ECECA}"/>
              </a:ext>
            </a:extLst>
          </p:cNvPr>
          <p:cNvSpPr>
            <a:spLocks noGrp="1"/>
          </p:cNvSpPr>
          <p:nvPr>
            <p:ph type="body" idx="1"/>
          </p:nvPr>
        </p:nvSpPr>
        <p:spPr/>
        <p:txBody>
          <a:bodyPr/>
          <a:lstStyle/>
          <a:p>
            <a:r>
              <a:rPr lang="en-CA" sz="1100" kern="100" dirty="0">
                <a:solidFill>
                  <a:schemeClr val="tx1"/>
                </a:solidFill>
                <a:effectLst/>
                <a:ea typeface="Times New Roman" panose="020F0502020204030204" pitchFamily="34" charset="0"/>
                <a:cs typeface="Times New Roman" panose="020F0502020204030204" pitchFamily="34" charset="0"/>
              </a:rPr>
              <a:t>Imagine it’s the early 1960s in a bustling bank headquarters. The team stands before a room-sized mainframe computer, its tapes spinning and lights blinking. Barclays Bank in 1961, unveiling the first computer center in British banking. Employees </a:t>
            </a:r>
            <a:r>
              <a:rPr lang="en-CA" sz="1100" kern="100" dirty="0">
                <a:solidFill>
                  <a:schemeClr val="tx1"/>
                </a:solidFill>
                <a:ea typeface="Times New Roman" panose="020F0502020204030204" pitchFamily="34" charset="0"/>
                <a:cs typeface="Times New Roman" panose="020F0502020204030204" pitchFamily="34" charset="0"/>
              </a:rPr>
              <a:t>amazed at this </a:t>
            </a:r>
            <a:r>
              <a:rPr lang="en-CA" sz="1100" kern="100" dirty="0">
                <a:solidFill>
                  <a:schemeClr val="tx1"/>
                </a:solidFill>
                <a:effectLst/>
                <a:ea typeface="Times New Roman" panose="020F0502020204030204" pitchFamily="34" charset="0"/>
                <a:cs typeface="Times New Roman" panose="020F0502020204030204" pitchFamily="34" charset="0"/>
              </a:rPr>
              <a:t>electronic marvel with a mix of awe and anxiety. Barclays’ staff magazine felt compelled to reassure employees that the </a:t>
            </a:r>
            <a:r>
              <a:rPr lang="en-CA" sz="1100" b="1" kern="100" dirty="0">
                <a:solidFill>
                  <a:srgbClr val="FF0000"/>
                </a:solidFill>
                <a:effectLst/>
                <a:ea typeface="Times New Roman" panose="020F0502020204030204" pitchFamily="34" charset="0"/>
                <a:cs typeface="Times New Roman" panose="020F0502020204030204" pitchFamily="34" charset="0"/>
              </a:rPr>
              <a:t>“glamour of the computer” </a:t>
            </a:r>
            <a:r>
              <a:rPr lang="en-CA" sz="1100" kern="100" dirty="0">
                <a:solidFill>
                  <a:schemeClr val="tx1"/>
                </a:solidFill>
                <a:effectLst/>
                <a:ea typeface="Times New Roman" panose="020F0502020204030204" pitchFamily="34" charset="0"/>
                <a:cs typeface="Times New Roman" panose="020F0502020204030204" pitchFamily="34" charset="0"/>
              </a:rPr>
              <a:t>wouldn’t leave them overlooked but would give them new skills and free them from routine work.  </a:t>
            </a:r>
            <a:r>
              <a:rPr lang="en-CA" sz="1100" kern="100" dirty="0">
                <a:solidFill>
                  <a:schemeClr val="tx1"/>
                </a:solidFill>
                <a:effectLst/>
                <a:highlight>
                  <a:srgbClr val="FFFF00"/>
                </a:highlight>
                <a:ea typeface="Times New Roman" panose="020F0502020204030204" pitchFamily="34" charset="0"/>
                <a:cs typeface="Times New Roman" panose="020F0502020204030204" pitchFamily="34" charset="0"/>
              </a:rPr>
              <a:t>BMO/MECH discussion </a:t>
            </a:r>
          </a:p>
          <a:p>
            <a:endParaRPr lang="en-CA" sz="1100" kern="100" dirty="0">
              <a:solidFill>
                <a:schemeClr val="tx1"/>
              </a:solidFill>
              <a:effectLst/>
              <a:ea typeface="Times New Roman" panose="020F0502020204030204" pitchFamily="34" charset="0"/>
              <a:cs typeface="Times New Roman" panose="020F0502020204030204" pitchFamily="34" charset="0"/>
            </a:endParaRPr>
          </a:p>
          <a:p>
            <a:r>
              <a:rPr lang="en-CA" sz="1100" kern="100" dirty="0">
                <a:solidFill>
                  <a:schemeClr val="tx1"/>
                </a:solidFill>
                <a:effectLst/>
                <a:ea typeface="Times New Roman" panose="020F0502020204030204" pitchFamily="34" charset="0"/>
                <a:cs typeface="Times New Roman" panose="020F0502020204030204" pitchFamily="34" charset="0"/>
              </a:rPr>
              <a:t>Sound familiar? Today, we’re at a similar inflection point – but now the game-changer is Artificial Intelligence.</a:t>
            </a:r>
          </a:p>
          <a:p>
            <a:endParaRPr lang="en-CA" sz="1100" kern="100" dirty="0">
              <a:solidFill>
                <a:schemeClr val="tx1"/>
              </a:solidFill>
              <a:effectLst/>
              <a:ea typeface="Times New Roman" panose="020F0502020204030204" pitchFamily="34" charset="0"/>
              <a:cs typeface="Times New Roman" panose="020F0502020204030204" pitchFamily="34" charset="0"/>
            </a:endParaRPr>
          </a:p>
          <a:p>
            <a:r>
              <a:rPr lang="en-CA" sz="1100" kern="100" dirty="0">
                <a:solidFill>
                  <a:schemeClr val="tx1"/>
                </a:solidFill>
                <a:effectLst/>
                <a:ea typeface="Times New Roman" panose="020F0502020204030204" pitchFamily="34" charset="0"/>
                <a:cs typeface="Times New Roman" panose="020F0502020204030204" pitchFamily="34" charset="0"/>
              </a:rPr>
              <a:t>Just as </a:t>
            </a:r>
            <a:r>
              <a:rPr lang="en-CA" sz="1100" b="1" kern="100" dirty="0">
                <a:solidFill>
                  <a:srgbClr val="FF0000"/>
                </a:solidFill>
                <a:effectLst/>
                <a:ea typeface="Times New Roman" panose="020F0502020204030204" pitchFamily="34" charset="0"/>
                <a:cs typeface="Times New Roman" panose="020F0502020204030204" pitchFamily="34" charset="0"/>
              </a:rPr>
              <a:t>mainframes transformed banking</a:t>
            </a:r>
            <a:r>
              <a:rPr lang="en-CA" sz="1100" kern="100" dirty="0">
                <a:solidFill>
                  <a:schemeClr val="tx1"/>
                </a:solidFill>
                <a:effectLst/>
                <a:ea typeface="Times New Roman" panose="020F0502020204030204" pitchFamily="34" charset="0"/>
                <a:cs typeface="Times New Roman" panose="020F0502020204030204" pitchFamily="34" charset="0"/>
              </a:rPr>
              <a:t>, AI will reimagine the </a:t>
            </a:r>
            <a:r>
              <a:rPr lang="en-CA" sz="1100" kern="100" dirty="0">
                <a:solidFill>
                  <a:schemeClr val="tx1"/>
                </a:solidFill>
                <a:ea typeface="Times New Roman" panose="020F0502020204030204" pitchFamily="34" charset="0"/>
                <a:cs typeface="Times New Roman" panose="020F0502020204030204" pitchFamily="34" charset="0"/>
              </a:rPr>
              <a:t>foundation </a:t>
            </a:r>
            <a:r>
              <a:rPr lang="en-CA" sz="1100" kern="100" dirty="0">
                <a:solidFill>
                  <a:schemeClr val="tx1"/>
                </a:solidFill>
                <a:effectLst/>
                <a:ea typeface="Times New Roman" panose="020F0502020204030204" pitchFamily="34" charset="0"/>
                <a:cs typeface="Times New Roman" panose="020F0502020204030204" pitchFamily="34" charset="0"/>
              </a:rPr>
              <a:t>of financial services. This isn’t just about technology; it’s about business reimagination. As AI pioneer Andrew Ng observed, </a:t>
            </a:r>
            <a:r>
              <a:rPr lang="en-CA" sz="1100" b="1" kern="100" dirty="0">
                <a:solidFill>
                  <a:srgbClr val="FF0000"/>
                </a:solidFill>
                <a:effectLst/>
                <a:ea typeface="Times New Roman" panose="020F0502020204030204" pitchFamily="34" charset="0"/>
                <a:cs typeface="Times New Roman" panose="020F0502020204030204" pitchFamily="34" charset="0"/>
              </a:rPr>
              <a:t>“About 100 years ago, electricity transformed every major industry. AI has advanced to the point where it has the power to transform every major sector in coming years.”</a:t>
            </a:r>
          </a:p>
          <a:p>
            <a:endParaRPr lang="en-CA" sz="1100" kern="100" dirty="0">
              <a:solidFill>
                <a:schemeClr val="tx1"/>
              </a:solidFill>
              <a:effectLst/>
              <a:ea typeface="Times New Roman" panose="020F0502020204030204" pitchFamily="34" charset="0"/>
              <a:cs typeface="Times New Roman" panose="020F0502020204030204" pitchFamily="34" charset="0"/>
            </a:endParaRPr>
          </a:p>
          <a:p>
            <a:r>
              <a:rPr lang="en-CA" sz="1100" kern="100" dirty="0">
                <a:solidFill>
                  <a:schemeClr val="tx1"/>
                </a:solidFill>
                <a:effectLst/>
                <a:ea typeface="Times New Roman" panose="020F0502020204030204" pitchFamily="34" charset="0"/>
                <a:cs typeface="Times New Roman" panose="020F0502020204030204" pitchFamily="34" charset="0"/>
              </a:rPr>
              <a:t>As leaders: we are not just </a:t>
            </a:r>
            <a:r>
              <a:rPr lang="en-CA" sz="1100" kern="100" dirty="0">
                <a:solidFill>
                  <a:srgbClr val="FF0000"/>
                </a:solidFill>
                <a:effectLst/>
                <a:ea typeface="Times New Roman" panose="020F0502020204030204" pitchFamily="34" charset="0"/>
                <a:cs typeface="Times New Roman" panose="020F0502020204030204" pitchFamily="34" charset="0"/>
              </a:rPr>
              <a:t>enabling change</a:t>
            </a:r>
            <a:r>
              <a:rPr lang="en-CA" sz="1100" kern="100" dirty="0">
                <a:solidFill>
                  <a:schemeClr val="tx1"/>
                </a:solidFill>
                <a:effectLst/>
                <a:ea typeface="Times New Roman" panose="020F0502020204030204" pitchFamily="34" charset="0"/>
                <a:cs typeface="Times New Roman" panose="020F0502020204030204" pitchFamily="34" charset="0"/>
              </a:rPr>
              <a:t>—but leading this change. In this new era</a:t>
            </a:r>
            <a:r>
              <a:rPr lang="en-CA" sz="1100" kern="100" dirty="0">
                <a:solidFill>
                  <a:schemeClr val="tx1"/>
                </a:solidFill>
                <a:ea typeface="Times New Roman" panose="020F0502020204030204" pitchFamily="34" charset="0"/>
                <a:cs typeface="Times New Roman" panose="020F0502020204030204" pitchFamily="34" charset="0"/>
              </a:rPr>
              <a:t>, </a:t>
            </a:r>
            <a:r>
              <a:rPr lang="en-CA" sz="1100" kern="100" dirty="0">
                <a:solidFill>
                  <a:schemeClr val="tx1"/>
                </a:solidFill>
                <a:effectLst/>
                <a:ea typeface="Times New Roman" panose="020F0502020204030204" pitchFamily="34" charset="0"/>
                <a:cs typeface="Times New Roman" panose="020F0502020204030204" pitchFamily="34" charset="0"/>
              </a:rPr>
              <a:t>a top-down coordinated approach for this technological disruption will be required to enable this business transformation. </a:t>
            </a:r>
            <a:r>
              <a:rPr lang="en-CA" sz="1100" kern="100" dirty="0">
                <a:solidFill>
                  <a:schemeClr val="tx1"/>
                </a:solidFill>
                <a:ea typeface="Times New Roman" panose="020F0502020204030204" pitchFamily="34" charset="0"/>
                <a:cs typeface="Times New Roman" panose="020F0502020204030204" pitchFamily="34" charset="0"/>
              </a:rPr>
              <a:t>This transformation will</a:t>
            </a:r>
            <a:r>
              <a:rPr lang="en-CA" sz="1100" kern="100" dirty="0">
                <a:solidFill>
                  <a:schemeClr val="tx1"/>
                </a:solidFill>
                <a:effectLst/>
                <a:ea typeface="Times New Roman" panose="020F0502020204030204" pitchFamily="34" charset="0"/>
                <a:cs typeface="Times New Roman" panose="020F0502020204030204" pitchFamily="34" charset="0"/>
              </a:rPr>
              <a:t> elevate customer experiences, redefine risk management, and empower smarter, faster decisions across the enterprise.</a:t>
            </a:r>
          </a:p>
          <a:p>
            <a:endParaRPr lang="en-CA" sz="1100" kern="100" dirty="0">
              <a:solidFill>
                <a:schemeClr val="tx1"/>
              </a:solidFill>
              <a:effectLst/>
              <a:ea typeface="Times New Roman" panose="02020603050405020304" pitchFamily="18" charset="0"/>
              <a:cs typeface="Times New Roman" panose="02020603050405020304" pitchFamily="18" charset="0"/>
            </a:endParaRPr>
          </a:p>
          <a:p>
            <a:r>
              <a:rPr lang="en-CA" sz="1100" kern="100" dirty="0">
                <a:solidFill>
                  <a:schemeClr val="tx1"/>
                </a:solidFill>
                <a:effectLst/>
                <a:ea typeface="Times New Roman" panose="02020603050405020304" pitchFamily="18" charset="0"/>
                <a:cs typeface="Times New Roman" panose="02020603050405020304" pitchFamily="18" charset="0"/>
              </a:rPr>
              <a:t>What does this mean in practice? It means reimagining our business models and operations with AI at the core. AI can analyze patterns invisible to traditional systems, anticipate customer needs, and make intelligent decisions in real time. But realizing this potential requires the right </a:t>
            </a:r>
            <a:r>
              <a:rPr lang="en-CA" sz="1100" b="1" kern="100" dirty="0">
                <a:solidFill>
                  <a:srgbClr val="FF0000"/>
                </a:solidFill>
                <a:effectLst/>
                <a:ea typeface="Times New Roman" panose="02020603050405020304" pitchFamily="18" charset="0"/>
                <a:cs typeface="Times New Roman" panose="02020603050405020304" pitchFamily="18" charset="0"/>
              </a:rPr>
              <a:t>data foundation, governance, and culture</a:t>
            </a:r>
            <a:r>
              <a:rPr lang="en-CA" sz="1100" kern="100" dirty="0">
                <a:solidFill>
                  <a:schemeClr val="tx1"/>
                </a:solidFill>
                <a:effectLst/>
                <a:ea typeface="Times New Roman" panose="02020603050405020304" pitchFamily="18" charset="0"/>
                <a:cs typeface="Times New Roman" panose="02020603050405020304" pitchFamily="18" charset="0"/>
              </a:rPr>
              <a:t>.</a:t>
            </a:r>
          </a:p>
          <a:p>
            <a:endParaRPr lang="en-CA" sz="1100" kern="100" dirty="0">
              <a:solidFill>
                <a:schemeClr val="tx1"/>
              </a:solidFill>
              <a:effectLst/>
              <a:ea typeface="Times New Roman" panose="02020603050405020304" pitchFamily="18" charset="0"/>
              <a:cs typeface="Times New Roman" panose="02020603050405020304" pitchFamily="18" charset="0"/>
            </a:endParaRPr>
          </a:p>
          <a:p>
            <a:r>
              <a:rPr lang="en-CA" sz="1100" kern="100" dirty="0">
                <a:solidFill>
                  <a:schemeClr val="tx1"/>
                </a:solidFill>
                <a:effectLst/>
                <a:ea typeface="Times New Roman" panose="02020603050405020304" pitchFamily="18" charset="0"/>
                <a:cs typeface="Times New Roman" panose="02020603050405020304" pitchFamily="18" charset="0"/>
              </a:rPr>
              <a:t>This is about changing how the business works. AI might start in a sandbox or pilot project, but its true value emerges when it’s scaled and woven into the enterprise’s fabric—when fraud detection, compliance, customer service, and product innovation are all powered by AI-driven insights. As McKinsey notes, </a:t>
            </a:r>
            <a:r>
              <a:rPr lang="en-CA" sz="1100" b="1" kern="100" dirty="0">
                <a:solidFill>
                  <a:srgbClr val="FF0000"/>
                </a:solidFill>
                <a:effectLst/>
                <a:ea typeface="Times New Roman" panose="02020603050405020304" pitchFamily="18" charset="0"/>
                <a:cs typeface="Times New Roman" panose="02020603050405020304" pitchFamily="18" charset="0"/>
              </a:rPr>
              <a:t>banks must “become AI-first institutions”</a:t>
            </a:r>
            <a:r>
              <a:rPr lang="en-CA" sz="1100" kern="100" dirty="0">
                <a:solidFill>
                  <a:srgbClr val="FF0000"/>
                </a:solidFill>
                <a:effectLst/>
                <a:ea typeface="Times New Roman" panose="02020603050405020304" pitchFamily="18" charset="0"/>
                <a:cs typeface="Times New Roman" panose="02020603050405020304" pitchFamily="18" charset="0"/>
              </a:rPr>
              <a:t> </a:t>
            </a:r>
            <a:r>
              <a:rPr lang="en-CA" sz="1100" kern="100" dirty="0">
                <a:solidFill>
                  <a:schemeClr val="tx1"/>
                </a:solidFill>
                <a:effectLst/>
                <a:ea typeface="Times New Roman" panose="02020603050405020304" pitchFamily="18" charset="0"/>
                <a:cs typeface="Times New Roman" panose="02020603050405020304" pitchFamily="18" charset="0"/>
              </a:rPr>
              <a:t>to succeed, adopt </a:t>
            </a:r>
            <a:r>
              <a:rPr lang="en-CA" sz="1100" b="1" kern="100" dirty="0">
                <a:solidFill>
                  <a:srgbClr val="FF0000"/>
                </a:solidFill>
                <a:effectLst/>
                <a:ea typeface="Times New Roman" panose="02020603050405020304" pitchFamily="18" charset="0"/>
                <a:cs typeface="Times New Roman" panose="02020603050405020304" pitchFamily="18" charset="0"/>
              </a:rPr>
              <a:t>AI at scale, enterprise-wide </a:t>
            </a:r>
            <a:r>
              <a:rPr lang="en-CA" sz="1100" kern="100" dirty="0">
                <a:solidFill>
                  <a:schemeClr val="tx1"/>
                </a:solidFill>
                <a:effectLst/>
                <a:ea typeface="Times New Roman" panose="02020603050405020304" pitchFamily="18" charset="0"/>
                <a:cs typeface="Times New Roman" panose="02020603050405020304" pitchFamily="18" charset="0"/>
              </a:rPr>
              <a:t>for perhaps even today as competitive parity as strategic advantage may no longer be possible in this rapidly changing AI environment. </a:t>
            </a:r>
          </a:p>
        </p:txBody>
      </p:sp>
      <p:sp>
        <p:nvSpPr>
          <p:cNvPr id="4" name="Slide Number Placeholder 3">
            <a:extLst>
              <a:ext uri="{FF2B5EF4-FFF2-40B4-BE49-F238E27FC236}">
                <a16:creationId xmlns:a16="http://schemas.microsoft.com/office/drawing/2014/main" id="{E0F8A94F-4B81-EA99-CBD4-38723CAA3F8A}"/>
              </a:ext>
            </a:extLst>
          </p:cNvPr>
          <p:cNvSpPr>
            <a:spLocks noGrp="1"/>
          </p:cNvSpPr>
          <p:nvPr>
            <p:ph type="sldNum" sz="quarter" idx="5"/>
          </p:nvPr>
        </p:nvSpPr>
        <p:spPr/>
        <p:txBody>
          <a:bodyPr/>
          <a:lstStyle/>
          <a:p>
            <a:fld id="{D4B9A9E5-4F7F-4A7D-9DE1-899232329269}" type="slidenum">
              <a:rPr lang="en-US" smtClean="0"/>
              <a:t>3</a:t>
            </a:fld>
            <a:endParaRPr lang="en-US"/>
          </a:p>
        </p:txBody>
      </p:sp>
    </p:spTree>
    <p:extLst>
      <p:ext uri="{BB962C8B-B14F-4D97-AF65-F5344CB8AC3E}">
        <p14:creationId xmlns:p14="http://schemas.microsoft.com/office/powerpoint/2010/main" val="1238285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91AE0-2F8B-A0E6-EED2-4166377929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8AEB1A-788B-7D55-4948-56AA00E2D6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C1C2CC-C461-7358-2317-627D54994176}"/>
              </a:ext>
            </a:extLst>
          </p:cNvPr>
          <p:cNvSpPr>
            <a:spLocks noGrp="1"/>
          </p:cNvSpPr>
          <p:nvPr>
            <p:ph type="body" idx="1"/>
          </p:nvPr>
        </p:nvSpPr>
        <p:spPr/>
        <p:txBody>
          <a:bodyPr/>
          <a:lstStyle/>
          <a:p>
            <a:endParaRPr lang="en-CA" sz="1050" kern="100" dirty="0">
              <a:effectLst/>
              <a:ea typeface="Times New Roman" panose="020F0502020204030204" pitchFamily="34" charset="0"/>
              <a:cs typeface="Times New Roman" panose="020F0502020204030204" pitchFamily="34" charset="0"/>
            </a:endParaRPr>
          </a:p>
          <a:p>
            <a:r>
              <a:rPr lang="en-CA" sz="1200" kern="100" dirty="0">
                <a:solidFill>
                  <a:schemeClr val="tx1"/>
                </a:solidFill>
                <a:effectLst/>
                <a:ea typeface="Times New Roman" panose="02020603050405020304" pitchFamily="18" charset="0"/>
                <a:cs typeface="Times New Roman" panose="02020603050405020304" pitchFamily="18" charset="0"/>
              </a:rPr>
              <a:t>Think back to the early days of the mainframe era. Success wasn’t immediate; it took decades, even—for the full benefits to materialize, and in some cases today we call the mainframe legacy and tech debt. Similarly, adopting AI is not a plug-and-play IT project—it’s a business transformational journey.</a:t>
            </a:r>
          </a:p>
          <a:p>
            <a:endParaRPr lang="en-CA" sz="1200" kern="100" dirty="0">
              <a:solidFill>
                <a:schemeClr val="tx1"/>
              </a:solidFill>
              <a:effectLst/>
              <a:ea typeface="Times New Roman" panose="02020603050405020304" pitchFamily="18" charset="0"/>
              <a:cs typeface="Times New Roman" panose="02020603050405020304" pitchFamily="18" charset="0"/>
            </a:endParaRPr>
          </a:p>
          <a:p>
            <a:r>
              <a:rPr lang="en-CA" sz="1200" kern="100" dirty="0">
                <a:solidFill>
                  <a:schemeClr val="tx1"/>
                </a:solidFill>
                <a:effectLst/>
                <a:ea typeface="Times New Roman" panose="02020603050405020304" pitchFamily="18" charset="0"/>
                <a:cs typeface="Times New Roman" panose="02020603050405020304" pitchFamily="18" charset="0"/>
              </a:rPr>
              <a:t>What does this mean in practice? It means reimagining our business models and operations with AI at the core. AI can analyze patterns invisible to traditional systems, anticipate customer needs, and make intelligent decisions in real time. But realizing this potential requires the right </a:t>
            </a:r>
            <a:r>
              <a:rPr lang="en-CA" sz="1200" b="1" kern="100" dirty="0">
                <a:solidFill>
                  <a:srgbClr val="FF0000"/>
                </a:solidFill>
                <a:effectLst/>
                <a:ea typeface="Times New Roman" panose="02020603050405020304" pitchFamily="18" charset="0"/>
                <a:cs typeface="Times New Roman" panose="02020603050405020304" pitchFamily="18" charset="0"/>
              </a:rPr>
              <a:t>data foundation, governance, and culture</a:t>
            </a:r>
            <a:r>
              <a:rPr lang="en-CA" sz="1200" kern="100" dirty="0">
                <a:solidFill>
                  <a:schemeClr val="tx1"/>
                </a:solidFill>
                <a:effectLst/>
                <a:ea typeface="Times New Roman" panose="02020603050405020304" pitchFamily="18" charset="0"/>
                <a:cs typeface="Times New Roman" panose="02020603050405020304" pitchFamily="18" charset="0"/>
              </a:rPr>
              <a:t>.</a:t>
            </a:r>
          </a:p>
          <a:p>
            <a:endParaRPr lang="en-CA" sz="1200" kern="100" dirty="0">
              <a:solidFill>
                <a:schemeClr val="tx1"/>
              </a:solidFill>
              <a:effectLst/>
              <a:ea typeface="Times New Roman" panose="02020603050405020304" pitchFamily="18" charset="0"/>
              <a:cs typeface="Times New Roman" panose="02020603050405020304" pitchFamily="18" charset="0"/>
            </a:endParaRPr>
          </a:p>
          <a:p>
            <a:r>
              <a:rPr lang="en-CA" sz="1200" kern="100" dirty="0">
                <a:solidFill>
                  <a:schemeClr val="tx1"/>
                </a:solidFill>
                <a:effectLst/>
                <a:ea typeface="Times New Roman" panose="02020603050405020304" pitchFamily="18" charset="0"/>
                <a:cs typeface="Times New Roman" panose="02020603050405020304" pitchFamily="18" charset="0"/>
              </a:rPr>
              <a:t>This is about changing how the business works. AI might start in a sandbox or pilot project, but its true value emerges when it’s scaled and woven into the enterprise’s fabric—when fraud detection, compliance, customer service, and product innovation are all powered by AI-driven insights. As McKinsey notes, </a:t>
            </a:r>
            <a:r>
              <a:rPr lang="en-CA" sz="1200" b="1" kern="100" dirty="0">
                <a:solidFill>
                  <a:srgbClr val="FF0000"/>
                </a:solidFill>
                <a:effectLst/>
                <a:ea typeface="Times New Roman" panose="02020603050405020304" pitchFamily="18" charset="0"/>
                <a:cs typeface="Times New Roman" panose="02020603050405020304" pitchFamily="18" charset="0"/>
              </a:rPr>
              <a:t>banks must “become AI-first institutions”</a:t>
            </a:r>
            <a:r>
              <a:rPr lang="en-CA" sz="1200" kern="100" dirty="0">
                <a:solidFill>
                  <a:srgbClr val="FF0000"/>
                </a:solidFill>
                <a:effectLst/>
                <a:ea typeface="Times New Roman" panose="02020603050405020304" pitchFamily="18" charset="0"/>
                <a:cs typeface="Times New Roman" panose="02020603050405020304" pitchFamily="18" charset="0"/>
              </a:rPr>
              <a:t> </a:t>
            </a:r>
            <a:r>
              <a:rPr lang="en-CA" sz="1200" kern="100" dirty="0">
                <a:solidFill>
                  <a:schemeClr val="tx1"/>
                </a:solidFill>
                <a:effectLst/>
                <a:ea typeface="Times New Roman" panose="02020603050405020304" pitchFamily="18" charset="0"/>
                <a:cs typeface="Times New Roman" panose="02020603050405020304" pitchFamily="18" charset="0"/>
              </a:rPr>
              <a:t>to succeed, adopt </a:t>
            </a:r>
            <a:r>
              <a:rPr lang="en-CA" sz="1200" b="1" kern="100" dirty="0">
                <a:solidFill>
                  <a:srgbClr val="FF0000"/>
                </a:solidFill>
                <a:effectLst/>
                <a:ea typeface="Times New Roman" panose="02020603050405020304" pitchFamily="18" charset="0"/>
                <a:cs typeface="Times New Roman" panose="02020603050405020304" pitchFamily="18" charset="0"/>
              </a:rPr>
              <a:t>AI at scale, enterprise-wide </a:t>
            </a:r>
            <a:r>
              <a:rPr lang="en-CA" sz="1200" kern="100" dirty="0">
                <a:solidFill>
                  <a:schemeClr val="tx1"/>
                </a:solidFill>
                <a:effectLst/>
                <a:ea typeface="Times New Roman" panose="02020603050405020304" pitchFamily="18" charset="0"/>
                <a:cs typeface="Times New Roman" panose="02020603050405020304" pitchFamily="18" charset="0"/>
              </a:rPr>
              <a:t>for perhaps even today as competitive parity as strategic advantage may no longer be possible in this rapidly changing AI environment. </a:t>
            </a:r>
          </a:p>
          <a:p>
            <a:endParaRPr lang="en-CA" sz="1200" kern="100" dirty="0">
              <a:effectLst/>
              <a:ea typeface="Times New Roman" panose="02020603050405020304" pitchFamily="18" charset="0"/>
              <a:cs typeface="Times New Roman" panose="02020603050405020304" pitchFamily="18" charset="0"/>
            </a:endParaRPr>
          </a:p>
          <a:p>
            <a:r>
              <a:rPr lang="en-CA" sz="1200" kern="100" dirty="0">
                <a:effectLst/>
                <a:ea typeface="Times New Roman" panose="02020603050405020304" pitchFamily="18" charset="0"/>
                <a:cs typeface="Times New Roman" panose="02020603050405020304" pitchFamily="18" charset="0"/>
              </a:rPr>
              <a:t>What does this mean in practice? It means reimagining our business models and operations with AI at the center. AI can analyze patterns invisible to traditional systems, anticipate customer needs, and make intelligent decisions in real time. But realizing this potential requires the right data foundation, governance, and culture.</a:t>
            </a:r>
          </a:p>
          <a:p>
            <a:endParaRPr lang="en-CA" sz="1200" kern="100" dirty="0">
              <a:effectLst/>
              <a:ea typeface="Times New Roman" panose="02020603050405020304" pitchFamily="18" charset="0"/>
              <a:cs typeface="Times New Roman" panose="02020603050405020304" pitchFamily="18" charset="0"/>
            </a:endParaRPr>
          </a:p>
          <a:p>
            <a:r>
              <a:rPr lang="en-CA" sz="1200" kern="100" dirty="0">
                <a:effectLst/>
                <a:ea typeface="Times New Roman" panose="02020603050405020304" pitchFamily="18" charset="0"/>
                <a:cs typeface="Times New Roman" panose="02020603050405020304" pitchFamily="18" charset="0"/>
              </a:rPr>
              <a:t>Crucially, this is about changing how the business works. AI might start in a sandbox or pilot project, but its true value emerges when it’s scaled and woven into the enterprise’s fabric—when fraud detection, compliance, customer service, and product innovation are all powered by AI-driven insights. As McKinsey notes, banks must “become AI-first institutions” to thrive, adopting AI at scale enterprise-wide or risk being left behind.</a:t>
            </a:r>
          </a:p>
          <a:p>
            <a:endParaRPr lang="en-CA" sz="1050" kern="100" dirty="0">
              <a:effectLst/>
              <a:ea typeface="Times New Roman" panose="020F0502020204030204" pitchFamily="34" charset="0"/>
              <a:cs typeface="Times New Roman" panose="020F0502020204030204" pitchFamily="34" charset="0"/>
            </a:endParaRPr>
          </a:p>
          <a:p>
            <a:endParaRPr lang="en-CA" dirty="0"/>
          </a:p>
        </p:txBody>
      </p:sp>
      <p:sp>
        <p:nvSpPr>
          <p:cNvPr id="4" name="Slide Number Placeholder 3">
            <a:extLst>
              <a:ext uri="{FF2B5EF4-FFF2-40B4-BE49-F238E27FC236}">
                <a16:creationId xmlns:a16="http://schemas.microsoft.com/office/drawing/2014/main" id="{DEF0402C-69AE-8F74-0A59-A2960D1F158F}"/>
              </a:ext>
            </a:extLst>
          </p:cNvPr>
          <p:cNvSpPr>
            <a:spLocks noGrp="1"/>
          </p:cNvSpPr>
          <p:nvPr>
            <p:ph type="sldNum" sz="quarter" idx="5"/>
          </p:nvPr>
        </p:nvSpPr>
        <p:spPr/>
        <p:txBody>
          <a:bodyPr/>
          <a:lstStyle/>
          <a:p>
            <a:fld id="{D4B9A9E5-4F7F-4A7D-9DE1-899232329269}" type="slidenum">
              <a:rPr lang="en-US" smtClean="0"/>
              <a:t>4</a:t>
            </a:fld>
            <a:endParaRPr lang="en-US"/>
          </a:p>
        </p:txBody>
      </p:sp>
    </p:spTree>
    <p:extLst>
      <p:ext uri="{BB962C8B-B14F-4D97-AF65-F5344CB8AC3E}">
        <p14:creationId xmlns:p14="http://schemas.microsoft.com/office/powerpoint/2010/main" val="756129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B6E12-B99C-3E42-FBAA-B195D9DF53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407372-EBB6-EE07-A95D-D06071E282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CA24B7-4B39-A171-344B-EBF4CD8ECECA}"/>
              </a:ext>
            </a:extLst>
          </p:cNvPr>
          <p:cNvSpPr>
            <a:spLocks noGrp="1"/>
          </p:cNvSpPr>
          <p:nvPr>
            <p:ph type="body" idx="1"/>
          </p:nvPr>
        </p:nvSpPr>
        <p:spPr/>
        <p:txBody>
          <a:bodyPr/>
          <a:lstStyle/>
          <a:p>
            <a:r>
              <a:rPr lang="en-CA" sz="1200" kern="100" dirty="0">
                <a:solidFill>
                  <a:schemeClr val="tx1"/>
                </a:solidFill>
                <a:effectLst/>
                <a:ea typeface="Times New Roman" panose="02020603050405020304" pitchFamily="18" charset="0"/>
                <a:cs typeface="Times New Roman" panose="02020603050405020304" pitchFamily="18" charset="0"/>
              </a:rPr>
              <a:t>A few high-level opportunities to deploy within the data strategy:</a:t>
            </a:r>
          </a:p>
          <a:p>
            <a:r>
              <a:rPr lang="en-CA" sz="1200" b="1" kern="100" dirty="0">
                <a:solidFill>
                  <a:srgbClr val="FF0000"/>
                </a:solidFill>
                <a:effectLst/>
                <a:highlight>
                  <a:srgbClr val="FFFF00"/>
                </a:highlight>
                <a:ea typeface="Times New Roman" panose="02020603050405020304" pitchFamily="18" charset="0"/>
                <a:cs typeface="Times New Roman" panose="02020603050405020304" pitchFamily="18" charset="0"/>
              </a:rPr>
              <a:t>Real-Time Decision-Making &amp; Personalization</a:t>
            </a:r>
            <a:r>
              <a:rPr lang="en-CA" sz="1200" kern="100" dirty="0">
                <a:solidFill>
                  <a:srgbClr val="FF0000"/>
                </a:solidFill>
                <a:effectLst/>
                <a:highlight>
                  <a:srgbClr val="FFFF00"/>
                </a:highlight>
                <a:ea typeface="Times New Roman" panose="02020603050405020304" pitchFamily="18" charset="0"/>
                <a:cs typeface="Times New Roman" panose="02020603050405020304" pitchFamily="18" charset="0"/>
              </a:rPr>
              <a:t>: </a:t>
            </a:r>
            <a:r>
              <a:rPr lang="en-US" sz="1200" b="0" i="0" u="none" strike="noStrike" dirty="0">
                <a:solidFill>
                  <a:srgbClr val="000000"/>
                </a:solidFill>
                <a:effectLst/>
              </a:rPr>
              <a:t>AI evaluates customer interactions, preferences, and real-time market trends to deliver deeply personalized experiences. </a:t>
            </a:r>
            <a:r>
              <a:rPr lang="en-US" sz="1200" dirty="0">
                <a:solidFill>
                  <a:srgbClr val="000000"/>
                </a:solidFill>
              </a:rPr>
              <a:t>A b</a:t>
            </a:r>
            <a:r>
              <a:rPr lang="en-US" sz="1200" b="0" i="0" u="none" strike="noStrike" dirty="0">
                <a:solidFill>
                  <a:srgbClr val="000000"/>
                </a:solidFill>
                <a:effectLst/>
              </a:rPr>
              <a:t>anking customer interacting with a virtual financial advisor powered by generative AI. The advisor doesn’t just respond—it proactively generates tailored financial insights, recommending customized savings plans, personalized investment strategies, or unique credit solutions on the spot. This transformative level of personalization significantly enhances customer satisfaction, loyalty, and lifetime value..</a:t>
            </a:r>
            <a:endParaRPr lang="en-CA" sz="1200" kern="100" dirty="0">
              <a:solidFill>
                <a:schemeClr val="tx1"/>
              </a:solidFill>
              <a:effectLst/>
              <a:highlight>
                <a:srgbClr val="FFFF00"/>
              </a:highlight>
              <a:ea typeface="Times New Roman" panose="02020603050405020304" pitchFamily="18" charset="0"/>
              <a:cs typeface="Times New Roman" panose="02020603050405020304" pitchFamily="18" charset="0"/>
            </a:endParaRPr>
          </a:p>
          <a:p>
            <a:endParaRPr lang="en-CA" sz="1200" kern="100" dirty="0">
              <a:solidFill>
                <a:schemeClr val="tx1"/>
              </a:solidFill>
              <a:effectLst/>
              <a:ea typeface="Times New Roman" panose="02020603050405020304" pitchFamily="18" charset="0"/>
              <a:cs typeface="Times New Roman" panose="02020603050405020304" pitchFamily="18" charset="0"/>
            </a:endParaRPr>
          </a:p>
          <a:p>
            <a:r>
              <a:rPr lang="en-CA" sz="1200" b="1" kern="100" dirty="0">
                <a:solidFill>
                  <a:srgbClr val="FF0000"/>
                </a:solidFill>
                <a:effectLst/>
                <a:ea typeface="Times New Roman" panose="02020603050405020304" pitchFamily="18" charset="0"/>
                <a:cs typeface="Times New Roman" panose="02020603050405020304" pitchFamily="18" charset="0"/>
              </a:rPr>
              <a:t>Enhanced Risk Management</a:t>
            </a:r>
            <a:r>
              <a:rPr lang="en-CA" sz="1200" kern="100" dirty="0">
                <a:solidFill>
                  <a:srgbClr val="FF0000"/>
                </a:solidFill>
                <a:effectLst/>
                <a:ea typeface="Times New Roman" panose="02020603050405020304" pitchFamily="18" charset="0"/>
                <a:cs typeface="Times New Roman" panose="02020603050405020304" pitchFamily="18" charset="0"/>
              </a:rPr>
              <a:t>: </a:t>
            </a:r>
            <a:r>
              <a:rPr lang="en-CA" sz="1200" kern="100" dirty="0">
                <a:solidFill>
                  <a:schemeClr val="tx1"/>
                </a:solidFill>
                <a:effectLst/>
                <a:ea typeface="Times New Roman" panose="02020603050405020304" pitchFamily="18" charset="0"/>
                <a:cs typeface="Times New Roman" panose="02020603050405020304" pitchFamily="18" charset="0"/>
              </a:rPr>
              <a:t>Citibank has integrated Generative AI-powered </a:t>
            </a:r>
            <a:r>
              <a:rPr lang="en-CA" sz="1200" b="1" kern="100" dirty="0">
                <a:solidFill>
                  <a:srgbClr val="FF0000"/>
                </a:solidFill>
                <a:effectLst/>
                <a:ea typeface="Times New Roman" panose="02020603050405020304" pitchFamily="18" charset="0"/>
                <a:cs typeface="Times New Roman" panose="02020603050405020304" pitchFamily="18" charset="0"/>
              </a:rPr>
              <a:t>synthetic data </a:t>
            </a:r>
            <a:r>
              <a:rPr lang="en-CA" sz="1200" kern="100" dirty="0">
                <a:solidFill>
                  <a:schemeClr val="tx1"/>
                </a:solidFill>
                <a:effectLst/>
                <a:ea typeface="Times New Roman" panose="02020603050405020304" pitchFamily="18" charset="0"/>
                <a:cs typeface="Times New Roman" panose="02020603050405020304" pitchFamily="18" charset="0"/>
              </a:rPr>
              <a:t>into their risk data strategy, creating hyper-realistic simulations of complex fraud scenarios. This capability allows Citi to proactively train and test fraud detection models against evolving threats in a risk-free environment, significantly improving predictive accuracy and accelerating detection of emerging threats.</a:t>
            </a:r>
          </a:p>
          <a:p>
            <a:endParaRPr lang="en-CA" sz="1200" kern="100" dirty="0">
              <a:solidFill>
                <a:schemeClr val="tx1"/>
              </a:solidFill>
              <a:effectLst/>
              <a:ea typeface="Times New Roman" panose="02020603050405020304" pitchFamily="18" charset="0"/>
              <a:cs typeface="Times New Roman" panose="02020603050405020304" pitchFamily="18" charset="0"/>
            </a:endParaRPr>
          </a:p>
          <a:p>
            <a:r>
              <a:rPr lang="en-CA" sz="1200" b="1" kern="100" dirty="0">
                <a:solidFill>
                  <a:srgbClr val="FF0000"/>
                </a:solidFill>
                <a:effectLst/>
                <a:ea typeface="Times New Roman" panose="02020603050405020304" pitchFamily="18" charset="0"/>
                <a:cs typeface="Times New Roman" panose="02020603050405020304" pitchFamily="18" charset="0"/>
              </a:rPr>
              <a:t>Automating Compliance</a:t>
            </a:r>
            <a:r>
              <a:rPr lang="en-CA" sz="1200" kern="100" dirty="0">
                <a:solidFill>
                  <a:srgbClr val="FF0000"/>
                </a:solidFill>
                <a:effectLst/>
                <a:ea typeface="Times New Roman" panose="02020603050405020304" pitchFamily="18" charset="0"/>
                <a:cs typeface="Times New Roman" panose="02020603050405020304" pitchFamily="18" charset="0"/>
              </a:rPr>
              <a:t>: </a:t>
            </a:r>
            <a:r>
              <a:rPr lang="en-CA" sz="1200" kern="100" dirty="0">
                <a:solidFill>
                  <a:schemeClr val="tx1"/>
                </a:solidFill>
                <a:ea typeface="Times New Roman" panose="02020603050405020304" pitchFamily="18" charset="0"/>
                <a:cs typeface="Times New Roman" panose="02020603050405020304" pitchFamily="18" charset="0"/>
              </a:rPr>
              <a:t>G</a:t>
            </a:r>
            <a:r>
              <a:rPr lang="en-CA" sz="1200" kern="100" dirty="0">
                <a:solidFill>
                  <a:schemeClr val="tx1"/>
                </a:solidFill>
                <a:effectLst/>
                <a:ea typeface="Times New Roman" panose="02020603050405020304" pitchFamily="18" charset="0"/>
                <a:cs typeface="Times New Roman" panose="02020603050405020304" pitchFamily="18" charset="0"/>
              </a:rPr>
              <a:t>enerative AI—can read and interpret regulations, monitor transactions, and flag anomalies faster than any team of analysts. </a:t>
            </a:r>
            <a:r>
              <a:rPr lang="en-CA" sz="1200" kern="100" dirty="0">
                <a:solidFill>
                  <a:schemeClr val="tx1"/>
                </a:solidFill>
                <a:ea typeface="Times New Roman" panose="02020603050405020304" pitchFamily="18" charset="0"/>
                <a:cs typeface="Times New Roman" panose="02020603050405020304" pitchFamily="18" charset="0"/>
              </a:rPr>
              <a:t>Consider</a:t>
            </a:r>
            <a:r>
              <a:rPr lang="en-CA" sz="1200" b="1" kern="100" dirty="0">
                <a:solidFill>
                  <a:srgbClr val="FF0000"/>
                </a:solidFill>
                <a:ea typeface="Times New Roman" panose="02020603050405020304" pitchFamily="18" charset="0"/>
                <a:cs typeface="Times New Roman" panose="02020603050405020304" pitchFamily="18" charset="0"/>
              </a:rPr>
              <a:t> </a:t>
            </a:r>
            <a:r>
              <a:rPr lang="en-CA" sz="1200" b="1" kern="100" dirty="0">
                <a:solidFill>
                  <a:srgbClr val="FF0000"/>
                </a:solidFill>
                <a:effectLst/>
                <a:ea typeface="Times New Roman" panose="02020603050405020304" pitchFamily="18" charset="0"/>
                <a:cs typeface="Times New Roman" panose="02020603050405020304" pitchFamily="18" charset="0"/>
              </a:rPr>
              <a:t>“virtual compliance analysts” </a:t>
            </a:r>
            <a:r>
              <a:rPr lang="en-CA" sz="1200" kern="100" dirty="0">
                <a:solidFill>
                  <a:schemeClr val="tx1"/>
                </a:solidFill>
                <a:effectLst/>
                <a:ea typeface="Times New Roman" panose="02020603050405020304" pitchFamily="18" charset="0"/>
                <a:cs typeface="Times New Roman" panose="02020603050405020304" pitchFamily="18" charset="0"/>
              </a:rPr>
              <a:t>to automatically scan communications for compliance breaches. Early adopters report significant savings; one study found that AI in compliance could cut associated costs by 20% while improving the quality of oversight.</a:t>
            </a:r>
          </a:p>
          <a:p>
            <a:endParaRPr lang="en-CA" sz="1200" kern="100" dirty="0">
              <a:solidFill>
                <a:schemeClr val="tx1"/>
              </a:solidFill>
              <a:effectLst/>
              <a:ea typeface="Times New Roman" panose="02020603050405020304" pitchFamily="18" charset="0"/>
              <a:cs typeface="Times New Roman" panose="02020603050405020304" pitchFamily="18" charset="0"/>
            </a:endParaRPr>
          </a:p>
          <a:p>
            <a:r>
              <a:rPr lang="en-CA" sz="1200" b="1" kern="100" dirty="0">
                <a:solidFill>
                  <a:srgbClr val="FF0000"/>
                </a:solidFill>
                <a:effectLst/>
                <a:ea typeface="Times New Roman" panose="02020603050405020304" pitchFamily="18" charset="0"/>
                <a:cs typeface="Times New Roman" panose="02020603050405020304" pitchFamily="18" charset="0"/>
              </a:rPr>
              <a:t>Superior Customer Experience</a:t>
            </a:r>
            <a:r>
              <a:rPr lang="en-CA" sz="1200" kern="100" dirty="0">
                <a:solidFill>
                  <a:srgbClr val="FF0000"/>
                </a:solidFill>
                <a:effectLst/>
                <a:ea typeface="Times New Roman" panose="02020603050405020304" pitchFamily="18" charset="0"/>
                <a:cs typeface="Times New Roman" panose="02020603050405020304" pitchFamily="18" charset="0"/>
              </a:rPr>
              <a:t>: </a:t>
            </a:r>
            <a:r>
              <a:rPr lang="en-CA" sz="1200" kern="100" dirty="0">
                <a:solidFill>
                  <a:schemeClr val="tx1"/>
                </a:solidFill>
                <a:effectLst/>
                <a:ea typeface="Times New Roman" panose="02020603050405020304" pitchFamily="18" charset="0"/>
                <a:cs typeface="Times New Roman" panose="02020603050405020304" pitchFamily="18" charset="0"/>
              </a:rPr>
              <a:t>Morgan Stanley recently deployed an AI advisor assistant that synthesizes vast amounts of internal market research, client history, and real-time economic data. This AI generates personalized investment insights and tailored client communications instantly, enabling advisors to deliver strategic, high-value advice at scale.</a:t>
            </a:r>
          </a:p>
          <a:p>
            <a:endParaRPr lang="en-CA" sz="1200" kern="100" dirty="0">
              <a:solidFill>
                <a:schemeClr val="tx1"/>
              </a:solidFill>
              <a:effectLst/>
              <a:ea typeface="Times New Roman" panose="02020603050405020304" pitchFamily="18" charset="0"/>
              <a:cs typeface="Times New Roman" panose="02020603050405020304" pitchFamily="18" charset="0"/>
            </a:endParaRPr>
          </a:p>
          <a:p>
            <a:r>
              <a:rPr lang="en-CA" sz="1200" b="1" kern="100" dirty="0">
                <a:solidFill>
                  <a:srgbClr val="FF0000"/>
                </a:solidFill>
                <a:effectLst/>
                <a:ea typeface="Times New Roman" panose="02020603050405020304" pitchFamily="18" charset="0"/>
                <a:cs typeface="Times New Roman" panose="02020603050405020304" pitchFamily="18" charset="0"/>
              </a:rPr>
              <a:t>Operational Efficiency</a:t>
            </a:r>
            <a:r>
              <a:rPr lang="en-CA" sz="1200" kern="100" dirty="0">
                <a:solidFill>
                  <a:srgbClr val="FF0000"/>
                </a:solidFill>
                <a:effectLst/>
                <a:ea typeface="Times New Roman" panose="02020603050405020304" pitchFamily="18" charset="0"/>
                <a:cs typeface="Times New Roman" panose="02020603050405020304" pitchFamily="18" charset="0"/>
              </a:rPr>
              <a:t>: </a:t>
            </a:r>
            <a:r>
              <a:rPr lang="en-CA" sz="1200" kern="100" dirty="0">
                <a:solidFill>
                  <a:schemeClr val="tx1"/>
                </a:solidFill>
                <a:effectLst/>
                <a:ea typeface="Times New Roman" panose="02020603050405020304" pitchFamily="18" charset="0"/>
                <a:cs typeface="Times New Roman" panose="02020603050405020304" pitchFamily="18" charset="0"/>
              </a:rPr>
              <a:t>JPMorgan’s legal department introduced an AI system to review commercial loan contracts. The result? The AI reviews 12 million documents annually, saving an estimated </a:t>
            </a:r>
            <a:r>
              <a:rPr lang="en-CA" sz="1200" kern="100" dirty="0">
                <a:solidFill>
                  <a:srgbClr val="FF0000"/>
                </a:solidFill>
                <a:effectLst/>
                <a:ea typeface="Times New Roman" panose="02020603050405020304" pitchFamily="18" charset="0"/>
                <a:cs typeface="Times New Roman" panose="02020603050405020304" pitchFamily="18" charset="0"/>
              </a:rPr>
              <a:t>360,000 hours of manual work</a:t>
            </a:r>
            <a:r>
              <a:rPr lang="en-CA" sz="1200" kern="100" dirty="0">
                <a:solidFill>
                  <a:schemeClr val="tx1"/>
                </a:solidFill>
                <a:effectLst/>
                <a:ea typeface="Times New Roman" panose="02020603050405020304" pitchFamily="18" charset="0"/>
                <a:cs typeface="Times New Roman" panose="02020603050405020304" pitchFamily="18" charset="0"/>
              </a:rPr>
              <a:t>, with higher accuracy and consistency. </a:t>
            </a:r>
            <a:r>
              <a:rPr lang="en-CA" sz="1200" b="1" kern="100" dirty="0">
                <a:solidFill>
                  <a:srgbClr val="FF0000"/>
                </a:solidFill>
                <a:effectLst/>
                <a:ea typeface="Times New Roman" panose="02020603050405020304" pitchFamily="18" charset="0"/>
                <a:cs typeface="Times New Roman" panose="02020603050405020304" pitchFamily="18" charset="0"/>
              </a:rPr>
              <a:t>360,000 hours  potentially redirected to higher-value activities</a:t>
            </a:r>
            <a:r>
              <a:rPr lang="en-CA" sz="1200" kern="100" dirty="0">
                <a:solidFill>
                  <a:schemeClr val="tx1"/>
                </a:solidFill>
                <a:effectLst/>
                <a:ea typeface="Times New Roman" panose="02020603050405020304" pitchFamily="18" charset="0"/>
                <a:cs typeface="Times New Roman" panose="02020603050405020304" pitchFamily="18" charset="0"/>
              </a:rPr>
              <a:t>—and it’s in production today</a:t>
            </a:r>
            <a:r>
              <a:rPr lang="en-CA" sz="1200" kern="100" dirty="0">
                <a:solidFill>
                  <a:schemeClr val="tx1"/>
                </a:solidFill>
                <a:ea typeface="Times New Roman" panose="02020603050405020304" pitchFamily="18" charset="0"/>
                <a:cs typeface="Times New Roman" panose="02020603050405020304" pitchFamily="18" charset="0"/>
              </a:rPr>
              <a:t>.</a:t>
            </a:r>
            <a:endParaRPr lang="en-CA" sz="1200" kern="100" dirty="0">
              <a:solidFill>
                <a:schemeClr val="tx1"/>
              </a:solidFill>
              <a:effectLst/>
              <a:ea typeface="Times New Roman" panose="020F0502020204030204" pitchFamily="34" charset="0"/>
              <a:cs typeface="Times New Roman" panose="020F0502020204030204" pitchFamily="34" charset="0"/>
            </a:endParaRPr>
          </a:p>
        </p:txBody>
      </p:sp>
      <p:sp>
        <p:nvSpPr>
          <p:cNvPr id="4" name="Slide Number Placeholder 3">
            <a:extLst>
              <a:ext uri="{FF2B5EF4-FFF2-40B4-BE49-F238E27FC236}">
                <a16:creationId xmlns:a16="http://schemas.microsoft.com/office/drawing/2014/main" id="{E0F8A94F-4B81-EA99-CBD4-38723CAA3F8A}"/>
              </a:ext>
            </a:extLst>
          </p:cNvPr>
          <p:cNvSpPr>
            <a:spLocks noGrp="1"/>
          </p:cNvSpPr>
          <p:nvPr>
            <p:ph type="sldNum" sz="quarter" idx="5"/>
          </p:nvPr>
        </p:nvSpPr>
        <p:spPr/>
        <p:txBody>
          <a:bodyPr/>
          <a:lstStyle/>
          <a:p>
            <a:fld id="{D4B9A9E5-4F7F-4A7D-9DE1-899232329269}" type="slidenum">
              <a:rPr lang="en-US" smtClean="0"/>
              <a:t>5</a:t>
            </a:fld>
            <a:endParaRPr lang="en-US"/>
          </a:p>
        </p:txBody>
      </p:sp>
    </p:spTree>
    <p:extLst>
      <p:ext uri="{BB962C8B-B14F-4D97-AF65-F5344CB8AC3E}">
        <p14:creationId xmlns:p14="http://schemas.microsoft.com/office/powerpoint/2010/main" val="1238285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B6E12-B99C-3E42-FBAA-B195D9DF53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407372-EBB6-EE07-A95D-D06071E282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CA24B7-4B39-A171-344B-EBF4CD8ECECA}"/>
              </a:ext>
            </a:extLst>
          </p:cNvPr>
          <p:cNvSpPr>
            <a:spLocks noGrp="1"/>
          </p:cNvSpPr>
          <p:nvPr>
            <p:ph type="body" idx="1"/>
          </p:nvPr>
        </p:nvSpPr>
        <p:spPr/>
        <p:txBody>
          <a:bodyPr/>
          <a:lstStyle/>
          <a:p>
            <a:r>
              <a:rPr lang="en-CA" sz="1600" b="1" kern="100" dirty="0">
                <a:solidFill>
                  <a:schemeClr val="tx1"/>
                </a:solidFill>
                <a:effectLst/>
                <a:ea typeface="Times New Roman" panose="02020603050405020304" pitchFamily="18" charset="0"/>
                <a:cs typeface="Times New Roman" panose="02020603050405020304" pitchFamily="18" charset="0"/>
              </a:rPr>
              <a:t> The Power of AI Agents</a:t>
            </a:r>
            <a:endParaRPr lang="en-CA" sz="1600" kern="100" dirty="0">
              <a:solidFill>
                <a:schemeClr val="tx1"/>
              </a:solidFill>
              <a:effectLst/>
              <a:ea typeface="Times New Roman" panose="02020603050405020304" pitchFamily="18" charset="0"/>
              <a:cs typeface="Times New Roman" panose="02020603050405020304" pitchFamily="18" charset="0"/>
            </a:endParaRPr>
          </a:p>
          <a:p>
            <a:r>
              <a:rPr lang="en-CA" sz="1600" kern="100" dirty="0">
                <a:solidFill>
                  <a:schemeClr val="tx1"/>
                </a:solidFill>
                <a:effectLst/>
                <a:ea typeface="Times New Roman" panose="02020603050405020304" pitchFamily="18" charset="0"/>
                <a:cs typeface="Times New Roman" panose="02020603050405020304" pitchFamily="18" charset="0"/>
              </a:rPr>
              <a:t>AI elevates decision-making from </a:t>
            </a:r>
            <a:r>
              <a:rPr lang="en-CA" sz="1600" b="1" kern="100" dirty="0">
                <a:solidFill>
                  <a:srgbClr val="FF0000"/>
                </a:solidFill>
                <a:effectLst/>
                <a:ea typeface="Times New Roman" panose="02020603050405020304" pitchFamily="18" charset="0"/>
                <a:cs typeface="Times New Roman" panose="02020603050405020304" pitchFamily="18" charset="0"/>
              </a:rPr>
              <a:t>passive insights to active decision intelligenc</a:t>
            </a:r>
            <a:r>
              <a:rPr lang="en-CA" sz="1600" kern="100" dirty="0">
                <a:solidFill>
                  <a:schemeClr val="tx1"/>
                </a:solidFill>
                <a:effectLst/>
                <a:ea typeface="Times New Roman" panose="02020603050405020304" pitchFamily="18" charset="0"/>
                <a:cs typeface="Times New Roman" panose="02020603050405020304" pitchFamily="18" charset="0"/>
              </a:rPr>
              <a:t>e. What does this mean? AI becomes an employee, a key resource, as this agent and co-pilot, is not just </a:t>
            </a:r>
            <a:r>
              <a:rPr lang="en-CA" sz="1600" kern="100" dirty="0">
                <a:solidFill>
                  <a:schemeClr val="tx1"/>
                </a:solidFill>
                <a:ea typeface="Times New Roman" panose="02020603050405020304" pitchFamily="18" charset="0"/>
                <a:cs typeface="Times New Roman" panose="02020603050405020304" pitchFamily="18" charset="0"/>
              </a:rPr>
              <a:t>a </a:t>
            </a:r>
            <a:r>
              <a:rPr lang="en-CA" sz="1600" kern="100" dirty="0">
                <a:solidFill>
                  <a:schemeClr val="tx1"/>
                </a:solidFill>
                <a:effectLst/>
                <a:ea typeface="Times New Roman" panose="02020603050405020304" pitchFamily="18" charset="0"/>
                <a:cs typeface="Times New Roman" panose="02020603050405020304" pitchFamily="18" charset="0"/>
              </a:rPr>
              <a:t>number-cruncher. It synthesizes data, detects patterns, draws conclusions, and can even make recommendations or decisions autonomously under defined conditions.</a:t>
            </a:r>
          </a:p>
          <a:p>
            <a:endParaRPr lang="en-CA" sz="1600" kern="100" dirty="0">
              <a:solidFill>
                <a:schemeClr val="tx1"/>
              </a:solidFill>
              <a:effectLst/>
              <a:ea typeface="Times New Roman" panose="02020603050405020304" pitchFamily="18" charset="0"/>
              <a:cs typeface="Times New Roman" panose="02020603050405020304" pitchFamily="18" charset="0"/>
            </a:endParaRPr>
          </a:p>
          <a:p>
            <a:r>
              <a:rPr lang="en-CA" sz="1600" kern="100" dirty="0">
                <a:solidFill>
                  <a:schemeClr val="tx1"/>
                </a:solidFill>
                <a:effectLst/>
                <a:ea typeface="Times New Roman" panose="02020603050405020304" pitchFamily="18" charset="0"/>
                <a:cs typeface="Times New Roman" panose="02020603050405020304" pitchFamily="18" charset="0"/>
              </a:rPr>
              <a:t>Consider AI agents for lending decisions. Instead of a static model that predicts an outcome, consider an AI agent that continually learns from data and makes decisions in context. This system could automatically approve, decline, or refer loan applications within seconds, based on hundreds of data points—not just a few variables—by learning from outcomes of thousands of past loans.</a:t>
            </a:r>
          </a:p>
          <a:p>
            <a:endParaRPr lang="en-CA" sz="1600" kern="100" dirty="0">
              <a:solidFill>
                <a:schemeClr val="tx1"/>
              </a:solidFill>
              <a:effectLst/>
              <a:ea typeface="Times New Roman" panose="02020603050405020304" pitchFamily="18" charset="0"/>
              <a:cs typeface="Times New Roman" panose="02020603050405020304" pitchFamily="18" charset="0"/>
            </a:endParaRPr>
          </a:p>
          <a:p>
            <a:r>
              <a:rPr lang="en-CA" sz="1600" kern="100" dirty="0">
                <a:solidFill>
                  <a:schemeClr val="tx1"/>
                </a:solidFill>
                <a:effectLst/>
                <a:ea typeface="Times New Roman" panose="02020603050405020304" pitchFamily="18" charset="0"/>
                <a:cs typeface="Times New Roman" panose="02020603050405020304" pitchFamily="18" charset="0"/>
              </a:rPr>
              <a:t>The power here is that </a:t>
            </a:r>
            <a:r>
              <a:rPr lang="en-CA" sz="1600" b="1" kern="100" dirty="0">
                <a:solidFill>
                  <a:srgbClr val="FF0000"/>
                </a:solidFill>
                <a:effectLst/>
                <a:ea typeface="Times New Roman" panose="02020603050405020304" pitchFamily="18" charset="0"/>
                <a:cs typeface="Times New Roman" panose="02020603050405020304" pitchFamily="18" charset="0"/>
              </a:rPr>
              <a:t>AI enables exponential thinking over linear approaches</a:t>
            </a:r>
            <a:r>
              <a:rPr lang="en-CA" sz="1600" kern="100" dirty="0">
                <a:solidFill>
                  <a:schemeClr val="tx1"/>
                </a:solidFill>
                <a:effectLst/>
                <a:ea typeface="Times New Roman" panose="02020603050405020304" pitchFamily="18" charset="0"/>
                <a:cs typeface="Times New Roman" panose="02020603050405020304" pitchFamily="18" charset="0"/>
              </a:rPr>
              <a:t>. A human analyst might consider a dozen factors for a credit decision; an AI can consider thousands, finding complex relationships among them</a:t>
            </a:r>
            <a:r>
              <a:rPr lang="en-CA" sz="1600" kern="100" dirty="0">
                <a:solidFill>
                  <a:schemeClr val="tx1"/>
                </a:solidFill>
                <a:ea typeface="Times New Roman" panose="02020603050405020304" pitchFamily="18" charset="0"/>
                <a:cs typeface="Times New Roman" panose="02020603050405020304" pitchFamily="18" charset="0"/>
              </a:rPr>
              <a:t> and manage the entire lending process with engagement of multiple AI agents tasked to enable specific outcomes within the process. </a:t>
            </a:r>
            <a:endParaRPr lang="en-CA" sz="1600" kern="100" dirty="0">
              <a:solidFill>
                <a:schemeClr val="tx1"/>
              </a:solidFill>
              <a:effectLst/>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0F8A94F-4B81-EA99-CBD4-38723CAA3F8A}"/>
              </a:ext>
            </a:extLst>
          </p:cNvPr>
          <p:cNvSpPr>
            <a:spLocks noGrp="1"/>
          </p:cNvSpPr>
          <p:nvPr>
            <p:ph type="sldNum" sz="quarter" idx="5"/>
          </p:nvPr>
        </p:nvSpPr>
        <p:spPr/>
        <p:txBody>
          <a:bodyPr/>
          <a:lstStyle/>
          <a:p>
            <a:fld id="{D4B9A9E5-4F7F-4A7D-9DE1-899232329269}" type="slidenum">
              <a:rPr lang="en-US" smtClean="0"/>
              <a:t>6</a:t>
            </a:fld>
            <a:endParaRPr lang="en-US"/>
          </a:p>
        </p:txBody>
      </p:sp>
    </p:spTree>
    <p:extLst>
      <p:ext uri="{BB962C8B-B14F-4D97-AF65-F5344CB8AC3E}">
        <p14:creationId xmlns:p14="http://schemas.microsoft.com/office/powerpoint/2010/main" val="1238285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B6E12-B99C-3E42-FBAA-B195D9DF53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407372-EBB6-EE07-A95D-D06071E282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CA24B7-4B39-A171-344B-EBF4CD8ECECA}"/>
              </a:ext>
            </a:extLst>
          </p:cNvPr>
          <p:cNvSpPr>
            <a:spLocks noGrp="1"/>
          </p:cNvSpPr>
          <p:nvPr>
            <p:ph type="body" idx="1"/>
          </p:nvPr>
        </p:nvSpPr>
        <p:spPr/>
        <p:txBody>
          <a:bodyPr/>
          <a:lstStyle/>
          <a:p>
            <a:r>
              <a:rPr lang="en-CA" sz="1200" kern="100" dirty="0">
                <a:solidFill>
                  <a:schemeClr val="tx1"/>
                </a:solidFill>
                <a:effectLst/>
                <a:ea typeface="Times New Roman" panose="02020603050405020304" pitchFamily="18" charset="0"/>
                <a:cs typeface="Times New Roman" panose="02020603050405020304" pitchFamily="18" charset="0"/>
              </a:rPr>
              <a:t>What makes AI agents truly transformational is their ability to scale without the traditional constraints of human operations. Unlike conventional systems where </a:t>
            </a:r>
            <a:r>
              <a:rPr lang="en-CA" sz="1200" b="1" kern="100" dirty="0">
                <a:solidFill>
                  <a:srgbClr val="FF0000"/>
                </a:solidFill>
                <a:effectLst/>
                <a:ea typeface="Times New Roman" panose="02020603050405020304" pitchFamily="18" charset="0"/>
                <a:cs typeface="Times New Roman" panose="02020603050405020304" pitchFamily="18" charset="0"/>
              </a:rPr>
              <a:t>scaling means adding headcount </a:t>
            </a:r>
            <a:r>
              <a:rPr lang="en-CA" sz="1200" b="1" kern="100" dirty="0">
                <a:solidFill>
                  <a:srgbClr val="FF0000"/>
                </a:solidFill>
                <a:effectLst/>
                <a:highlight>
                  <a:srgbClr val="FFFF00"/>
                </a:highlight>
                <a:ea typeface="Times New Roman" panose="02020603050405020304" pitchFamily="18" charset="0"/>
                <a:cs typeface="Times New Roman" panose="02020603050405020304" pitchFamily="18" charset="0"/>
              </a:rPr>
              <a:t>(any one here having challenges extending headcount?)</a:t>
            </a:r>
            <a:r>
              <a:rPr lang="en-CA" sz="1200" kern="100" dirty="0">
                <a:solidFill>
                  <a:schemeClr val="tx1"/>
                </a:solidFill>
                <a:effectLst/>
                <a:highlight>
                  <a:srgbClr val="FFFF00"/>
                </a:highlight>
                <a:ea typeface="Times New Roman" panose="02020603050405020304" pitchFamily="18" charset="0"/>
                <a:cs typeface="Times New Roman" panose="02020603050405020304" pitchFamily="18" charset="0"/>
              </a:rPr>
              <a:t>,</a:t>
            </a:r>
            <a:r>
              <a:rPr lang="en-CA" sz="1200" kern="100" dirty="0">
                <a:solidFill>
                  <a:schemeClr val="tx1"/>
                </a:solidFill>
                <a:effectLst/>
                <a:ea typeface="Times New Roman" panose="02020603050405020304" pitchFamily="18" charset="0"/>
                <a:cs typeface="Times New Roman" panose="02020603050405020304" pitchFamily="18" charset="0"/>
              </a:rPr>
              <a:t> AI agents can </a:t>
            </a:r>
            <a:r>
              <a:rPr lang="en-CA" sz="1200" b="1" kern="100" dirty="0">
                <a:solidFill>
                  <a:srgbClr val="FF0000"/>
                </a:solidFill>
                <a:effectLst/>
                <a:ea typeface="Times New Roman" panose="02020603050405020304" pitchFamily="18" charset="0"/>
                <a:cs typeface="Times New Roman" panose="02020603050405020304" pitchFamily="18" charset="0"/>
              </a:rPr>
              <a:t>multiply their impact virtually without limit</a:t>
            </a:r>
            <a:r>
              <a:rPr lang="en-CA" sz="1200" kern="100" dirty="0">
                <a:solidFill>
                  <a:schemeClr val="tx1"/>
                </a:solidFill>
                <a:effectLst/>
                <a:ea typeface="Times New Roman" panose="02020603050405020304" pitchFamily="18" charset="0"/>
                <a:cs typeface="Times New Roman" panose="02020603050405020304" pitchFamily="18" charset="0"/>
              </a:rPr>
              <a:t>. This creates </a:t>
            </a:r>
            <a:r>
              <a:rPr lang="en-CA" sz="1200" b="1" kern="100" dirty="0">
                <a:solidFill>
                  <a:srgbClr val="FF0000"/>
                </a:solidFill>
                <a:effectLst/>
                <a:ea typeface="Times New Roman" panose="02020603050405020304" pitchFamily="18" charset="0"/>
                <a:cs typeface="Times New Roman" panose="02020603050405020304" pitchFamily="18" charset="0"/>
              </a:rPr>
              <a:t>operational elasticity </a:t>
            </a:r>
            <a:r>
              <a:rPr lang="en-CA" sz="1200" kern="100" dirty="0">
                <a:solidFill>
                  <a:schemeClr val="tx1"/>
                </a:solidFill>
                <a:effectLst/>
                <a:ea typeface="Times New Roman" panose="02020603050405020304" pitchFamily="18" charset="0"/>
                <a:cs typeface="Times New Roman" panose="02020603050405020304" pitchFamily="18" charset="0"/>
              </a:rPr>
              <a:t>previously unimaginable in financial services.</a:t>
            </a:r>
          </a:p>
          <a:p>
            <a:endParaRPr lang="en-CA" sz="1200" kern="100" dirty="0">
              <a:solidFill>
                <a:schemeClr val="tx1"/>
              </a:solidFill>
              <a:effectLst/>
              <a:ea typeface="Times New Roman" panose="02020603050405020304" pitchFamily="18" charset="0"/>
              <a:cs typeface="Times New Roman" panose="02020603050405020304" pitchFamily="18" charset="0"/>
            </a:endParaRPr>
          </a:p>
          <a:p>
            <a:r>
              <a:rPr lang="en-CA" sz="1200" kern="100" dirty="0">
                <a:solidFill>
                  <a:schemeClr val="tx1"/>
                </a:solidFill>
                <a:effectLst/>
                <a:ea typeface="Times New Roman" panose="02020603050405020304" pitchFamily="18" charset="0"/>
                <a:cs typeface="Times New Roman" panose="02020603050405020304" pitchFamily="18" charset="0"/>
              </a:rPr>
              <a:t>Goldman Sachs recently deployed AI agents to monitor market conditions across all asset classes simultaneously. These agents continuously analyze millions of data points, detect anomalies, and forecast market movements—tasks that would have required </a:t>
            </a:r>
            <a:r>
              <a:rPr lang="en-CA" sz="1200" b="1" kern="100" dirty="0">
                <a:solidFill>
                  <a:srgbClr val="FF0000"/>
                </a:solidFill>
                <a:effectLst/>
                <a:ea typeface="Times New Roman" panose="02020603050405020304" pitchFamily="18" charset="0"/>
                <a:cs typeface="Times New Roman" panose="02020603050405020304" pitchFamily="18" charset="0"/>
              </a:rPr>
              <a:t>hundreds of analysts working around the clock</a:t>
            </a:r>
            <a:r>
              <a:rPr lang="en-CA" sz="1200" kern="100" dirty="0">
                <a:solidFill>
                  <a:schemeClr val="tx1"/>
                </a:solidFill>
                <a:effectLst/>
                <a:ea typeface="Times New Roman" panose="02020603050405020304" pitchFamily="18" charset="0"/>
                <a:cs typeface="Times New Roman" panose="02020603050405020304" pitchFamily="18" charset="0"/>
              </a:rPr>
              <a:t>. When market volatility increases, the system automatically scales up analysis without operational delays. During the recent market fluctuations, their system dynamically </a:t>
            </a:r>
            <a:r>
              <a:rPr lang="en-CA" sz="1200" b="1" kern="100" dirty="0">
                <a:solidFill>
                  <a:srgbClr val="FF0000"/>
                </a:solidFill>
                <a:effectLst/>
                <a:ea typeface="Times New Roman" panose="02020603050405020304" pitchFamily="18" charset="0"/>
                <a:cs typeface="Times New Roman" panose="02020603050405020304" pitchFamily="18" charset="0"/>
              </a:rPr>
              <a:t>increased processing capacity 40-fold within minutes</a:t>
            </a:r>
            <a:r>
              <a:rPr lang="en-CA" sz="1200" kern="100" dirty="0">
                <a:solidFill>
                  <a:schemeClr val="tx1"/>
                </a:solidFill>
                <a:effectLst/>
                <a:ea typeface="Times New Roman" panose="02020603050405020304" pitchFamily="18" charset="0"/>
                <a:cs typeface="Times New Roman" panose="02020603050405020304" pitchFamily="18" charset="0"/>
              </a:rPr>
              <a:t>—something impossible in a human-centered operation.</a:t>
            </a:r>
          </a:p>
          <a:p>
            <a:endParaRPr lang="en-CA" sz="1200" kern="100" dirty="0">
              <a:solidFill>
                <a:schemeClr val="tx1"/>
              </a:solidFill>
              <a:effectLst/>
              <a:ea typeface="Times New Roman" panose="02020603050405020304" pitchFamily="18" charset="0"/>
              <a:cs typeface="Times New Roman" panose="02020603050405020304" pitchFamily="18" charset="0"/>
            </a:endParaRPr>
          </a:p>
          <a:p>
            <a:r>
              <a:rPr lang="en-CA" sz="1200" kern="100" dirty="0">
                <a:solidFill>
                  <a:schemeClr val="tx1"/>
                </a:solidFill>
                <a:effectLst/>
                <a:ea typeface="Times New Roman" panose="02020603050405020304" pitchFamily="18" charset="0"/>
                <a:cs typeface="Times New Roman" panose="02020603050405020304" pitchFamily="18" charset="0"/>
              </a:rPr>
              <a:t>This unlimited scaling extends beyond market analysis. In customer service, AI agents can simultaneously engage with thousands of customers across multiple channels, providing consistent, personalized experiences regardless of volume fluctuations. One global bank implemented conversational AI agents that can handle millions of customer interactions—scaling instantly during peak periods without degradation in service quality.</a:t>
            </a:r>
          </a:p>
          <a:p>
            <a:endParaRPr lang="en-CA" sz="1200" kern="100" dirty="0">
              <a:solidFill>
                <a:schemeClr val="tx1"/>
              </a:solidFill>
              <a:effectLst/>
              <a:ea typeface="Times New Roman" panose="02020603050405020304" pitchFamily="18" charset="0"/>
              <a:cs typeface="Times New Roman" panose="02020603050405020304" pitchFamily="18" charset="0"/>
            </a:endParaRPr>
          </a:p>
          <a:p>
            <a:r>
              <a:rPr lang="en-CA" sz="1200" kern="100" dirty="0">
                <a:solidFill>
                  <a:schemeClr val="tx1"/>
                </a:solidFill>
                <a:effectLst/>
                <a:ea typeface="Times New Roman" panose="02020603050405020304" pitchFamily="18" charset="0"/>
                <a:cs typeface="Times New Roman" panose="02020603050405020304" pitchFamily="18" charset="0"/>
              </a:rPr>
              <a:t>The crucial insight here is that </a:t>
            </a:r>
            <a:r>
              <a:rPr lang="en-CA" sz="1200" b="1" kern="100" dirty="0">
                <a:solidFill>
                  <a:srgbClr val="FF0000"/>
                </a:solidFill>
                <a:effectLst/>
                <a:ea typeface="Times New Roman" panose="02020603050405020304" pitchFamily="18" charset="0"/>
                <a:cs typeface="Times New Roman" panose="02020603050405020304" pitchFamily="18" charset="0"/>
              </a:rPr>
              <a:t>AI agents break the traditional correlation between business growth and operational costs</a:t>
            </a:r>
            <a:r>
              <a:rPr lang="en-CA" sz="1200" b="1" kern="100" dirty="0">
                <a:solidFill>
                  <a:schemeClr val="tx1"/>
                </a:solidFill>
                <a:effectLst/>
                <a:ea typeface="Times New Roman" panose="02020603050405020304" pitchFamily="18" charset="0"/>
                <a:cs typeface="Times New Roman" panose="02020603050405020304" pitchFamily="18" charset="0"/>
              </a:rPr>
              <a:t>.</a:t>
            </a:r>
            <a:r>
              <a:rPr lang="en-CA" sz="1200" kern="100" dirty="0">
                <a:solidFill>
                  <a:schemeClr val="tx1"/>
                </a:solidFill>
                <a:effectLst/>
                <a:ea typeface="Times New Roman" panose="02020603050405020304" pitchFamily="18" charset="0"/>
                <a:cs typeface="Times New Roman" panose="02020603050405020304" pitchFamily="18" charset="0"/>
              </a:rPr>
              <a:t> They create what economists call </a:t>
            </a:r>
            <a:r>
              <a:rPr lang="en-CA" sz="1200" b="1" kern="100" dirty="0">
                <a:solidFill>
                  <a:srgbClr val="FF0000"/>
                </a:solidFill>
                <a:effectLst/>
                <a:ea typeface="Times New Roman" panose="02020603050405020304" pitchFamily="18" charset="0"/>
                <a:cs typeface="Times New Roman" panose="02020603050405020304" pitchFamily="18" charset="0"/>
              </a:rPr>
              <a:t>“increasing returns to scale”—</a:t>
            </a:r>
            <a:r>
              <a:rPr lang="en-CA" sz="1200" kern="100" dirty="0">
                <a:solidFill>
                  <a:schemeClr val="tx1"/>
                </a:solidFill>
                <a:effectLst/>
                <a:ea typeface="Times New Roman" panose="02020603050405020304" pitchFamily="18" charset="0"/>
                <a:cs typeface="Times New Roman" panose="02020603050405020304" pitchFamily="18" charset="0"/>
              </a:rPr>
              <a:t>where each additional customer or transaction actually reduces the marginal cost of service rather than increasing it.</a:t>
            </a:r>
          </a:p>
        </p:txBody>
      </p:sp>
      <p:sp>
        <p:nvSpPr>
          <p:cNvPr id="4" name="Slide Number Placeholder 3">
            <a:extLst>
              <a:ext uri="{FF2B5EF4-FFF2-40B4-BE49-F238E27FC236}">
                <a16:creationId xmlns:a16="http://schemas.microsoft.com/office/drawing/2014/main" id="{E0F8A94F-4B81-EA99-CBD4-38723CAA3F8A}"/>
              </a:ext>
            </a:extLst>
          </p:cNvPr>
          <p:cNvSpPr>
            <a:spLocks noGrp="1"/>
          </p:cNvSpPr>
          <p:nvPr>
            <p:ph type="sldNum" sz="quarter" idx="5"/>
          </p:nvPr>
        </p:nvSpPr>
        <p:spPr/>
        <p:txBody>
          <a:bodyPr/>
          <a:lstStyle/>
          <a:p>
            <a:fld id="{D4B9A9E5-4F7F-4A7D-9DE1-899232329269}" type="slidenum">
              <a:rPr lang="en-US" smtClean="0"/>
              <a:t>7</a:t>
            </a:fld>
            <a:endParaRPr lang="en-US"/>
          </a:p>
        </p:txBody>
      </p:sp>
    </p:spTree>
    <p:extLst>
      <p:ext uri="{BB962C8B-B14F-4D97-AF65-F5344CB8AC3E}">
        <p14:creationId xmlns:p14="http://schemas.microsoft.com/office/powerpoint/2010/main" val="1238285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B6E12-B99C-3E42-FBAA-B195D9DF53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407372-EBB6-EE07-A95D-D06071E282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CA24B7-4B39-A171-344B-EBF4CD8ECECA}"/>
              </a:ext>
            </a:extLst>
          </p:cNvPr>
          <p:cNvSpPr>
            <a:spLocks noGrp="1"/>
          </p:cNvSpPr>
          <p:nvPr>
            <p:ph type="body" idx="1"/>
          </p:nvPr>
        </p:nvSpPr>
        <p:spPr/>
        <p:txBody>
          <a:bodyPr/>
          <a:lstStyle/>
          <a:p>
            <a:r>
              <a:rPr lang="en-CA" kern="100" dirty="0">
                <a:solidFill>
                  <a:schemeClr val="tx1"/>
                </a:solidFill>
                <a:effectLst/>
                <a:ea typeface="Times New Roman" panose="02020603050405020304" pitchFamily="18" charset="0"/>
                <a:cs typeface="Times New Roman" panose="02020603050405020304" pitchFamily="18" charset="0"/>
              </a:rPr>
              <a:t>Looking ahead, AI agents will evolve from </a:t>
            </a:r>
            <a:r>
              <a:rPr lang="en-CA" b="1" kern="100" dirty="0">
                <a:solidFill>
                  <a:srgbClr val="FF0000"/>
                </a:solidFill>
                <a:effectLst/>
                <a:ea typeface="Times New Roman" panose="02020603050405020304" pitchFamily="18" charset="0"/>
                <a:cs typeface="Times New Roman" panose="02020603050405020304" pitchFamily="18" charset="0"/>
              </a:rPr>
              <a:t>today’s task-specific implementations </a:t>
            </a:r>
            <a:r>
              <a:rPr lang="en-CA" kern="100" dirty="0">
                <a:solidFill>
                  <a:schemeClr val="tx1"/>
                </a:solidFill>
                <a:effectLst/>
                <a:ea typeface="Times New Roman" panose="02020603050405020304" pitchFamily="18" charset="0"/>
                <a:cs typeface="Times New Roman" panose="02020603050405020304" pitchFamily="18" charset="0"/>
              </a:rPr>
              <a:t>to </a:t>
            </a:r>
            <a:r>
              <a:rPr lang="en-CA" b="1" kern="100" dirty="0">
                <a:solidFill>
                  <a:srgbClr val="FF0000"/>
                </a:solidFill>
                <a:effectLst/>
                <a:ea typeface="Times New Roman" panose="02020603050405020304" pitchFamily="18" charset="0"/>
                <a:cs typeface="Times New Roman" panose="02020603050405020304" pitchFamily="18" charset="0"/>
              </a:rPr>
              <a:t>comprehensive business orchestrators</a:t>
            </a:r>
            <a:r>
              <a:rPr lang="en-CA" b="1" kern="100" dirty="0">
                <a:solidFill>
                  <a:schemeClr val="tx1"/>
                </a:solidFill>
                <a:effectLst/>
                <a:ea typeface="Times New Roman" panose="02020603050405020304" pitchFamily="18" charset="0"/>
                <a:cs typeface="Times New Roman" panose="02020603050405020304" pitchFamily="18" charset="0"/>
              </a:rPr>
              <a:t>. </a:t>
            </a:r>
            <a:r>
              <a:rPr lang="en-CA" kern="100" dirty="0">
                <a:solidFill>
                  <a:schemeClr val="tx1"/>
                </a:solidFill>
                <a:effectLst/>
                <a:ea typeface="Times New Roman" panose="02020603050405020304" pitchFamily="18" charset="0"/>
                <a:cs typeface="Times New Roman" panose="02020603050405020304" pitchFamily="18" charset="0"/>
              </a:rPr>
              <a:t>We’re moving toward what could be called </a:t>
            </a:r>
            <a:r>
              <a:rPr lang="en-CA" kern="100" dirty="0">
                <a:solidFill>
                  <a:srgbClr val="FF0000"/>
                </a:solidFill>
                <a:effectLst/>
                <a:ea typeface="Times New Roman" panose="02020603050405020304" pitchFamily="18" charset="0"/>
                <a:cs typeface="Times New Roman" panose="02020603050405020304" pitchFamily="18" charset="0"/>
              </a:rPr>
              <a:t>“autonomous finance”—</a:t>
            </a:r>
            <a:r>
              <a:rPr lang="en-CA" kern="100" dirty="0">
                <a:solidFill>
                  <a:schemeClr val="tx1"/>
                </a:solidFill>
                <a:effectLst/>
                <a:ea typeface="Times New Roman" panose="02020603050405020304" pitchFamily="18" charset="0"/>
                <a:cs typeface="Times New Roman" panose="02020603050405020304" pitchFamily="18" charset="0"/>
              </a:rPr>
              <a:t>where </a:t>
            </a:r>
            <a:r>
              <a:rPr lang="en-CA" b="1" kern="100" dirty="0">
                <a:solidFill>
                  <a:srgbClr val="FF0000"/>
                </a:solidFill>
                <a:effectLst/>
                <a:ea typeface="Times New Roman" panose="02020603050405020304" pitchFamily="18" charset="0"/>
                <a:cs typeface="Times New Roman" panose="02020603050405020304" pitchFamily="18" charset="0"/>
              </a:rPr>
              <a:t>AI agents not only execute predefined tasks but proactively identify opportunities, solve emerging problems, and coordinate across business functions.</a:t>
            </a:r>
          </a:p>
          <a:p>
            <a:endParaRPr lang="en-CA" kern="100" dirty="0">
              <a:solidFill>
                <a:schemeClr val="tx1"/>
              </a:solidFill>
              <a:effectLst/>
              <a:ea typeface="Times New Roman" panose="02020603050405020304" pitchFamily="18" charset="0"/>
              <a:cs typeface="Times New Roman" panose="02020603050405020304" pitchFamily="18" charset="0"/>
            </a:endParaRPr>
          </a:p>
          <a:p>
            <a:r>
              <a:rPr lang="en-CA" kern="100" dirty="0">
                <a:solidFill>
                  <a:schemeClr val="tx1"/>
                </a:solidFill>
                <a:effectLst/>
                <a:ea typeface="Times New Roman" panose="02020603050405020304" pitchFamily="18" charset="0"/>
                <a:cs typeface="Times New Roman" panose="02020603050405020304" pitchFamily="18" charset="0"/>
              </a:rPr>
              <a:t>A future where AI agents manage end-to-end loan processes—from customer acquisition to underwriting, documentation, funding, and servicing. These agents would dynamically adjust strategies based on market conditions, regulatory changes, and customer behaviors. When interest rates shift, they would automatically rebalance portfolios, adjust marketing strategies, and recalibrate risk models—all while maintaining regulatory compliance.</a:t>
            </a:r>
          </a:p>
          <a:p>
            <a:endParaRPr lang="en-CA" kern="100" dirty="0">
              <a:solidFill>
                <a:schemeClr val="tx1"/>
              </a:solidFill>
              <a:effectLst/>
              <a:ea typeface="Times New Roman" panose="02020603050405020304" pitchFamily="18" charset="0"/>
              <a:cs typeface="Times New Roman" panose="02020603050405020304" pitchFamily="18" charset="0"/>
            </a:endParaRPr>
          </a:p>
          <a:p>
            <a:r>
              <a:rPr lang="en-CA" kern="100" dirty="0">
                <a:solidFill>
                  <a:schemeClr val="tx1"/>
                </a:solidFill>
                <a:effectLst/>
                <a:ea typeface="Times New Roman" panose="02020603050405020304" pitchFamily="18" charset="0"/>
                <a:cs typeface="Times New Roman" panose="02020603050405020304" pitchFamily="18" charset="0"/>
              </a:rPr>
              <a:t>For treasury operations, future AI agents will autonomously manage liquidity, optimize cash positions, and execute hedging strategies across global markets. They’ll simulate thousands of potential scenarios in real-time, identifying optimal strategies that human teams simply </a:t>
            </a:r>
            <a:r>
              <a:rPr lang="en-CA" kern="100" dirty="0">
                <a:solidFill>
                  <a:schemeClr val="tx1"/>
                </a:solidFill>
                <a:ea typeface="Times New Roman" panose="02020603050405020304" pitchFamily="18" charset="0"/>
                <a:cs typeface="Times New Roman" panose="02020603050405020304" pitchFamily="18" charset="0"/>
              </a:rPr>
              <a:t>can not replicate</a:t>
            </a:r>
            <a:r>
              <a:rPr lang="en-CA" kern="100" dirty="0">
                <a:solidFill>
                  <a:schemeClr val="tx1"/>
                </a:solidFill>
                <a:effectLst/>
                <a:ea typeface="Times New Roman" panose="02020603050405020304" pitchFamily="18" charset="0"/>
                <a:cs typeface="Times New Roman" panose="02020603050405020304" pitchFamily="18" charset="0"/>
              </a:rPr>
              <a:t>.</a:t>
            </a:r>
          </a:p>
          <a:p>
            <a:endParaRPr lang="en-CA" kern="100" dirty="0">
              <a:solidFill>
                <a:schemeClr val="tx1"/>
              </a:solidFill>
              <a:effectLst/>
              <a:ea typeface="Times New Roman" panose="02020603050405020304" pitchFamily="18" charset="0"/>
              <a:cs typeface="Times New Roman" panose="02020603050405020304" pitchFamily="18" charset="0"/>
            </a:endParaRPr>
          </a:p>
          <a:p>
            <a:r>
              <a:rPr lang="en-CA" kern="100" dirty="0">
                <a:solidFill>
                  <a:schemeClr val="tx1"/>
                </a:solidFill>
                <a:effectLst/>
                <a:ea typeface="Times New Roman" panose="02020603050405020304" pitchFamily="18" charset="0"/>
                <a:cs typeface="Times New Roman" panose="02020603050405020304" pitchFamily="18" charset="0"/>
              </a:rPr>
              <a:t>With the emergence of </a:t>
            </a:r>
            <a:r>
              <a:rPr lang="en-CA" b="1" kern="100" dirty="0">
                <a:solidFill>
                  <a:srgbClr val="FF0000"/>
                </a:solidFill>
                <a:effectLst/>
                <a:ea typeface="Times New Roman" panose="02020603050405020304" pitchFamily="18" charset="0"/>
                <a:cs typeface="Times New Roman" panose="02020603050405020304" pitchFamily="18" charset="0"/>
              </a:rPr>
              <a:t>“multi-agent systems”—</a:t>
            </a:r>
            <a:r>
              <a:rPr lang="en-CA" kern="100" dirty="0">
                <a:solidFill>
                  <a:schemeClr val="tx1"/>
                </a:solidFill>
                <a:effectLst/>
                <a:ea typeface="Times New Roman" panose="02020603050405020304" pitchFamily="18" charset="0"/>
                <a:cs typeface="Times New Roman" panose="02020603050405020304" pitchFamily="18" charset="0"/>
              </a:rPr>
              <a:t>where specialized AI agents collaborate to solve complex problems. In fraud detection, one agent might analyze transaction patterns, another monitor device behaviors, while a third examines social network connections—all coordinating to detect sophisticated fraud rings that would escape single-model detection.</a:t>
            </a:r>
          </a:p>
          <a:p>
            <a:endParaRPr lang="en-CA" kern="100" dirty="0">
              <a:solidFill>
                <a:schemeClr val="tx1"/>
              </a:solidFill>
              <a:effectLst/>
              <a:ea typeface="Times New Roman" panose="02020603050405020304" pitchFamily="18" charset="0"/>
              <a:cs typeface="Times New Roman" panose="02020603050405020304" pitchFamily="18" charset="0"/>
            </a:endParaRPr>
          </a:p>
          <a:p>
            <a:r>
              <a:rPr lang="en-CA" kern="100" dirty="0">
                <a:solidFill>
                  <a:schemeClr val="tx1"/>
                </a:solidFill>
                <a:effectLst/>
                <a:ea typeface="Times New Roman" panose="02020603050405020304" pitchFamily="18" charset="0"/>
                <a:cs typeface="Times New Roman" panose="02020603050405020304" pitchFamily="18" charset="0"/>
              </a:rPr>
              <a:t>Importantly, AI doesn’t replace human decision-makers; it augments them. As IBM’s CEO </a:t>
            </a:r>
            <a:r>
              <a:rPr lang="en-CA" kern="100" dirty="0">
                <a:solidFill>
                  <a:schemeClr val="tx1"/>
                </a:solidFill>
                <a:ea typeface="Times New Roman" panose="02020603050405020304" pitchFamily="18" charset="0"/>
                <a:cs typeface="Times New Roman" panose="02020603050405020304" pitchFamily="18" charset="0"/>
              </a:rPr>
              <a:t>stated</a:t>
            </a:r>
            <a:r>
              <a:rPr lang="en-CA" kern="100" dirty="0">
                <a:solidFill>
                  <a:schemeClr val="tx1"/>
                </a:solidFill>
                <a:effectLst/>
                <a:ea typeface="Times New Roman" panose="02020603050405020304" pitchFamily="18" charset="0"/>
                <a:cs typeface="Times New Roman" panose="02020603050405020304" pitchFamily="18" charset="0"/>
              </a:rPr>
              <a:t>: </a:t>
            </a:r>
            <a:r>
              <a:rPr lang="en-CA" b="1" kern="100" dirty="0">
                <a:solidFill>
                  <a:srgbClr val="FF0000"/>
                </a:solidFill>
                <a:effectLst/>
                <a:ea typeface="Times New Roman" panose="02020603050405020304" pitchFamily="18" charset="0"/>
                <a:cs typeface="Times New Roman" panose="02020603050405020304" pitchFamily="18" charset="0"/>
              </a:rPr>
              <a:t>“AI is the ultimate amplifier of human intelligence. It’s not about replacing humans, but augmenting their capabilities.”</a:t>
            </a:r>
            <a:r>
              <a:rPr lang="en-CA" b="1" kern="100" dirty="0">
                <a:solidFill>
                  <a:schemeClr val="tx1"/>
                </a:solidFill>
                <a:effectLst/>
                <a:ea typeface="Times New Roman" panose="02020603050405020304" pitchFamily="18" charset="0"/>
                <a:cs typeface="Times New Roman" panose="02020603050405020304" pitchFamily="18" charset="0"/>
              </a:rPr>
              <a:t> </a:t>
            </a:r>
            <a:r>
              <a:rPr lang="en-CA" kern="100" dirty="0">
                <a:solidFill>
                  <a:schemeClr val="tx1"/>
                </a:solidFill>
                <a:effectLst/>
                <a:ea typeface="Times New Roman" panose="02020603050405020304" pitchFamily="18" charset="0"/>
                <a:cs typeface="Times New Roman" panose="02020603050405020304" pitchFamily="18" charset="0"/>
              </a:rPr>
              <a:t>In context, AI gives our teams superpowers—the ability to see patterns, explore scenarios, and weigh options that would have been impossible before. The most successful institutions will be those that </a:t>
            </a:r>
            <a:r>
              <a:rPr lang="en-CA" b="1" kern="100" dirty="0">
                <a:solidFill>
                  <a:srgbClr val="FF0000"/>
                </a:solidFill>
                <a:effectLst/>
                <a:ea typeface="Times New Roman" panose="02020603050405020304" pitchFamily="18" charset="0"/>
                <a:cs typeface="Times New Roman" panose="02020603050405020304" pitchFamily="18" charset="0"/>
              </a:rPr>
              <a:t>reimagine their operating models </a:t>
            </a:r>
            <a:r>
              <a:rPr lang="en-CA" kern="100" dirty="0">
                <a:solidFill>
                  <a:schemeClr val="tx1"/>
                </a:solidFill>
                <a:effectLst/>
                <a:ea typeface="Times New Roman" panose="02020603050405020304" pitchFamily="18" charset="0"/>
                <a:cs typeface="Times New Roman" panose="02020603050405020304" pitchFamily="18" charset="0"/>
              </a:rPr>
              <a:t>around this human-AI partnership.</a:t>
            </a:r>
          </a:p>
        </p:txBody>
      </p:sp>
      <p:sp>
        <p:nvSpPr>
          <p:cNvPr id="4" name="Slide Number Placeholder 3">
            <a:extLst>
              <a:ext uri="{FF2B5EF4-FFF2-40B4-BE49-F238E27FC236}">
                <a16:creationId xmlns:a16="http://schemas.microsoft.com/office/drawing/2014/main" id="{E0F8A94F-4B81-EA99-CBD4-38723CAA3F8A}"/>
              </a:ext>
            </a:extLst>
          </p:cNvPr>
          <p:cNvSpPr>
            <a:spLocks noGrp="1"/>
          </p:cNvSpPr>
          <p:nvPr>
            <p:ph type="sldNum" sz="quarter" idx="5"/>
          </p:nvPr>
        </p:nvSpPr>
        <p:spPr/>
        <p:txBody>
          <a:bodyPr/>
          <a:lstStyle/>
          <a:p>
            <a:fld id="{D4B9A9E5-4F7F-4A7D-9DE1-899232329269}" type="slidenum">
              <a:rPr lang="en-US" smtClean="0"/>
              <a:t>8</a:t>
            </a:fld>
            <a:endParaRPr lang="en-US"/>
          </a:p>
        </p:txBody>
      </p:sp>
    </p:spTree>
    <p:extLst>
      <p:ext uri="{BB962C8B-B14F-4D97-AF65-F5344CB8AC3E}">
        <p14:creationId xmlns:p14="http://schemas.microsoft.com/office/powerpoint/2010/main" val="1238285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B6E12-B99C-3E42-FBAA-B195D9DF53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407372-EBB6-EE07-A95D-D06071E282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CA24B7-4B39-A171-344B-EBF4CD8ECECA}"/>
              </a:ext>
            </a:extLst>
          </p:cNvPr>
          <p:cNvSpPr>
            <a:spLocks noGrp="1"/>
          </p:cNvSpPr>
          <p:nvPr>
            <p:ph type="body" idx="1"/>
          </p:nvPr>
        </p:nvSpPr>
        <p:spPr/>
        <p:txBody>
          <a:bodyPr/>
          <a:lstStyle/>
          <a:p>
            <a:r>
              <a:rPr lang="en-CA" sz="1200" kern="100" dirty="0">
                <a:solidFill>
                  <a:schemeClr val="tx1"/>
                </a:solidFill>
                <a:effectLst/>
                <a:ea typeface="Times New Roman" panose="02020603050405020304" pitchFamily="18" charset="0"/>
                <a:cs typeface="Times New Roman" panose="02020603050405020304" pitchFamily="18" charset="0"/>
              </a:rPr>
              <a:t>We must balance AI enthusiasm with realism—part of our job is ensuring AI is used responsibly. </a:t>
            </a:r>
            <a:r>
              <a:rPr lang="en-CA" sz="1200" kern="100" dirty="0">
                <a:solidFill>
                  <a:schemeClr val="tx1"/>
                </a:solidFill>
                <a:ea typeface="Times New Roman" panose="02020603050405020304" pitchFamily="18" charset="0"/>
                <a:cs typeface="Times New Roman" panose="02020603050405020304" pitchFamily="18" charset="0"/>
              </a:rPr>
              <a:t>The </a:t>
            </a:r>
            <a:r>
              <a:rPr lang="en-CA" sz="1200" kern="100" dirty="0">
                <a:solidFill>
                  <a:schemeClr val="tx1"/>
                </a:solidFill>
                <a:effectLst/>
                <a:ea typeface="Times New Roman" panose="02020603050405020304" pitchFamily="18" charset="0"/>
                <a:cs typeface="Times New Roman" panose="02020603050405020304" pitchFamily="18" charset="0"/>
              </a:rPr>
              <a:t>answer lies in strong data governance, ethical safeguards, and rigorous model oversight.</a:t>
            </a:r>
          </a:p>
          <a:p>
            <a:endParaRPr lang="en-CA" sz="1200" kern="100" dirty="0">
              <a:solidFill>
                <a:schemeClr val="tx1"/>
              </a:solidFill>
              <a:effectLst/>
              <a:ea typeface="Times New Roman" panose="02020603050405020304" pitchFamily="18" charset="0"/>
              <a:cs typeface="Times New Roman" panose="02020603050405020304" pitchFamily="18" charset="0"/>
            </a:endParaRPr>
          </a:p>
          <a:p>
            <a:r>
              <a:rPr lang="en-CA" sz="1200" kern="100" dirty="0">
                <a:solidFill>
                  <a:srgbClr val="FF0000"/>
                </a:solidFill>
                <a:effectLst/>
                <a:ea typeface="Times New Roman" panose="02020603050405020304" pitchFamily="18" charset="0"/>
                <a:cs typeface="Times New Roman" panose="02020603050405020304" pitchFamily="18" charset="0"/>
              </a:rPr>
              <a:t>First, </a:t>
            </a:r>
            <a:r>
              <a:rPr lang="en-CA" sz="1200" b="1" kern="100" dirty="0">
                <a:solidFill>
                  <a:srgbClr val="FF0000"/>
                </a:solidFill>
                <a:effectLst/>
                <a:ea typeface="Times New Roman" panose="02020603050405020304" pitchFamily="18" charset="0"/>
                <a:cs typeface="Times New Roman" panose="02020603050405020304" pitchFamily="18" charset="0"/>
              </a:rPr>
              <a:t>data governance is foundational</a:t>
            </a:r>
            <a:r>
              <a:rPr lang="en-CA" sz="1200" kern="100" dirty="0">
                <a:solidFill>
                  <a:srgbClr val="FF0000"/>
                </a:solidFill>
                <a:effectLst/>
                <a:ea typeface="Times New Roman" panose="02020603050405020304" pitchFamily="18" charset="0"/>
                <a:cs typeface="Times New Roman" panose="02020603050405020304" pitchFamily="18" charset="0"/>
              </a:rPr>
              <a:t>. </a:t>
            </a:r>
            <a:r>
              <a:rPr lang="en-CA" sz="1200" kern="100" dirty="0">
                <a:solidFill>
                  <a:schemeClr val="tx1"/>
                </a:solidFill>
                <a:effectLst/>
                <a:ea typeface="Times New Roman" panose="02020603050405020304" pitchFamily="18" charset="0"/>
                <a:cs typeface="Times New Roman" panose="02020603050405020304" pitchFamily="18" charset="0"/>
              </a:rPr>
              <a:t>An AI model is only as good as the data feeding it. We must ensure data quality, completeness, and proper data management, breaking down data silos so AI has the full picture.</a:t>
            </a:r>
          </a:p>
          <a:p>
            <a:endParaRPr lang="en-CA" sz="1200" kern="100" dirty="0">
              <a:solidFill>
                <a:schemeClr val="tx1"/>
              </a:solidFill>
              <a:effectLst/>
              <a:ea typeface="Times New Roman" panose="02020603050405020304" pitchFamily="18" charset="0"/>
              <a:cs typeface="Times New Roman" panose="02020603050405020304" pitchFamily="18" charset="0"/>
            </a:endParaRPr>
          </a:p>
          <a:p>
            <a:r>
              <a:rPr lang="en-CA" sz="1200" kern="100" dirty="0">
                <a:solidFill>
                  <a:srgbClr val="FF0000"/>
                </a:solidFill>
                <a:effectLst/>
                <a:ea typeface="Times New Roman" panose="02020603050405020304" pitchFamily="18" charset="0"/>
                <a:cs typeface="Times New Roman" panose="02020603050405020304" pitchFamily="18" charset="0"/>
              </a:rPr>
              <a:t>Second, we must be </a:t>
            </a:r>
            <a:r>
              <a:rPr lang="en-CA" sz="1200" b="1" kern="100" dirty="0">
                <a:solidFill>
                  <a:srgbClr val="FF0000"/>
                </a:solidFill>
                <a:effectLst/>
                <a:ea typeface="Times New Roman" panose="02020603050405020304" pitchFamily="18" charset="0"/>
                <a:cs typeface="Times New Roman" panose="02020603050405020304" pitchFamily="18" charset="0"/>
              </a:rPr>
              <a:t>proactive about bias mitigation</a:t>
            </a:r>
            <a:r>
              <a:rPr lang="en-CA" sz="1200" kern="100" dirty="0">
                <a:solidFill>
                  <a:schemeClr val="tx1"/>
                </a:solidFill>
                <a:effectLst/>
                <a:ea typeface="Times New Roman" panose="02020603050405020304" pitchFamily="18" charset="0"/>
                <a:cs typeface="Times New Roman" panose="02020603050405020304" pitchFamily="18" charset="0"/>
              </a:rPr>
              <a:t>. Consider a major credit card launch had its AI-driven algorithm accused of gender bias. Women received significantly lower credit limits than men with similar profiles—even though gender wasn’t an explicit input. This highlights that even if a model isn’t designed to discriminate, it can learn bias from data. We need to rigorously test our models for fairness and implement techniques to correct biases.</a:t>
            </a:r>
          </a:p>
          <a:p>
            <a:endParaRPr lang="en-CA" sz="1200" kern="100" dirty="0">
              <a:solidFill>
                <a:schemeClr val="tx1"/>
              </a:solidFill>
              <a:effectLst/>
              <a:ea typeface="Times New Roman" panose="02020603050405020304" pitchFamily="18" charset="0"/>
              <a:cs typeface="Times New Roman" panose="02020603050405020304" pitchFamily="18" charset="0"/>
            </a:endParaRPr>
          </a:p>
          <a:p>
            <a:r>
              <a:rPr lang="en-CA" sz="1200" kern="100" dirty="0">
                <a:solidFill>
                  <a:srgbClr val="FF0000"/>
                </a:solidFill>
                <a:effectLst/>
                <a:ea typeface="Times New Roman" panose="02020603050405020304" pitchFamily="18" charset="0"/>
                <a:cs typeface="Times New Roman" panose="02020603050405020304" pitchFamily="18" charset="0"/>
              </a:rPr>
              <a:t>Third, model </a:t>
            </a:r>
            <a:r>
              <a:rPr lang="en-CA" sz="1200" b="1" kern="100" dirty="0">
                <a:solidFill>
                  <a:srgbClr val="FF0000"/>
                </a:solidFill>
                <a:effectLst/>
                <a:ea typeface="Times New Roman" panose="02020603050405020304" pitchFamily="18" charset="0"/>
                <a:cs typeface="Times New Roman" panose="02020603050405020304" pitchFamily="18" charset="0"/>
              </a:rPr>
              <a:t>interpretability and transparency </a:t>
            </a:r>
            <a:r>
              <a:rPr lang="en-CA" sz="1200" kern="100" dirty="0">
                <a:solidFill>
                  <a:schemeClr val="tx1"/>
                </a:solidFill>
                <a:effectLst/>
                <a:ea typeface="Times New Roman" panose="02020603050405020304" pitchFamily="18" charset="0"/>
                <a:cs typeface="Times New Roman" panose="02020603050405020304" pitchFamily="18" charset="0"/>
              </a:rPr>
              <a:t>are critical for building trust. </a:t>
            </a:r>
            <a:r>
              <a:rPr lang="en-CA" sz="1200" kern="100" dirty="0">
                <a:solidFill>
                  <a:srgbClr val="FF0000"/>
                </a:solidFill>
                <a:effectLst/>
                <a:ea typeface="Times New Roman" panose="02020603050405020304" pitchFamily="18" charset="0"/>
                <a:cs typeface="Times New Roman" panose="02020603050405020304" pitchFamily="18" charset="0"/>
              </a:rPr>
              <a:t>Techniques for </a:t>
            </a:r>
            <a:r>
              <a:rPr lang="en-CA" sz="1200" b="1" kern="100" dirty="0">
                <a:solidFill>
                  <a:srgbClr val="FF0000"/>
                </a:solidFill>
                <a:effectLst/>
                <a:ea typeface="Times New Roman" panose="02020603050405020304" pitchFamily="18" charset="0"/>
                <a:cs typeface="Times New Roman" panose="02020603050405020304" pitchFamily="18" charset="0"/>
              </a:rPr>
              <a:t>Explainable AI (XAI) </a:t>
            </a:r>
            <a:r>
              <a:rPr lang="en-CA" sz="1200" kern="100" dirty="0">
                <a:solidFill>
                  <a:schemeClr val="tx1"/>
                </a:solidFill>
                <a:effectLst/>
                <a:ea typeface="Times New Roman" panose="02020603050405020304" pitchFamily="18" charset="0"/>
                <a:cs typeface="Times New Roman" panose="02020603050405020304" pitchFamily="18" charset="0"/>
              </a:rPr>
              <a:t>can translate complex model outputs into human-understandable insights. We must be able to explain what factors drove a given decision to build confidence among stakeholders, customers, and regulators.</a:t>
            </a:r>
          </a:p>
          <a:p>
            <a:endParaRPr lang="en-CA" sz="1200" kern="100" dirty="0">
              <a:solidFill>
                <a:schemeClr val="tx1"/>
              </a:solidFill>
              <a:effectLst/>
              <a:ea typeface="Times New Roman" panose="02020603050405020304" pitchFamily="18" charset="0"/>
              <a:cs typeface="Times New Roman" panose="02020603050405020304" pitchFamily="18" charset="0"/>
            </a:endParaRPr>
          </a:p>
          <a:p>
            <a:r>
              <a:rPr lang="en-CA" sz="1200" kern="100" dirty="0">
                <a:solidFill>
                  <a:schemeClr val="tx1"/>
                </a:solidFill>
                <a:effectLst/>
                <a:ea typeface="Times New Roman" panose="02020603050405020304" pitchFamily="18" charset="0"/>
                <a:cs typeface="Times New Roman" panose="02020603050405020304" pitchFamily="18" charset="0"/>
              </a:rPr>
              <a:t>Finally, governance doesn’t end with deployment. Continuous monitoring is essential as outcomes drift over time. Establishing robust infrastructure for ongoing model validation is vital to keep AI effective and trustworthy.</a:t>
            </a:r>
          </a:p>
        </p:txBody>
      </p:sp>
      <p:sp>
        <p:nvSpPr>
          <p:cNvPr id="4" name="Slide Number Placeholder 3">
            <a:extLst>
              <a:ext uri="{FF2B5EF4-FFF2-40B4-BE49-F238E27FC236}">
                <a16:creationId xmlns:a16="http://schemas.microsoft.com/office/drawing/2014/main" id="{E0F8A94F-4B81-EA99-CBD4-38723CAA3F8A}"/>
              </a:ext>
            </a:extLst>
          </p:cNvPr>
          <p:cNvSpPr>
            <a:spLocks noGrp="1"/>
          </p:cNvSpPr>
          <p:nvPr>
            <p:ph type="sldNum" sz="quarter" idx="5"/>
          </p:nvPr>
        </p:nvSpPr>
        <p:spPr/>
        <p:txBody>
          <a:bodyPr/>
          <a:lstStyle/>
          <a:p>
            <a:fld id="{D4B9A9E5-4F7F-4A7D-9DE1-899232329269}" type="slidenum">
              <a:rPr lang="en-US" smtClean="0"/>
              <a:t>9</a:t>
            </a:fld>
            <a:endParaRPr lang="en-US"/>
          </a:p>
        </p:txBody>
      </p:sp>
    </p:spTree>
    <p:extLst>
      <p:ext uri="{BB962C8B-B14F-4D97-AF65-F5344CB8AC3E}">
        <p14:creationId xmlns:p14="http://schemas.microsoft.com/office/powerpoint/2010/main" val="12382859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cap="all" spc="150" baseline="0">
                <a:solidFill>
                  <a:schemeClr val="tx1">
                    <a:lumMod val="75000"/>
                    <a:lumOff val="2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lnSpc>
                <a:spcPct val="100000"/>
              </a:lnSpc>
              <a:buNone/>
              <a:defRPr sz="16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A04F1E16-9A84-4D0E-9706-79C396AF6AE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91310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ket compariso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063855" y="3064615"/>
            <a:ext cx="1240971" cy="823912"/>
          </a:xfrm>
        </p:spPr>
        <p:txBody>
          <a:bodyPr anchor="ctr">
            <a:noAutofit/>
          </a:bodyPr>
          <a:lstStyle>
            <a:lvl1pPr marL="0" indent="0" algn="ctr">
              <a:buNone/>
              <a:defRPr lang="en-US" sz="4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Text Placeholder 2">
            <a:extLst>
              <a:ext uri="{FF2B5EF4-FFF2-40B4-BE49-F238E27FC236}">
                <a16:creationId xmlns:a16="http://schemas.microsoft.com/office/drawing/2014/main" id="{A066E2EA-C6EA-4A02-818E-33BD582D92E7}"/>
              </a:ext>
            </a:extLst>
          </p:cNvPr>
          <p:cNvSpPr>
            <a:spLocks noGrp="1"/>
          </p:cNvSpPr>
          <p:nvPr>
            <p:ph type="body" idx="15" hasCustomPrompt="1"/>
          </p:nvPr>
        </p:nvSpPr>
        <p:spPr>
          <a:xfrm>
            <a:off x="5475514" y="3064615"/>
            <a:ext cx="1240971" cy="823912"/>
          </a:xfrm>
        </p:spPr>
        <p:txBody>
          <a:bodyPr anchor="ctr">
            <a:noAutofit/>
          </a:bodyPr>
          <a:lstStyle>
            <a:lvl1pPr marL="0" indent="0" algn="ctr">
              <a:buNone/>
              <a:defRPr lang="en-US" sz="4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4" name="Text Placeholder 2">
            <a:extLst>
              <a:ext uri="{FF2B5EF4-FFF2-40B4-BE49-F238E27FC236}">
                <a16:creationId xmlns:a16="http://schemas.microsoft.com/office/drawing/2014/main" id="{97B9C3B0-3522-407C-B662-631E19ECC95F}"/>
              </a:ext>
            </a:extLst>
          </p:cNvPr>
          <p:cNvSpPr>
            <a:spLocks noGrp="1"/>
          </p:cNvSpPr>
          <p:nvPr>
            <p:ph type="body" idx="16" hasCustomPrompt="1"/>
          </p:nvPr>
        </p:nvSpPr>
        <p:spPr>
          <a:xfrm>
            <a:off x="8887174" y="3064615"/>
            <a:ext cx="1240971" cy="823912"/>
          </a:xfrm>
        </p:spPr>
        <p:txBody>
          <a:bodyPr anchor="ctr">
            <a:noAutofit/>
          </a:bodyPr>
          <a:lstStyle>
            <a:lvl1pPr marL="0" indent="0" algn="ctr">
              <a:buNone/>
              <a:defRPr lang="en-US" sz="4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129698" y="4824188"/>
            <a:ext cx="3124093" cy="462927"/>
          </a:xfrm>
        </p:spPr>
        <p:txBody>
          <a:bodyPr>
            <a:no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526261" y="4824188"/>
            <a:ext cx="3139479" cy="462927"/>
          </a:xfrm>
        </p:spPr>
        <p:txBody>
          <a:bodyPr>
            <a:norm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2000" cap="all"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7938210" y="4824188"/>
            <a:ext cx="3124093" cy="462927"/>
          </a:xfrm>
        </p:spPr>
        <p:txBody>
          <a:bodyPr>
            <a:no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pic>
        <p:nvPicPr>
          <p:cNvPr id="11" name="Graphic 10">
            <a:extLst>
              <a:ext uri="{FF2B5EF4-FFF2-40B4-BE49-F238E27FC236}">
                <a16:creationId xmlns:a16="http://schemas.microsoft.com/office/drawing/2014/main" id="{B38B0D13-BD5F-460B-B337-F4A9342026D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5141" y="2358007"/>
            <a:ext cx="2438400" cy="2019300"/>
          </a:xfrm>
          <a:prstGeom prst="rect">
            <a:avLst/>
          </a:prstGeom>
        </p:spPr>
      </p:pic>
      <p:pic>
        <p:nvPicPr>
          <p:cNvPr id="13" name="Graphic 12">
            <a:extLst>
              <a:ext uri="{FF2B5EF4-FFF2-40B4-BE49-F238E27FC236}">
                <a16:creationId xmlns:a16="http://schemas.microsoft.com/office/drawing/2014/main" id="{BE72876B-D3DA-4462-9E24-3354D8D02A27}"/>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000625" y="2531837"/>
            <a:ext cx="2190750" cy="1943100"/>
          </a:xfrm>
          <a:prstGeom prst="rect">
            <a:avLst/>
          </a:prstGeom>
        </p:spPr>
      </p:pic>
      <p:pic>
        <p:nvPicPr>
          <p:cNvPr id="15" name="Graphic 14">
            <a:extLst>
              <a:ext uri="{FF2B5EF4-FFF2-40B4-BE49-F238E27FC236}">
                <a16:creationId xmlns:a16="http://schemas.microsoft.com/office/drawing/2014/main" id="{14A539B6-6E3F-41BA-ACE2-76E8BB651636}"/>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45608" y="2421056"/>
            <a:ext cx="2324100" cy="2057400"/>
          </a:xfrm>
          <a:prstGeom prst="rect">
            <a:avLst/>
          </a:prstGeom>
        </p:spPr>
      </p:pic>
      <p:sp>
        <p:nvSpPr>
          <p:cNvPr id="25" name="Content Placeholder 3">
            <a:extLst>
              <a:ext uri="{FF2B5EF4-FFF2-40B4-BE49-F238E27FC236}">
                <a16:creationId xmlns:a16="http://schemas.microsoft.com/office/drawing/2014/main" id="{82D8880F-3EAC-45C9-91F2-19A193791A18}"/>
              </a:ext>
            </a:extLst>
          </p:cNvPr>
          <p:cNvSpPr>
            <a:spLocks noGrp="1"/>
          </p:cNvSpPr>
          <p:nvPr>
            <p:ph sz="half" idx="17"/>
          </p:nvPr>
        </p:nvSpPr>
        <p:spPr>
          <a:xfrm>
            <a:off x="1129698" y="5280763"/>
            <a:ext cx="3124093" cy="462927"/>
          </a:xfrm>
        </p:spPr>
        <p:txBody>
          <a:bodyPr>
            <a:normAutofit/>
          </a:bodyPr>
          <a:lstStyle>
            <a:lvl1pPr marL="0" indent="0" algn="ctr">
              <a:lnSpc>
                <a:spcPct val="100000"/>
              </a:lnSpc>
              <a:buNone/>
              <a:defRPr sz="1400" cap="none"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6" name="Content Placeholder 5">
            <a:extLst>
              <a:ext uri="{FF2B5EF4-FFF2-40B4-BE49-F238E27FC236}">
                <a16:creationId xmlns:a16="http://schemas.microsoft.com/office/drawing/2014/main" id="{9019518E-E850-403D-A5B5-4B53F8C4A56B}"/>
              </a:ext>
            </a:extLst>
          </p:cNvPr>
          <p:cNvSpPr>
            <a:spLocks noGrp="1"/>
          </p:cNvSpPr>
          <p:nvPr>
            <p:ph sz="quarter" idx="18"/>
          </p:nvPr>
        </p:nvSpPr>
        <p:spPr>
          <a:xfrm>
            <a:off x="4526261" y="5280763"/>
            <a:ext cx="3139479" cy="462927"/>
          </a:xfrm>
        </p:spPr>
        <p:txBody>
          <a:bodyPr>
            <a:normAutofit/>
          </a:bodyPr>
          <a:lstStyle>
            <a:lvl1pPr marL="0" indent="0" algn="ctr">
              <a:lnSpc>
                <a:spcPct val="100000"/>
              </a:lnSpc>
              <a:buNone/>
              <a:defRPr sz="1400" cap="none" spc="50" baseline="0">
                <a:solidFill>
                  <a:schemeClr val="tx1">
                    <a:lumMod val="75000"/>
                    <a:lumOff val="25000"/>
                  </a:schemeClr>
                </a:solidFill>
              </a:defRPr>
            </a:lvl1pPr>
            <a:lvl2pPr marL="457200" indent="0" algn="ctr">
              <a:lnSpc>
                <a:spcPct val="100000"/>
              </a:lnSpc>
              <a:buNone/>
              <a:defRPr sz="1400" cap="none" spc="50" baseline="0">
                <a:solidFill>
                  <a:schemeClr val="tx1">
                    <a:lumMod val="75000"/>
                    <a:lumOff val="25000"/>
                  </a:schemeClr>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a:p>
            <a:pPr lvl="1"/>
            <a:r>
              <a:rPr lang="en-US"/>
              <a:t>Second level</a:t>
            </a:r>
          </a:p>
        </p:txBody>
      </p:sp>
      <p:sp>
        <p:nvSpPr>
          <p:cNvPr id="27" name="Content Placeholder 3">
            <a:extLst>
              <a:ext uri="{FF2B5EF4-FFF2-40B4-BE49-F238E27FC236}">
                <a16:creationId xmlns:a16="http://schemas.microsoft.com/office/drawing/2014/main" id="{A8058154-45E5-403E-B714-AC85774F391F}"/>
              </a:ext>
            </a:extLst>
          </p:cNvPr>
          <p:cNvSpPr>
            <a:spLocks noGrp="1"/>
          </p:cNvSpPr>
          <p:nvPr>
            <p:ph sz="half" idx="19"/>
          </p:nvPr>
        </p:nvSpPr>
        <p:spPr>
          <a:xfrm>
            <a:off x="7938210" y="5280763"/>
            <a:ext cx="3124093" cy="462927"/>
          </a:xfrm>
        </p:spPr>
        <p:txBody>
          <a:bodyPr>
            <a:normAutofit/>
          </a:bodyPr>
          <a:lstStyle>
            <a:lvl1pPr marL="0" indent="0" algn="ctr">
              <a:lnSpc>
                <a:spcPct val="100000"/>
              </a:lnSpc>
              <a:buNone/>
              <a:defRPr sz="1400" cap="none"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a:p>
        </p:txBody>
      </p:sp>
    </p:spTree>
    <p:extLst>
      <p:ext uri="{BB962C8B-B14F-4D97-AF65-F5344CB8AC3E}">
        <p14:creationId xmlns:p14="http://schemas.microsoft.com/office/powerpoint/2010/main" val="144261931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3021740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AE202E03-5C65-4305-B969-65220AD41002}"/>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41825" b="23071"/>
          <a:stretch/>
        </p:blipFill>
        <p:spPr>
          <a:xfrm flipH="1">
            <a:off x="0" y="0"/>
            <a:ext cx="5441888" cy="6858000"/>
          </a:xfrm>
          <a:custGeom>
            <a:avLst/>
            <a:gdLst>
              <a:gd name="connsiteX0" fmla="*/ 5441888 w 5441888"/>
              <a:gd name="connsiteY0" fmla="*/ 0 h 6858000"/>
              <a:gd name="connsiteX1" fmla="*/ 0 w 5441888"/>
              <a:gd name="connsiteY1" fmla="*/ 0 h 6858000"/>
              <a:gd name="connsiteX2" fmla="*/ 0 w 5441888"/>
              <a:gd name="connsiteY2" fmla="*/ 6858000 h 6858000"/>
              <a:gd name="connsiteX3" fmla="*/ 5441888 w 54418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41888" h="6858000">
                <a:moveTo>
                  <a:pt x="5441888" y="0"/>
                </a:moveTo>
                <a:lnTo>
                  <a:pt x="0" y="0"/>
                </a:lnTo>
                <a:lnTo>
                  <a:pt x="0" y="6858000"/>
                </a:lnTo>
                <a:lnTo>
                  <a:pt x="5441888" y="6858000"/>
                </a:lnTo>
                <a:close/>
              </a:path>
            </a:pathLst>
          </a:custGeom>
        </p:spPr>
      </p:pic>
      <p:sp>
        <p:nvSpPr>
          <p:cNvPr id="19" name="Title 1">
            <a:extLst>
              <a:ext uri="{FF2B5EF4-FFF2-40B4-BE49-F238E27FC236}">
                <a16:creationId xmlns:a16="http://schemas.microsoft.com/office/drawing/2014/main" id="{1E1C8C6D-0530-475B-A7F7-0E00C33ACFEB}"/>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20" name="Text Placeholder 15">
            <a:extLst>
              <a:ext uri="{FF2B5EF4-FFF2-40B4-BE49-F238E27FC236}">
                <a16:creationId xmlns:a16="http://schemas.microsoft.com/office/drawing/2014/main" id="{3D2778A3-7084-4333-8349-03B1FEB5FE75}"/>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5" name="Text Placeholder 18">
            <a:extLst>
              <a:ext uri="{FF2B5EF4-FFF2-40B4-BE49-F238E27FC236}">
                <a16:creationId xmlns:a16="http://schemas.microsoft.com/office/drawing/2014/main" id="{70ED2545-F96B-400C-B6F4-F1D2D83B7243}"/>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26" name="Text Placeholder 15">
            <a:extLst>
              <a:ext uri="{FF2B5EF4-FFF2-40B4-BE49-F238E27FC236}">
                <a16:creationId xmlns:a16="http://schemas.microsoft.com/office/drawing/2014/main" id="{4A2FECA2-3808-47DC-84EB-CD3395C2052D}"/>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7" name="Text Placeholder 18">
            <a:extLst>
              <a:ext uri="{FF2B5EF4-FFF2-40B4-BE49-F238E27FC236}">
                <a16:creationId xmlns:a16="http://schemas.microsoft.com/office/drawing/2014/main" id="{24393B9A-03C4-45C1-8172-F8B354458A48}"/>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28" name="Text Placeholder 15">
            <a:extLst>
              <a:ext uri="{FF2B5EF4-FFF2-40B4-BE49-F238E27FC236}">
                <a16:creationId xmlns:a16="http://schemas.microsoft.com/office/drawing/2014/main" id="{18EC24A5-B4A5-4BAB-AE40-30EB69D6EF73}"/>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9" name="Text Placeholder 18">
            <a:extLst>
              <a:ext uri="{FF2B5EF4-FFF2-40B4-BE49-F238E27FC236}">
                <a16:creationId xmlns:a16="http://schemas.microsoft.com/office/drawing/2014/main" id="{726F36C0-4E6A-4A10-960D-11D78D04447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a:t>Pitch Deck</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a:p>
        </p:txBody>
      </p:sp>
    </p:spTree>
    <p:extLst>
      <p:ext uri="{BB962C8B-B14F-4D97-AF65-F5344CB8AC3E}">
        <p14:creationId xmlns:p14="http://schemas.microsoft.com/office/powerpoint/2010/main" val="2376933483"/>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46070C-E825-43D0-99F4-8B4614131131}"/>
              </a:ext>
            </a:extLst>
          </p:cNvPr>
          <p:cNvSpPr/>
          <p:nvPr userDrawn="1"/>
        </p:nvSpPr>
        <p:spPr>
          <a:xfrm>
            <a:off x="0" y="3057683"/>
            <a:ext cx="12191998" cy="2010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lumMod val="75000"/>
                  <a:lumOff val="25000"/>
                </a:schemeClr>
              </a:solidFill>
            </a:endParaRPr>
          </a:p>
        </p:txBody>
      </p:sp>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p:txBody>
          <a:bodyPr>
            <a:normAutofit/>
          </a:bodyPr>
          <a:lstStyle>
            <a:lvl1pPr algn="l">
              <a:defRPr lang="en-US" sz="2800" kern="1200" spc="150" baseline="0" dirty="0">
                <a:solidFill>
                  <a:schemeClr val="tx1">
                    <a:lumMod val="75000"/>
                    <a:lumOff val="25000"/>
                  </a:schemeClr>
                </a:solidFill>
                <a:latin typeface="+mj-lt"/>
                <a:ea typeface="+mj-ea"/>
                <a:cs typeface="+mj-cs"/>
              </a:defRPr>
            </a:lvl1pPr>
          </a:lstStyle>
          <a:p>
            <a:r>
              <a:rPr lang="en-US" noProof="0"/>
              <a:t>CLICK TO EDIT MASTER TITLE STYLE</a:t>
            </a:r>
          </a:p>
        </p:txBody>
      </p:sp>
      <p:sp>
        <p:nvSpPr>
          <p:cNvPr id="6" name="Text Placeholder 10">
            <a:extLst>
              <a:ext uri="{FF2B5EF4-FFF2-40B4-BE49-F238E27FC236}">
                <a16:creationId xmlns:a16="http://schemas.microsoft.com/office/drawing/2014/main" id="{E4E92FC5-6FC2-45C2-9200-3244F9EA69A0}"/>
              </a:ext>
            </a:extLst>
          </p:cNvPr>
          <p:cNvSpPr>
            <a:spLocks noGrp="1"/>
          </p:cNvSpPr>
          <p:nvPr>
            <p:ph type="body" sz="quarter" idx="33" hasCustomPrompt="1"/>
          </p:nvPr>
        </p:nvSpPr>
        <p:spPr>
          <a:xfrm>
            <a:off x="914399" y="3354712"/>
            <a:ext cx="731520" cy="457200"/>
          </a:xfrm>
        </p:spPr>
        <p:txBody>
          <a:bodyPr anchor="ctr"/>
          <a:lstStyle>
            <a:lvl1pPr marL="0" indent="0" algn="l">
              <a:buNone/>
              <a:defRPr sz="1400" b="1">
                <a:solidFill>
                  <a:schemeClr val="tx1">
                    <a:lumMod val="75000"/>
                    <a:lumOff val="25000"/>
                  </a:schemeClr>
                </a:solidFill>
                <a:latin typeface="+mj-lt"/>
              </a:defRPr>
            </a:lvl1pPr>
          </a:lstStyle>
          <a:p>
            <a:pPr lvl="0"/>
            <a:r>
              <a:rPr lang="en-US" noProof="0"/>
              <a:t>Year</a:t>
            </a:r>
          </a:p>
        </p:txBody>
      </p:sp>
      <p:sp>
        <p:nvSpPr>
          <p:cNvPr id="7" name="Text Placeholder 10">
            <a:extLst>
              <a:ext uri="{FF2B5EF4-FFF2-40B4-BE49-F238E27FC236}">
                <a16:creationId xmlns:a16="http://schemas.microsoft.com/office/drawing/2014/main" id="{4D75C136-D6C3-4431-8776-997070627AAB}"/>
              </a:ext>
            </a:extLst>
          </p:cNvPr>
          <p:cNvSpPr>
            <a:spLocks noGrp="1"/>
          </p:cNvSpPr>
          <p:nvPr>
            <p:ph type="body" sz="quarter" idx="34" hasCustomPrompt="1"/>
          </p:nvPr>
        </p:nvSpPr>
        <p:spPr>
          <a:xfrm>
            <a:off x="196596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a:t>MM</a:t>
            </a:r>
          </a:p>
        </p:txBody>
      </p:sp>
      <p:sp>
        <p:nvSpPr>
          <p:cNvPr id="8" name="Text Placeholder 10">
            <a:extLst>
              <a:ext uri="{FF2B5EF4-FFF2-40B4-BE49-F238E27FC236}">
                <a16:creationId xmlns:a16="http://schemas.microsoft.com/office/drawing/2014/main" id="{FD15D323-BFE3-4ACE-9A2E-C9EB69458B12}"/>
              </a:ext>
            </a:extLst>
          </p:cNvPr>
          <p:cNvSpPr>
            <a:spLocks noGrp="1"/>
          </p:cNvSpPr>
          <p:nvPr>
            <p:ph type="body" sz="quarter" idx="35" hasCustomPrompt="1"/>
          </p:nvPr>
        </p:nvSpPr>
        <p:spPr>
          <a:xfrm>
            <a:off x="275388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a:t>MM</a:t>
            </a:r>
          </a:p>
        </p:txBody>
      </p:sp>
      <p:sp>
        <p:nvSpPr>
          <p:cNvPr id="9" name="Text Placeholder 10">
            <a:extLst>
              <a:ext uri="{FF2B5EF4-FFF2-40B4-BE49-F238E27FC236}">
                <a16:creationId xmlns:a16="http://schemas.microsoft.com/office/drawing/2014/main" id="{3B520767-B49F-4503-8120-B66E411F33E4}"/>
              </a:ext>
            </a:extLst>
          </p:cNvPr>
          <p:cNvSpPr>
            <a:spLocks noGrp="1"/>
          </p:cNvSpPr>
          <p:nvPr>
            <p:ph type="body" sz="quarter" idx="36" hasCustomPrompt="1"/>
          </p:nvPr>
        </p:nvSpPr>
        <p:spPr>
          <a:xfrm>
            <a:off x="354180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a:t>MM</a:t>
            </a:r>
          </a:p>
        </p:txBody>
      </p:sp>
      <p:sp>
        <p:nvSpPr>
          <p:cNvPr id="10" name="Text Placeholder 10">
            <a:extLst>
              <a:ext uri="{FF2B5EF4-FFF2-40B4-BE49-F238E27FC236}">
                <a16:creationId xmlns:a16="http://schemas.microsoft.com/office/drawing/2014/main" id="{30C2F5A0-E03E-4C89-B9EB-8D48889F5F91}"/>
              </a:ext>
            </a:extLst>
          </p:cNvPr>
          <p:cNvSpPr>
            <a:spLocks noGrp="1"/>
          </p:cNvSpPr>
          <p:nvPr>
            <p:ph type="body" sz="quarter" idx="37" hasCustomPrompt="1"/>
          </p:nvPr>
        </p:nvSpPr>
        <p:spPr>
          <a:xfrm>
            <a:off x="432972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a:t>MM</a:t>
            </a:r>
          </a:p>
        </p:txBody>
      </p:sp>
      <p:sp>
        <p:nvSpPr>
          <p:cNvPr id="11" name="Text Placeholder 10">
            <a:extLst>
              <a:ext uri="{FF2B5EF4-FFF2-40B4-BE49-F238E27FC236}">
                <a16:creationId xmlns:a16="http://schemas.microsoft.com/office/drawing/2014/main" id="{AB3645A3-D681-45BF-B195-452D000802CA}"/>
              </a:ext>
            </a:extLst>
          </p:cNvPr>
          <p:cNvSpPr>
            <a:spLocks noGrp="1"/>
          </p:cNvSpPr>
          <p:nvPr>
            <p:ph type="body" sz="quarter" idx="38" hasCustomPrompt="1"/>
          </p:nvPr>
        </p:nvSpPr>
        <p:spPr>
          <a:xfrm>
            <a:off x="914400" y="4292468"/>
            <a:ext cx="731520" cy="457200"/>
          </a:xfrm>
        </p:spPr>
        <p:txBody>
          <a:bodyPr anchor="ctr"/>
          <a:lstStyle>
            <a:lvl1pPr marL="0" indent="0" algn="l">
              <a:buNone/>
              <a:defRPr sz="1400" b="1">
                <a:solidFill>
                  <a:schemeClr val="tx1">
                    <a:lumMod val="75000"/>
                    <a:lumOff val="25000"/>
                  </a:schemeClr>
                </a:solidFill>
                <a:latin typeface="+mj-lt"/>
              </a:defRPr>
            </a:lvl1pPr>
          </a:lstStyle>
          <a:p>
            <a:pPr lvl="0"/>
            <a:r>
              <a:rPr lang="en-US" noProof="0"/>
              <a:t>Year</a:t>
            </a:r>
          </a:p>
        </p:txBody>
      </p:sp>
      <p:sp>
        <p:nvSpPr>
          <p:cNvPr id="12" name="Text Placeholder 10">
            <a:extLst>
              <a:ext uri="{FF2B5EF4-FFF2-40B4-BE49-F238E27FC236}">
                <a16:creationId xmlns:a16="http://schemas.microsoft.com/office/drawing/2014/main" id="{59D3CBFE-13C8-4DB1-A831-9393264923E7}"/>
              </a:ext>
            </a:extLst>
          </p:cNvPr>
          <p:cNvSpPr>
            <a:spLocks noGrp="1"/>
          </p:cNvSpPr>
          <p:nvPr>
            <p:ph type="body" sz="quarter" idx="39" hasCustomPrompt="1"/>
          </p:nvPr>
        </p:nvSpPr>
        <p:spPr>
          <a:xfrm>
            <a:off x="511764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a:t>MM</a:t>
            </a:r>
          </a:p>
        </p:txBody>
      </p:sp>
      <p:sp>
        <p:nvSpPr>
          <p:cNvPr id="13" name="Text Placeholder 10">
            <a:extLst>
              <a:ext uri="{FF2B5EF4-FFF2-40B4-BE49-F238E27FC236}">
                <a16:creationId xmlns:a16="http://schemas.microsoft.com/office/drawing/2014/main" id="{82385A0A-C61D-4BBD-AC77-D7642F895E22}"/>
              </a:ext>
            </a:extLst>
          </p:cNvPr>
          <p:cNvSpPr>
            <a:spLocks noGrp="1"/>
          </p:cNvSpPr>
          <p:nvPr>
            <p:ph type="body" sz="quarter" idx="40" hasCustomPrompt="1"/>
          </p:nvPr>
        </p:nvSpPr>
        <p:spPr>
          <a:xfrm>
            <a:off x="590556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a:t>MM</a:t>
            </a:r>
          </a:p>
        </p:txBody>
      </p:sp>
      <p:sp>
        <p:nvSpPr>
          <p:cNvPr id="14" name="Text Placeholder 10">
            <a:extLst>
              <a:ext uri="{FF2B5EF4-FFF2-40B4-BE49-F238E27FC236}">
                <a16:creationId xmlns:a16="http://schemas.microsoft.com/office/drawing/2014/main" id="{FED89FCE-7507-4C8C-923F-922290589466}"/>
              </a:ext>
            </a:extLst>
          </p:cNvPr>
          <p:cNvSpPr>
            <a:spLocks noGrp="1"/>
          </p:cNvSpPr>
          <p:nvPr>
            <p:ph type="body" sz="quarter" idx="41" hasCustomPrompt="1"/>
          </p:nvPr>
        </p:nvSpPr>
        <p:spPr>
          <a:xfrm>
            <a:off x="669348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a:t>MM</a:t>
            </a:r>
          </a:p>
        </p:txBody>
      </p:sp>
      <p:sp>
        <p:nvSpPr>
          <p:cNvPr id="15" name="Text Placeholder 10">
            <a:extLst>
              <a:ext uri="{FF2B5EF4-FFF2-40B4-BE49-F238E27FC236}">
                <a16:creationId xmlns:a16="http://schemas.microsoft.com/office/drawing/2014/main" id="{F2F73935-BF53-4510-8B8F-EDB1CD56A1BB}"/>
              </a:ext>
            </a:extLst>
          </p:cNvPr>
          <p:cNvSpPr>
            <a:spLocks noGrp="1"/>
          </p:cNvSpPr>
          <p:nvPr>
            <p:ph type="body" sz="quarter" idx="42" hasCustomPrompt="1"/>
          </p:nvPr>
        </p:nvSpPr>
        <p:spPr>
          <a:xfrm>
            <a:off x="905724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a:t>MM</a:t>
            </a:r>
          </a:p>
        </p:txBody>
      </p:sp>
      <p:sp>
        <p:nvSpPr>
          <p:cNvPr id="16" name="Text Placeholder 10">
            <a:extLst>
              <a:ext uri="{FF2B5EF4-FFF2-40B4-BE49-F238E27FC236}">
                <a16:creationId xmlns:a16="http://schemas.microsoft.com/office/drawing/2014/main" id="{2A9276DB-F427-4F8E-8E4C-466600F390FD}"/>
              </a:ext>
            </a:extLst>
          </p:cNvPr>
          <p:cNvSpPr>
            <a:spLocks noGrp="1"/>
          </p:cNvSpPr>
          <p:nvPr>
            <p:ph type="body" sz="quarter" idx="43" hasCustomPrompt="1"/>
          </p:nvPr>
        </p:nvSpPr>
        <p:spPr>
          <a:xfrm>
            <a:off x="748140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a:t>MM</a:t>
            </a:r>
          </a:p>
        </p:txBody>
      </p:sp>
      <p:sp>
        <p:nvSpPr>
          <p:cNvPr id="17" name="Text Placeholder 10">
            <a:extLst>
              <a:ext uri="{FF2B5EF4-FFF2-40B4-BE49-F238E27FC236}">
                <a16:creationId xmlns:a16="http://schemas.microsoft.com/office/drawing/2014/main" id="{79023948-0C1E-4DAB-B885-1C713409AA08}"/>
              </a:ext>
            </a:extLst>
          </p:cNvPr>
          <p:cNvSpPr>
            <a:spLocks noGrp="1"/>
          </p:cNvSpPr>
          <p:nvPr>
            <p:ph type="body" sz="quarter" idx="44" hasCustomPrompt="1"/>
          </p:nvPr>
        </p:nvSpPr>
        <p:spPr>
          <a:xfrm>
            <a:off x="826932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a:t>MM</a:t>
            </a:r>
          </a:p>
        </p:txBody>
      </p:sp>
      <p:sp>
        <p:nvSpPr>
          <p:cNvPr id="18" name="Text Placeholder 10">
            <a:extLst>
              <a:ext uri="{FF2B5EF4-FFF2-40B4-BE49-F238E27FC236}">
                <a16:creationId xmlns:a16="http://schemas.microsoft.com/office/drawing/2014/main" id="{4AB6A03C-6180-41ED-A88D-ECBB80D160F2}"/>
              </a:ext>
            </a:extLst>
          </p:cNvPr>
          <p:cNvSpPr>
            <a:spLocks noGrp="1"/>
          </p:cNvSpPr>
          <p:nvPr>
            <p:ph type="body" sz="quarter" idx="45" hasCustomPrompt="1"/>
          </p:nvPr>
        </p:nvSpPr>
        <p:spPr>
          <a:xfrm>
            <a:off x="984516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a:t>MM</a:t>
            </a:r>
          </a:p>
        </p:txBody>
      </p:sp>
      <p:sp>
        <p:nvSpPr>
          <p:cNvPr id="19" name="Text Placeholder 10">
            <a:extLst>
              <a:ext uri="{FF2B5EF4-FFF2-40B4-BE49-F238E27FC236}">
                <a16:creationId xmlns:a16="http://schemas.microsoft.com/office/drawing/2014/main" id="{145AD645-55F0-41A9-AC53-ED30BF1340BA}"/>
              </a:ext>
            </a:extLst>
          </p:cNvPr>
          <p:cNvSpPr>
            <a:spLocks noGrp="1"/>
          </p:cNvSpPr>
          <p:nvPr>
            <p:ph type="body" sz="quarter" idx="46" hasCustomPrompt="1"/>
          </p:nvPr>
        </p:nvSpPr>
        <p:spPr>
          <a:xfrm>
            <a:off x="10633085"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a:t>MM</a:t>
            </a:r>
          </a:p>
        </p:txBody>
      </p:sp>
      <p:sp>
        <p:nvSpPr>
          <p:cNvPr id="20" name="Text Placeholder 10">
            <a:extLst>
              <a:ext uri="{FF2B5EF4-FFF2-40B4-BE49-F238E27FC236}">
                <a16:creationId xmlns:a16="http://schemas.microsoft.com/office/drawing/2014/main" id="{C39F248D-01B4-40EE-B483-E8E81806DFBE}"/>
              </a:ext>
            </a:extLst>
          </p:cNvPr>
          <p:cNvSpPr>
            <a:spLocks noGrp="1"/>
          </p:cNvSpPr>
          <p:nvPr>
            <p:ph type="body" sz="quarter" idx="47" hasCustomPrompt="1"/>
          </p:nvPr>
        </p:nvSpPr>
        <p:spPr>
          <a:xfrm>
            <a:off x="1969915"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id="{1D0F1859-7A34-42DF-873E-2CF864E4C4BE}"/>
              </a:ext>
            </a:extLst>
          </p:cNvPr>
          <p:cNvSpPr>
            <a:spLocks noGrp="1"/>
          </p:cNvSpPr>
          <p:nvPr>
            <p:ph type="body" sz="quarter" idx="48" hasCustomPrompt="1"/>
          </p:nvPr>
        </p:nvSpPr>
        <p:spPr>
          <a:xfrm>
            <a:off x="2757602"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id="{6EB397AF-B5C1-40FE-86D4-BA660E4C6E46}"/>
              </a:ext>
            </a:extLst>
          </p:cNvPr>
          <p:cNvSpPr>
            <a:spLocks noGrp="1"/>
          </p:cNvSpPr>
          <p:nvPr>
            <p:ph type="body" sz="quarter" idx="49" hasCustomPrompt="1"/>
          </p:nvPr>
        </p:nvSpPr>
        <p:spPr>
          <a:xfrm>
            <a:off x="3545289"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a:t>MM</a:t>
            </a:r>
          </a:p>
        </p:txBody>
      </p:sp>
      <p:sp>
        <p:nvSpPr>
          <p:cNvPr id="23" name="Text Placeholder 10">
            <a:extLst>
              <a:ext uri="{FF2B5EF4-FFF2-40B4-BE49-F238E27FC236}">
                <a16:creationId xmlns:a16="http://schemas.microsoft.com/office/drawing/2014/main" id="{AF1343D5-DC0F-4C7E-967F-CFC300A2C807}"/>
              </a:ext>
            </a:extLst>
          </p:cNvPr>
          <p:cNvSpPr>
            <a:spLocks noGrp="1"/>
          </p:cNvSpPr>
          <p:nvPr>
            <p:ph type="body" sz="quarter" idx="50" hasCustomPrompt="1"/>
          </p:nvPr>
        </p:nvSpPr>
        <p:spPr>
          <a:xfrm>
            <a:off x="4332976"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a:t>MM</a:t>
            </a:r>
          </a:p>
        </p:txBody>
      </p:sp>
      <p:sp>
        <p:nvSpPr>
          <p:cNvPr id="24" name="Text Placeholder 10">
            <a:extLst>
              <a:ext uri="{FF2B5EF4-FFF2-40B4-BE49-F238E27FC236}">
                <a16:creationId xmlns:a16="http://schemas.microsoft.com/office/drawing/2014/main" id="{9AD688A5-D2DF-4FC3-8171-FAEA8C4F5566}"/>
              </a:ext>
            </a:extLst>
          </p:cNvPr>
          <p:cNvSpPr>
            <a:spLocks noGrp="1"/>
          </p:cNvSpPr>
          <p:nvPr>
            <p:ph type="body" sz="quarter" idx="51" hasCustomPrompt="1"/>
          </p:nvPr>
        </p:nvSpPr>
        <p:spPr>
          <a:xfrm>
            <a:off x="5120663"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id="{EA05A5D4-01B0-4932-B03E-571986E282EA}"/>
              </a:ext>
            </a:extLst>
          </p:cNvPr>
          <p:cNvSpPr>
            <a:spLocks noGrp="1"/>
          </p:cNvSpPr>
          <p:nvPr>
            <p:ph type="body" sz="quarter" idx="52" hasCustomPrompt="1"/>
          </p:nvPr>
        </p:nvSpPr>
        <p:spPr>
          <a:xfrm>
            <a:off x="5908350"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id="{72A84601-CD4F-49ED-8D51-CEF032363058}"/>
              </a:ext>
            </a:extLst>
          </p:cNvPr>
          <p:cNvSpPr>
            <a:spLocks noGrp="1"/>
          </p:cNvSpPr>
          <p:nvPr>
            <p:ph type="body" sz="quarter" idx="53" hasCustomPrompt="1"/>
          </p:nvPr>
        </p:nvSpPr>
        <p:spPr>
          <a:xfrm>
            <a:off x="6696037"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a:t>MM</a:t>
            </a:r>
          </a:p>
        </p:txBody>
      </p:sp>
      <p:sp>
        <p:nvSpPr>
          <p:cNvPr id="27" name="Text Placeholder 10">
            <a:extLst>
              <a:ext uri="{FF2B5EF4-FFF2-40B4-BE49-F238E27FC236}">
                <a16:creationId xmlns:a16="http://schemas.microsoft.com/office/drawing/2014/main" id="{C49FB196-753D-4A12-9460-57D8AB4B540B}"/>
              </a:ext>
            </a:extLst>
          </p:cNvPr>
          <p:cNvSpPr>
            <a:spLocks noGrp="1"/>
          </p:cNvSpPr>
          <p:nvPr>
            <p:ph type="body" sz="quarter" idx="54" hasCustomPrompt="1"/>
          </p:nvPr>
        </p:nvSpPr>
        <p:spPr>
          <a:xfrm>
            <a:off x="9059098"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a:t>MM</a:t>
            </a:r>
          </a:p>
        </p:txBody>
      </p:sp>
      <p:sp>
        <p:nvSpPr>
          <p:cNvPr id="28" name="Text Placeholder 10">
            <a:extLst>
              <a:ext uri="{FF2B5EF4-FFF2-40B4-BE49-F238E27FC236}">
                <a16:creationId xmlns:a16="http://schemas.microsoft.com/office/drawing/2014/main" id="{DFC05EC7-9D6C-486B-9E2F-D3612013C0A1}"/>
              </a:ext>
            </a:extLst>
          </p:cNvPr>
          <p:cNvSpPr>
            <a:spLocks noGrp="1"/>
          </p:cNvSpPr>
          <p:nvPr>
            <p:ph type="body" sz="quarter" idx="55" hasCustomPrompt="1"/>
          </p:nvPr>
        </p:nvSpPr>
        <p:spPr>
          <a:xfrm>
            <a:off x="7483724"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a:t>MM</a:t>
            </a:r>
          </a:p>
        </p:txBody>
      </p:sp>
      <p:sp>
        <p:nvSpPr>
          <p:cNvPr id="29" name="Text Placeholder 10">
            <a:extLst>
              <a:ext uri="{FF2B5EF4-FFF2-40B4-BE49-F238E27FC236}">
                <a16:creationId xmlns:a16="http://schemas.microsoft.com/office/drawing/2014/main" id="{98F455FB-241B-4E1F-B581-FA6CBA239545}"/>
              </a:ext>
            </a:extLst>
          </p:cNvPr>
          <p:cNvSpPr>
            <a:spLocks noGrp="1"/>
          </p:cNvSpPr>
          <p:nvPr>
            <p:ph type="body" sz="quarter" idx="56" hasCustomPrompt="1"/>
          </p:nvPr>
        </p:nvSpPr>
        <p:spPr>
          <a:xfrm>
            <a:off x="8271411"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id="{9E38664A-8108-4E24-800B-3C32ADA43978}"/>
              </a:ext>
            </a:extLst>
          </p:cNvPr>
          <p:cNvSpPr>
            <a:spLocks noGrp="1"/>
          </p:cNvSpPr>
          <p:nvPr>
            <p:ph type="body" sz="quarter" idx="57" hasCustomPrompt="1"/>
          </p:nvPr>
        </p:nvSpPr>
        <p:spPr>
          <a:xfrm>
            <a:off x="9846785"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id="{2908458B-A3ED-4855-9E08-108D7C4A8D36}"/>
              </a:ext>
            </a:extLst>
          </p:cNvPr>
          <p:cNvSpPr>
            <a:spLocks noGrp="1"/>
          </p:cNvSpPr>
          <p:nvPr>
            <p:ph type="body" sz="quarter" idx="58" hasCustomPrompt="1"/>
          </p:nvPr>
        </p:nvSpPr>
        <p:spPr>
          <a:xfrm>
            <a:off x="10634472"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a:t>MM</a:t>
            </a:r>
          </a:p>
        </p:txBody>
      </p:sp>
      <p:sp>
        <p:nvSpPr>
          <p:cNvPr id="32" name="Rectangle 31">
            <a:extLst>
              <a:ext uri="{FF2B5EF4-FFF2-40B4-BE49-F238E27FC236}">
                <a16:creationId xmlns:a16="http://schemas.microsoft.com/office/drawing/2014/main" id="{FFA35437-CCDE-4D92-B879-F23B329C8EC3}"/>
              </a:ext>
            </a:extLst>
          </p:cNvPr>
          <p:cNvSpPr/>
          <p:nvPr userDrawn="1"/>
        </p:nvSpPr>
        <p:spPr>
          <a:xfrm>
            <a:off x="929640" y="4034785"/>
            <a:ext cx="10332720"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lumMod val="75000"/>
                  <a:lumOff val="25000"/>
                </a:schemeClr>
              </a:solidFill>
            </a:endParaRPr>
          </a:p>
        </p:txBody>
      </p:sp>
      <p:sp>
        <p:nvSpPr>
          <p:cNvPr id="36" name="Date Placeholder 2">
            <a:extLst>
              <a:ext uri="{FF2B5EF4-FFF2-40B4-BE49-F238E27FC236}">
                <a16:creationId xmlns:a16="http://schemas.microsoft.com/office/drawing/2014/main" id="{1CDC588F-73BC-4108-974B-0EAAB8213CE0}"/>
              </a:ext>
            </a:extLst>
          </p:cNvPr>
          <p:cNvSpPr>
            <a:spLocks noGrp="1"/>
          </p:cNvSpPr>
          <p:nvPr>
            <p:ph type="dt" sz="half" idx="10"/>
          </p:nvPr>
        </p:nvSpPr>
        <p:spPr>
          <a:xfrm>
            <a:off x="838200" y="6356350"/>
            <a:ext cx="2743200" cy="365125"/>
          </a:xfrm>
        </p:spPr>
        <p:txBody>
          <a:bodyPr/>
          <a:lstStyle>
            <a:lvl1pPr>
              <a:defRPr sz="900"/>
            </a:lvl1pPr>
          </a:lstStyle>
          <a:p>
            <a:r>
              <a:rPr lang="en-US" noProof="0"/>
              <a:t>20XX</a:t>
            </a:r>
          </a:p>
        </p:txBody>
      </p:sp>
      <p:sp>
        <p:nvSpPr>
          <p:cNvPr id="37" name="Footer Placeholder 3">
            <a:extLst>
              <a:ext uri="{FF2B5EF4-FFF2-40B4-BE49-F238E27FC236}">
                <a16:creationId xmlns:a16="http://schemas.microsoft.com/office/drawing/2014/main" id="{B2AC1EB2-9B8F-4077-8B66-64F9549F2C99}"/>
              </a:ext>
            </a:extLst>
          </p:cNvPr>
          <p:cNvSpPr>
            <a:spLocks noGrp="1"/>
          </p:cNvSpPr>
          <p:nvPr>
            <p:ph type="ftr" sz="quarter" idx="11"/>
          </p:nvPr>
        </p:nvSpPr>
        <p:spPr>
          <a:xfrm>
            <a:off x="4038600" y="6356350"/>
            <a:ext cx="4114800" cy="365125"/>
          </a:xfrm>
        </p:spPr>
        <p:txBody>
          <a:bodyPr/>
          <a:lstStyle>
            <a:lvl1pPr>
              <a:defRPr sz="900"/>
            </a:lvl1pPr>
          </a:lstStyle>
          <a:p>
            <a:r>
              <a:rPr lang="en-US" noProof="0"/>
              <a:t>Pitch Deck</a:t>
            </a:r>
          </a:p>
        </p:txBody>
      </p:sp>
      <p:sp>
        <p:nvSpPr>
          <p:cNvPr id="38" name="Slide Number Placeholder 4">
            <a:extLst>
              <a:ext uri="{FF2B5EF4-FFF2-40B4-BE49-F238E27FC236}">
                <a16:creationId xmlns:a16="http://schemas.microsoft.com/office/drawing/2014/main" id="{28DE3E33-346A-45AF-B164-CB5DF04FAE6D}"/>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noProof="0" smtClean="0"/>
              <a:t>‹#›</a:t>
            </a:fld>
            <a:endParaRPr lang="en-US" noProof="0"/>
          </a:p>
        </p:txBody>
      </p:sp>
    </p:spTree>
    <p:extLst>
      <p:ext uri="{BB962C8B-B14F-4D97-AF65-F5344CB8AC3E}">
        <p14:creationId xmlns:p14="http://schemas.microsoft.com/office/powerpoint/2010/main" val="2056323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a:t>Pitch Deck</a:t>
            </a:r>
          </a:p>
        </p:txBody>
      </p:sp>
      <p:cxnSp>
        <p:nvCxnSpPr>
          <p:cNvPr id="10" name="Straight Connector 9">
            <a:extLst>
              <a:ext uri="{FF2B5EF4-FFF2-40B4-BE49-F238E27FC236}">
                <a16:creationId xmlns:a16="http://schemas.microsoft.com/office/drawing/2014/main" id="{66988B2D-0240-4256-8268-4B9FF1E72363}"/>
              </a:ext>
            </a:extLst>
          </p:cNvPr>
          <p:cNvCxnSpPr>
            <a:cxnSpLocks/>
          </p:cNvCxnSpPr>
          <p:nvPr/>
        </p:nvCxnSpPr>
        <p:spPr>
          <a:xfrm flipV="1">
            <a:off x="0" y="0"/>
            <a:ext cx="2590800" cy="7620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Lst>
          </p:cNvPr>
          <p:cNvCxnSpPr>
            <a:cxnSpLocks/>
          </p:cNvCxnSpPr>
          <p:nvPr/>
        </p:nvCxnSpPr>
        <p:spPr>
          <a:xfrm flipH="1">
            <a:off x="0" y="0"/>
            <a:ext cx="704850" cy="102790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a:p>
        </p:txBody>
      </p:sp>
      <p:sp>
        <p:nvSpPr>
          <p:cNvPr id="8" name="Content Placeholder 7">
            <a:extLst>
              <a:ext uri="{FF2B5EF4-FFF2-40B4-BE49-F238E27FC236}">
                <a16:creationId xmlns:a16="http://schemas.microsoft.com/office/drawing/2014/main" id="{F5756781-A599-0594-4502-A54BC85E87FF}"/>
              </a:ext>
            </a:extLst>
          </p:cNvPr>
          <p:cNvSpPr>
            <a:spLocks noGrp="1"/>
          </p:cNvSpPr>
          <p:nvPr>
            <p:ph sz="quarter" idx="16"/>
          </p:nvPr>
        </p:nvSpPr>
        <p:spPr>
          <a:xfrm>
            <a:off x="838199" y="2136775"/>
            <a:ext cx="10515599" cy="369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4313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normAutofit/>
          </a:bodyPr>
          <a:lstStyle>
            <a:lvl1pPr marL="0" indent="0" algn="l">
              <a:lnSpc>
                <a:spcPct val="100000"/>
              </a:lnSpc>
              <a:buNone/>
              <a:defRPr sz="1400">
                <a:solidFill>
                  <a:schemeClr val="tx1">
                    <a:lumMod val="75000"/>
                    <a:lumOff val="25000"/>
                  </a:schemeClr>
                </a:solidFill>
              </a:defRPr>
            </a:lvl1pPr>
          </a:lstStyle>
          <a:p>
            <a:r>
              <a:rPr lang="en-US"/>
              <a:t>Click icon to add picture</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normAutofit/>
          </a:bodyPr>
          <a:lstStyle>
            <a:lvl1pPr marL="0" indent="0" algn="l">
              <a:lnSpc>
                <a:spcPct val="100000"/>
              </a:lnSpc>
              <a:buNone/>
              <a:defRPr sz="1400">
                <a:solidFill>
                  <a:schemeClr val="tx1">
                    <a:lumMod val="75000"/>
                    <a:lumOff val="25000"/>
                  </a:schemeClr>
                </a:solidFill>
              </a:defRPr>
            </a:lvl1pPr>
          </a:lstStyle>
          <a:p>
            <a:r>
              <a:rPr lang="en-US"/>
              <a:t>Click icon to add picture</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normAutofit/>
          </a:bodyPr>
          <a:lstStyle>
            <a:lvl1pPr marL="0" indent="0">
              <a:buNone/>
              <a:defRPr sz="1400"/>
            </a:lvl1pPr>
            <a:lvl2pPr marL="457200" indent="0" algn="l">
              <a:lnSpc>
                <a:spcPct val="100000"/>
              </a:lnSpc>
              <a:buNone/>
              <a:defRPr sz="1400">
                <a:solidFill>
                  <a:schemeClr val="tx1">
                    <a:lumMod val="75000"/>
                    <a:lumOff val="25000"/>
                  </a:schemeClr>
                </a:solidFill>
              </a:defRPr>
            </a:lvl2pPr>
          </a:lstStyle>
          <a:p>
            <a:pPr lvl="0"/>
            <a:r>
              <a:rPr lang="en-US"/>
              <a:t>Click icon to add picture</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normAutofit/>
          </a:bodyPr>
          <a:lstStyle>
            <a:lvl1pPr marL="0" indent="0" algn="l">
              <a:lnSpc>
                <a:spcPct val="100000"/>
              </a:lnSpc>
              <a:buNone/>
              <a:defRPr sz="1400">
                <a:solidFill>
                  <a:schemeClr val="tx1">
                    <a:lumMod val="75000"/>
                    <a:lumOff val="25000"/>
                  </a:schemeClr>
                </a:solidFill>
              </a:defRPr>
            </a:lvl1pPr>
          </a:lstStyle>
          <a:p>
            <a:r>
              <a:rPr lang="en-US"/>
              <a:t>Click icon to add picture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343248" y="5084524"/>
            <a:ext cx="2123743" cy="343061"/>
          </a:xfrm>
        </p:spPr>
        <p:txBody>
          <a:bodyPr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692980" y="5099206"/>
            <a:ext cx="2135755" cy="343061"/>
          </a:xfrm>
        </p:spPr>
        <p:txBody>
          <a:bodyPr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83644" y="5099206"/>
            <a:ext cx="2123743" cy="343061"/>
          </a:xfrm>
        </p:spPr>
        <p:txBody>
          <a:bodyPr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603525" y="5084524"/>
            <a:ext cx="2123742" cy="343061"/>
          </a:xfrm>
        </p:spPr>
        <p:txBody>
          <a:bodyPr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a:p>
        </p:txBody>
      </p:sp>
      <p:cxnSp>
        <p:nvCxnSpPr>
          <p:cNvPr id="10" name="Straight Connector 9">
            <a:extLst>
              <a:ext uri="{FF2B5EF4-FFF2-40B4-BE49-F238E27FC236}">
                <a16:creationId xmlns:a16="http://schemas.microsoft.com/office/drawing/2014/main" id="{4E4B72DA-52CB-4D39-A342-8857B4D959B2}"/>
              </a:ext>
              <a:ext uri="{C183D7F6-B498-43B3-948B-1728B52AA6E4}">
                <adec:decorative xmlns:adec="http://schemas.microsoft.com/office/drawing/2017/decorative" val="1"/>
              </a:ext>
            </a:extLst>
          </p:cNvPr>
          <p:cNvCxnSpPr/>
          <p:nvPr/>
        </p:nvCxnSpPr>
        <p:spPr>
          <a:xfrm flipH="1" flipV="1">
            <a:off x="7334250" y="0"/>
            <a:ext cx="4857750" cy="76200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 uri="{C183D7F6-B498-43B3-948B-1728B52AA6E4}">
                <adec:decorative xmlns:adec="http://schemas.microsoft.com/office/drawing/2017/decorative" val="1"/>
              </a:ext>
            </a:extLst>
          </p:cNvPr>
          <p:cNvCxnSpPr>
            <a:cxnSpLocks/>
          </p:cNvCxnSpPr>
          <p:nvPr/>
        </p:nvCxnSpPr>
        <p:spPr>
          <a:xfrm>
            <a:off x="11487150" y="0"/>
            <a:ext cx="704850" cy="172402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23728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9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am Slide 8 Peop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bg1">
                    <a:lumMod val="75000"/>
                    <a:lumOff val="25000"/>
                  </a:schemeClr>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a:t>Click icon to add picture</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a:t>Click icon to add picture</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716934" y="2428875"/>
            <a:ext cx="1066800" cy="1066800"/>
          </a:xfrm>
          <a:solidFill>
            <a:schemeClr val="tx1"/>
          </a:solidFill>
        </p:spPr>
        <p:txBody>
          <a:bodyPr>
            <a:noAutofit/>
          </a:bodyPr>
          <a:lstStyle>
            <a:lvl1pPr marL="0" indent="0" algn="l">
              <a:buNone/>
              <a:defRPr sz="900">
                <a:solidFill>
                  <a:schemeClr val="bg1">
                    <a:lumMod val="75000"/>
                    <a:lumOff val="25000"/>
                  </a:schemeClr>
                </a:solidFill>
              </a:defRPr>
            </a:lvl1pPr>
            <a:lvl2pPr marL="457200" indent="0">
              <a:lnSpc>
                <a:spcPct val="100000"/>
              </a:lnSpc>
              <a:buNone/>
              <a:defRPr sz="900">
                <a:solidFill>
                  <a:schemeClr val="bg1">
                    <a:lumMod val="75000"/>
                    <a:lumOff val="25000"/>
                  </a:schemeClr>
                </a:solidFill>
              </a:defRPr>
            </a:lvl2pPr>
          </a:lstStyle>
          <a:p>
            <a:pPr lvl="0"/>
            <a:r>
              <a:rPr lang="en-US"/>
              <a:t>Click icon to add picture</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a:t>Click icon to add picture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390120" y="3782039"/>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69060"/>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739214" y="3796721"/>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339926" y="3669060"/>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217963" y="3796721"/>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634432" y="3782039"/>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a:t>Click icon to add picture</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a:t>Click icon to add picture</a:t>
            </a:r>
          </a:p>
        </p:txBody>
      </p:sp>
      <p:sp>
        <p:nvSpPr>
          <p:cNvPr id="57" name="Picture Placeholder 10">
            <a:extLst>
              <a:ext uri="{FF2B5EF4-FFF2-40B4-BE49-F238E27FC236}">
                <a16:creationId xmlns:a16="http://schemas.microsoft.com/office/drawing/2014/main" id="{0FB38616-82FB-4DAD-A82E-3777ACB41148}"/>
              </a:ext>
            </a:extLst>
          </p:cNvPr>
          <p:cNvSpPr>
            <a:spLocks noGrp="1"/>
          </p:cNvSpPr>
          <p:nvPr>
            <p:ph type="pic" sz="quarter" idx="28"/>
          </p:nvPr>
        </p:nvSpPr>
        <p:spPr>
          <a:xfrm>
            <a:off x="6716934" y="4287711"/>
            <a:ext cx="1066800" cy="1066800"/>
          </a:xfrm>
          <a:solidFill>
            <a:schemeClr val="tx1"/>
          </a:solidFill>
        </p:spPr>
        <p:txBody>
          <a:bodyPr>
            <a:normAutofit/>
          </a:bodyPr>
          <a:lstStyle>
            <a:lvl1pPr marL="0" indent="0">
              <a:buNone/>
              <a:defRPr sz="900">
                <a:solidFill>
                  <a:schemeClr val="bg1">
                    <a:lumMod val="75000"/>
                    <a:lumOff val="25000"/>
                  </a:schemeClr>
                </a:solidFill>
              </a:defRPr>
            </a:lvl1pPr>
            <a:lvl2pPr marL="457200" indent="0">
              <a:lnSpc>
                <a:spcPct val="100000"/>
              </a:lnSpc>
              <a:buNone/>
              <a:defRPr sz="900">
                <a:solidFill>
                  <a:schemeClr val="bg1">
                    <a:lumMod val="75000"/>
                    <a:lumOff val="25000"/>
                  </a:schemeClr>
                </a:solidFill>
              </a:defRPr>
            </a:lvl2pPr>
          </a:lstStyle>
          <a:p>
            <a:pPr lvl="0"/>
            <a:r>
              <a:rPr lang="en-US"/>
              <a:t>Click icon to add picture</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a:t>Click icon to add picture</a:t>
            </a:r>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390120" y="5640875"/>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27896"/>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739214" y="5655557"/>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27896"/>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229878" y="5655557"/>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634432" y="5640875"/>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B5CEABB6-07DC-46E8-9B57-56EC44A396E5}" type="slidenum">
              <a:rPr lang="en-US" smtClean="0"/>
              <a:t>‹#›</a:t>
            </a:fld>
            <a:endParaRPr lang="en-US"/>
          </a:p>
        </p:txBody>
      </p:sp>
      <p:pic>
        <p:nvPicPr>
          <p:cNvPr id="13" name="Graphic 12">
            <a:extLst>
              <a:ext uri="{FF2B5EF4-FFF2-40B4-BE49-F238E27FC236}">
                <a16:creationId xmlns:a16="http://schemas.microsoft.com/office/drawing/2014/main" id="{B0DFD584-E5CF-41EF-B51E-679CE22DDF9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609095538"/>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11" name="Content Placeholder 10">
            <a:extLst>
              <a:ext uri="{FF2B5EF4-FFF2-40B4-BE49-F238E27FC236}">
                <a16:creationId xmlns:a16="http://schemas.microsoft.com/office/drawing/2014/main" id="{ADC2540D-94C4-405B-8607-0CEDD6F54B9C}"/>
              </a:ext>
            </a:extLst>
          </p:cNvPr>
          <p:cNvSpPr>
            <a:spLocks noGrp="1"/>
          </p:cNvSpPr>
          <p:nvPr>
            <p:ph sz="quarter" idx="21" hasCustomPrompt="1"/>
          </p:nvPr>
        </p:nvSpPr>
        <p:spPr>
          <a:xfrm>
            <a:off x="1075447" y="2370670"/>
            <a:ext cx="1856232" cy="1664208"/>
          </a:xfrm>
        </p:spPr>
        <p:txBody>
          <a:bodyPr>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add content</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3788813"/>
            <a:ext cx="2330726" cy="804859"/>
          </a:xfrm>
        </p:spPr>
        <p:txBody>
          <a:bodyPr lIns="0" rIns="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7" name="Text Placeholder 2">
            <a:extLst>
              <a:ext uri="{FF2B5EF4-FFF2-40B4-BE49-F238E27FC236}">
                <a16:creationId xmlns:a16="http://schemas.microsoft.com/office/drawing/2014/main" id="{E43D2F47-FAF2-42C2-967D-251DD4B940D7}"/>
              </a:ext>
            </a:extLst>
          </p:cNvPr>
          <p:cNvSpPr>
            <a:spLocks noGrp="1"/>
          </p:cNvSpPr>
          <p:nvPr>
            <p:ph type="body" idx="17" hasCustomPrompt="1"/>
          </p:nvPr>
        </p:nvSpPr>
        <p:spPr>
          <a:xfrm>
            <a:off x="838200" y="4464810"/>
            <a:ext cx="2330726" cy="438505"/>
          </a:xfrm>
        </p:spPr>
        <p:txBody>
          <a:bodyPr lIns="0" rIns="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838200" y="5120722"/>
            <a:ext cx="2330726" cy="853167"/>
          </a:xfrm>
        </p:spPr>
        <p:txBody>
          <a:bodyPr lIns="0" rIns="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4" name="Content Placeholder 10">
            <a:extLst>
              <a:ext uri="{FF2B5EF4-FFF2-40B4-BE49-F238E27FC236}">
                <a16:creationId xmlns:a16="http://schemas.microsoft.com/office/drawing/2014/main" id="{11C6EC54-ADFA-4CFF-9E9B-DC7E96C854C2}"/>
              </a:ext>
            </a:extLst>
          </p:cNvPr>
          <p:cNvSpPr>
            <a:spLocks noGrp="1"/>
          </p:cNvSpPr>
          <p:nvPr>
            <p:ph sz="quarter" idx="22" hasCustomPrompt="1"/>
          </p:nvPr>
        </p:nvSpPr>
        <p:spPr>
          <a:xfrm>
            <a:off x="3805651" y="2370670"/>
            <a:ext cx="1856232" cy="1664208"/>
          </a:xfrm>
        </p:spPr>
        <p:txBody>
          <a:bodyPr>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add content</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3562665" y="3788813"/>
            <a:ext cx="2342205" cy="804859"/>
          </a:xfrm>
        </p:spPr>
        <p:txBody>
          <a:bodyPr lIns="0" rIns="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8" name="Text Placeholder 4">
            <a:extLst>
              <a:ext uri="{FF2B5EF4-FFF2-40B4-BE49-F238E27FC236}">
                <a16:creationId xmlns:a16="http://schemas.microsoft.com/office/drawing/2014/main" id="{3322C250-87FC-4F14-A42C-FFDA120D0D64}"/>
              </a:ext>
            </a:extLst>
          </p:cNvPr>
          <p:cNvSpPr>
            <a:spLocks noGrp="1"/>
          </p:cNvSpPr>
          <p:nvPr>
            <p:ph type="body" sz="quarter" idx="18" hasCustomPrompt="1"/>
          </p:nvPr>
        </p:nvSpPr>
        <p:spPr>
          <a:xfrm>
            <a:off x="3562665" y="4464810"/>
            <a:ext cx="2342205" cy="438505"/>
          </a:xfrm>
        </p:spPr>
        <p:txBody>
          <a:bodyPr lIns="0" rIns="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3562665" y="5120722"/>
            <a:ext cx="2342205" cy="853167"/>
          </a:xfrm>
        </p:spPr>
        <p:txBody>
          <a:bodyPr lIns="0" rIns="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5" name="Content Placeholder 10">
            <a:extLst>
              <a:ext uri="{FF2B5EF4-FFF2-40B4-BE49-F238E27FC236}">
                <a16:creationId xmlns:a16="http://schemas.microsoft.com/office/drawing/2014/main" id="{1B6DD41C-FCE2-4AC6-A235-2FF1B905DAAD}"/>
              </a:ext>
            </a:extLst>
          </p:cNvPr>
          <p:cNvSpPr>
            <a:spLocks noGrp="1"/>
          </p:cNvSpPr>
          <p:nvPr>
            <p:ph sz="quarter" idx="23" hasCustomPrompt="1"/>
          </p:nvPr>
        </p:nvSpPr>
        <p:spPr>
          <a:xfrm>
            <a:off x="6530117" y="2370670"/>
            <a:ext cx="1856232" cy="1664208"/>
          </a:xfrm>
        </p:spPr>
        <p:txBody>
          <a:bodyPr>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add content</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6298609" y="3788813"/>
            <a:ext cx="2330726" cy="804859"/>
          </a:xfrm>
        </p:spPr>
        <p:txBody>
          <a:bodyPr lIns="0" rIns="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9" name="Text Placeholder 2">
            <a:extLst>
              <a:ext uri="{FF2B5EF4-FFF2-40B4-BE49-F238E27FC236}">
                <a16:creationId xmlns:a16="http://schemas.microsoft.com/office/drawing/2014/main" id="{D3C675D6-83FA-4036-B516-098EDCAF2506}"/>
              </a:ext>
            </a:extLst>
          </p:cNvPr>
          <p:cNvSpPr>
            <a:spLocks noGrp="1"/>
          </p:cNvSpPr>
          <p:nvPr>
            <p:ph type="body" idx="19" hasCustomPrompt="1"/>
          </p:nvPr>
        </p:nvSpPr>
        <p:spPr>
          <a:xfrm>
            <a:off x="6298609" y="4464810"/>
            <a:ext cx="2330726" cy="438505"/>
          </a:xfrm>
        </p:spPr>
        <p:txBody>
          <a:bodyPr lIns="0" rIns="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6298609" y="5120722"/>
            <a:ext cx="2330726" cy="853167"/>
          </a:xfrm>
        </p:spPr>
        <p:txBody>
          <a:bodyPr lIns="0" rIns="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6" name="Content Placeholder 10">
            <a:extLst>
              <a:ext uri="{FF2B5EF4-FFF2-40B4-BE49-F238E27FC236}">
                <a16:creationId xmlns:a16="http://schemas.microsoft.com/office/drawing/2014/main" id="{CEB4C3DB-E51E-4479-90C2-DFE5DB4B2482}"/>
              </a:ext>
            </a:extLst>
          </p:cNvPr>
          <p:cNvSpPr>
            <a:spLocks noGrp="1"/>
          </p:cNvSpPr>
          <p:nvPr>
            <p:ph sz="quarter" idx="24" hasCustomPrompt="1"/>
          </p:nvPr>
        </p:nvSpPr>
        <p:spPr>
          <a:xfrm>
            <a:off x="9260321" y="2370670"/>
            <a:ext cx="1856232" cy="1664208"/>
          </a:xfrm>
        </p:spPr>
        <p:txBody>
          <a:bodyPr>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add content</a:t>
            </a:r>
          </a:p>
        </p:txBody>
      </p:sp>
      <p:sp>
        <p:nvSpPr>
          <p:cNvPr id="14" name="Text Placeholder 2">
            <a:extLst>
              <a:ext uri="{FF2B5EF4-FFF2-40B4-BE49-F238E27FC236}">
                <a16:creationId xmlns:a16="http://schemas.microsoft.com/office/drawing/2014/main" id="{84A1E92D-A5BF-4268-BFF3-1418A1F03589}"/>
              </a:ext>
            </a:extLst>
          </p:cNvPr>
          <p:cNvSpPr>
            <a:spLocks noGrp="1"/>
          </p:cNvSpPr>
          <p:nvPr>
            <p:ph type="body" idx="15" hasCustomPrompt="1"/>
          </p:nvPr>
        </p:nvSpPr>
        <p:spPr>
          <a:xfrm>
            <a:off x="9023074" y="3788457"/>
            <a:ext cx="2330726" cy="804859"/>
          </a:xfrm>
        </p:spPr>
        <p:txBody>
          <a:bodyPr lIns="0" rIns="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Text Placeholder 2">
            <a:extLst>
              <a:ext uri="{FF2B5EF4-FFF2-40B4-BE49-F238E27FC236}">
                <a16:creationId xmlns:a16="http://schemas.microsoft.com/office/drawing/2014/main" id="{B6439AAC-8A96-4015-8A87-ED8DF7027B60}"/>
              </a:ext>
            </a:extLst>
          </p:cNvPr>
          <p:cNvSpPr>
            <a:spLocks noGrp="1"/>
          </p:cNvSpPr>
          <p:nvPr>
            <p:ph type="body" idx="20" hasCustomPrompt="1"/>
          </p:nvPr>
        </p:nvSpPr>
        <p:spPr>
          <a:xfrm>
            <a:off x="9023074" y="4464454"/>
            <a:ext cx="2330726" cy="438505"/>
          </a:xfrm>
        </p:spPr>
        <p:txBody>
          <a:bodyPr lIns="0" rIns="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1328057"/>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3790950" cy="892177"/>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492F9083-A886-4EEB-94D6-1FAE6DC33000}"/>
              </a:ext>
            </a:extLst>
          </p:cNvPr>
          <p:cNvSpPr>
            <a:spLocks noGrp="1"/>
          </p:cNvSpPr>
          <p:nvPr>
            <p:ph sz="half" idx="16"/>
          </p:nvPr>
        </p:nvSpPr>
        <p:spPr>
          <a:xfrm>
            <a:off x="9023074" y="5120366"/>
            <a:ext cx="2330726" cy="853167"/>
          </a:xfrm>
        </p:spPr>
        <p:txBody>
          <a:bodyPr lIns="0" rIns="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a:p>
        </p:txBody>
      </p:sp>
    </p:spTree>
    <p:extLst>
      <p:ext uri="{BB962C8B-B14F-4D97-AF65-F5344CB8AC3E}">
        <p14:creationId xmlns:p14="http://schemas.microsoft.com/office/powerpoint/2010/main" val="1386696317"/>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82546"/>
            <a:ext cx="5111750" cy="1525588"/>
          </a:xfrm>
        </p:spPr>
        <p:txBody>
          <a:bodyPr anchor="b">
            <a:normAutofit/>
          </a:bodyPr>
          <a:lstStyle>
            <a:lvl1pPr marL="0" indent="0">
              <a:lnSpc>
                <a:spcPct val="100000"/>
              </a:lnSpc>
              <a:buNone/>
              <a:defRPr sz="1400" spc="5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3" name="Straight Connector 22">
            <a:extLst>
              <a:ext uri="{FF2B5EF4-FFF2-40B4-BE49-F238E27FC236}">
                <a16:creationId xmlns:a16="http://schemas.microsoft.com/office/drawing/2014/main" id="{D87F08D6-2CA7-4A5A-BE34-07113DCA535D}"/>
              </a:ext>
            </a:extLst>
          </p:cNvPr>
          <p:cNvCxnSpPr>
            <a:cxnSpLocks/>
          </p:cNvCxnSpPr>
          <p:nvPr/>
        </p:nvCxnSpPr>
        <p:spPr>
          <a:xfrm flipH="1" flipV="1">
            <a:off x="0" y="876300"/>
            <a:ext cx="4762500" cy="1628775"/>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p:nvCxnSpPr>
        <p:spPr>
          <a:xfrm flipH="1" flipV="1">
            <a:off x="2638425" y="0"/>
            <a:ext cx="2124076" cy="5186363"/>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a:t>Pitch Deck</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a:p>
        </p:txBody>
      </p:sp>
    </p:spTree>
    <p:extLst>
      <p:ext uri="{BB962C8B-B14F-4D97-AF65-F5344CB8AC3E}">
        <p14:creationId xmlns:p14="http://schemas.microsoft.com/office/powerpoint/2010/main" val="1616316768"/>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200" spc="150" baseline="0">
                <a:solidFill>
                  <a:schemeClr val="tx1">
                    <a:lumMod val="75000"/>
                    <a:lumOff val="2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2004161"/>
          </a:xfrm>
        </p:spPr>
        <p:txBody>
          <a:bodyPr>
            <a:normAutofit/>
          </a:bodyPr>
          <a:lstStyle>
            <a:lvl1pPr marL="0" indent="0" algn="l">
              <a:lnSpc>
                <a:spcPct val="150000"/>
              </a:lnSpc>
              <a:buNone/>
              <a:defRPr sz="1400" spc="50" baseline="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a:t>Pitch Deck</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B5CEABB6-07DC-46E8-9B57-56EC44A396E5}" type="slidenum">
              <a:rPr lang="en-US" smtClean="0"/>
              <a:t>‹#›</a:t>
            </a:fld>
            <a:endParaRPr lang="en-US"/>
          </a:p>
        </p:txBody>
      </p:sp>
    </p:spTree>
    <p:extLst>
      <p:ext uri="{BB962C8B-B14F-4D97-AF65-F5344CB8AC3E}">
        <p14:creationId xmlns:p14="http://schemas.microsoft.com/office/powerpoint/2010/main" val="429355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499" y="1020445"/>
            <a:ext cx="3171825" cy="1325563"/>
          </a:xfrm>
        </p:spPr>
        <p:txBody>
          <a:bodyPr anchor="b">
            <a:normAutofit/>
          </a:bodyPr>
          <a:lstStyle>
            <a:lvl1pPr>
              <a:defRPr sz="2800" spc="150" baseline="0">
                <a:solidFill>
                  <a:schemeClr val="tx1">
                    <a:lumMod val="75000"/>
                    <a:lumOff val="2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499" y="2924175"/>
            <a:ext cx="3171825" cy="2519363"/>
          </a:xfrm>
        </p:spPr>
        <p:txBody>
          <a:bodyPr>
            <a:normAutofit/>
          </a:bodyPr>
          <a:lstStyle>
            <a:lvl1pPr marL="0" indent="0">
              <a:lnSpc>
                <a:spcPct val="120000"/>
              </a:lnSpc>
              <a:spcBef>
                <a:spcPts val="1000"/>
              </a:spcBef>
              <a:buNone/>
              <a:defRPr sz="1400">
                <a:solidFill>
                  <a:schemeClr val="tx1">
                    <a:lumMod val="75000"/>
                    <a:lumOff val="25000"/>
                  </a:schemeClr>
                </a:solidFill>
              </a:defRPr>
            </a:lvl1pPr>
            <a:lvl2pPr marL="457200" indent="0">
              <a:lnSpc>
                <a:spcPct val="120000"/>
              </a:lnSpc>
              <a:spcBef>
                <a:spcPts val="1000"/>
              </a:spcBef>
              <a:buNone/>
              <a:defRPr sz="1400">
                <a:solidFill>
                  <a:schemeClr val="tx1">
                    <a:lumMod val="75000"/>
                    <a:lumOff val="25000"/>
                  </a:schemeClr>
                </a:solidFill>
              </a:defRPr>
            </a:lvl2pPr>
            <a:lvl3pPr marL="914400" indent="0">
              <a:lnSpc>
                <a:spcPct val="120000"/>
              </a:lnSpc>
              <a:spcBef>
                <a:spcPts val="1000"/>
              </a:spcBef>
              <a:buNone/>
              <a:defRPr sz="1400">
                <a:solidFill>
                  <a:schemeClr val="tx1">
                    <a:lumMod val="75000"/>
                    <a:lumOff val="25000"/>
                  </a:schemeClr>
                </a:solidFill>
              </a:defRPr>
            </a:lvl3pPr>
            <a:lvl4pPr marL="1371600" indent="0">
              <a:lnSpc>
                <a:spcPct val="120000"/>
              </a:lnSpc>
              <a:spcBef>
                <a:spcPts val="1000"/>
              </a:spcBef>
              <a:buNone/>
              <a:defRPr sz="1400">
                <a:solidFill>
                  <a:schemeClr val="tx1">
                    <a:lumMod val="75000"/>
                    <a:lumOff val="25000"/>
                  </a:schemeClr>
                </a:solidFill>
              </a:defRPr>
            </a:lvl4pPr>
            <a:lvl5pPr marL="1828800" indent="0">
              <a:lnSpc>
                <a:spcPct val="120000"/>
              </a:lnSpc>
              <a:spcBef>
                <a:spcPts val="1000"/>
              </a:spcBef>
              <a:buNone/>
              <a:defRPr sz="14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a:t>Pitch Deck</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B5CEABB6-07DC-46E8-9B57-56EC44A396E5}" type="slidenum">
              <a:rPr lang="en-US" smtClean="0"/>
              <a:t>‹#›</a:t>
            </a:fld>
            <a:endParaRPr lang="en-US"/>
          </a:p>
        </p:txBody>
      </p:sp>
    </p:spTree>
    <p:extLst>
      <p:ext uri="{BB962C8B-B14F-4D97-AF65-F5344CB8AC3E}">
        <p14:creationId xmlns:p14="http://schemas.microsoft.com/office/powerpoint/2010/main" val="2631270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cap="all" spc="150" baseline="0" dirty="0">
                <a:solidFill>
                  <a:schemeClr val="tx1">
                    <a:lumMod val="75000"/>
                    <a:lumOff val="25000"/>
                  </a:schemeClr>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hasCustomPrompt="1"/>
          </p:nvPr>
        </p:nvSpPr>
        <p:spPr>
          <a:xfrm>
            <a:off x="148318" y="1481138"/>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hasCustomPrompt="1"/>
          </p:nvPr>
        </p:nvSpPr>
        <p:spPr>
          <a:xfrm>
            <a:off x="714375" y="2557463"/>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hasCustomPrompt="1"/>
          </p:nvPr>
        </p:nvSpPr>
        <p:spPr>
          <a:xfrm>
            <a:off x="1320800" y="3633788"/>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hasCustomPrompt="1"/>
          </p:nvPr>
        </p:nvSpPr>
        <p:spPr>
          <a:xfrm>
            <a:off x="1905000" y="4710114"/>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5" y="1594478"/>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8" y="2682564"/>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7" y="3755394"/>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79" y="4824430"/>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p:nvCxnSpPr>
        <p:spPr>
          <a:xfrm>
            <a:off x="4353515" y="5023933"/>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p:nvCxnSpPr>
        <p:spPr>
          <a:xfrm>
            <a:off x="3759917" y="3948451"/>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p:nvCxnSpPr>
        <p:spPr>
          <a:xfrm>
            <a:off x="3173453" y="2872686"/>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p:nvCxnSpPr>
        <p:spPr>
          <a:xfrm>
            <a:off x="2586263" y="1796083"/>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155823" y="6356350"/>
            <a:ext cx="1808712" cy="365125"/>
          </a:xfrm>
        </p:spPr>
        <p:txBody>
          <a:bodyPr/>
          <a:lstStyle>
            <a:lvl1pPr algn="l">
              <a:defRPr sz="900"/>
            </a:lvl1pPr>
          </a:lstStyle>
          <a:p>
            <a:r>
              <a:rPr lang="en-US"/>
              <a:t>Pitch Deck</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B5CEABB6-07DC-46E8-9B57-56EC44A396E5}" type="slidenum">
              <a:rPr lang="en-US" smtClean="0"/>
              <a:t>‹#›</a:t>
            </a:fld>
            <a:endParaRPr lang="en-US"/>
          </a:p>
        </p:txBody>
      </p:sp>
    </p:spTree>
    <p:extLst>
      <p:ext uri="{BB962C8B-B14F-4D97-AF65-F5344CB8AC3E}">
        <p14:creationId xmlns:p14="http://schemas.microsoft.com/office/powerpoint/2010/main" val="3052812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Column">
    <p:bg>
      <p:bgPr>
        <a:solidFill>
          <a:schemeClr val="accent2"/>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485900" y="2563123"/>
            <a:ext cx="4031945" cy="365125"/>
          </a:xfrm>
        </p:spPr>
        <p:txBody>
          <a:bodyPr>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485664" y="3070348"/>
            <a:ext cx="4031030" cy="1057308"/>
          </a:xfrm>
        </p:spPr>
        <p:txBody>
          <a:bodyPr>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31" name="Text Placeholder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6673004" y="2563123"/>
            <a:ext cx="4031945" cy="365125"/>
          </a:xfrm>
        </p:spPr>
        <p:txBody>
          <a:bodyPr>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2" name="Text Placeholder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6673143" y="3070348"/>
            <a:ext cx="4031030" cy="1057308"/>
          </a:xfrm>
        </p:spPr>
        <p:txBody>
          <a:bodyPr>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33" name="Text Placeholder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1485899" y="4319431"/>
            <a:ext cx="4031945" cy="365125"/>
          </a:xfrm>
        </p:spPr>
        <p:txBody>
          <a:bodyPr>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4" name="Text Placeholder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1486412" y="4826656"/>
            <a:ext cx="4031030" cy="1057308"/>
          </a:xfrm>
        </p:spPr>
        <p:txBody>
          <a:bodyPr>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2" name="Text Placeholder 15">
            <a:extLst>
              <a:ext uri="{FF2B5EF4-FFF2-40B4-BE49-F238E27FC236}">
                <a16:creationId xmlns:a16="http://schemas.microsoft.com/office/drawing/2014/main" id="{3B05E19C-DF33-4515-AC52-F95850810EC1}"/>
              </a:ext>
            </a:extLst>
          </p:cNvPr>
          <p:cNvSpPr>
            <a:spLocks noGrp="1"/>
          </p:cNvSpPr>
          <p:nvPr>
            <p:ph type="body" sz="quarter" idx="23" hasCustomPrompt="1"/>
          </p:nvPr>
        </p:nvSpPr>
        <p:spPr>
          <a:xfrm>
            <a:off x="6672630" y="4319431"/>
            <a:ext cx="4031945" cy="365125"/>
          </a:xfrm>
        </p:spPr>
        <p:txBody>
          <a:bodyPr>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13" name="Text Placeholder 18">
            <a:extLst>
              <a:ext uri="{FF2B5EF4-FFF2-40B4-BE49-F238E27FC236}">
                <a16:creationId xmlns:a16="http://schemas.microsoft.com/office/drawing/2014/main" id="{C0EBC62D-442C-45D3-B66B-C6578FBB3370}"/>
              </a:ext>
            </a:extLst>
          </p:cNvPr>
          <p:cNvSpPr>
            <a:spLocks noGrp="1"/>
          </p:cNvSpPr>
          <p:nvPr>
            <p:ph type="body" sz="quarter" idx="24" hasCustomPrompt="1"/>
          </p:nvPr>
        </p:nvSpPr>
        <p:spPr>
          <a:xfrm>
            <a:off x="6673143" y="4826656"/>
            <a:ext cx="4031030" cy="1057308"/>
          </a:xfrm>
        </p:spPr>
        <p:txBody>
          <a:bodyPr>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p:txBody>
          <a:bodyPr/>
          <a:lstStyle/>
          <a:p>
            <a:r>
              <a:rPr lang="en-US"/>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p:txBody>
          <a:bodyPr/>
          <a:lstStyle/>
          <a:p>
            <a:r>
              <a:rPr lang="en-US"/>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a:lstStyle/>
          <a:p>
            <a:fld id="{B5CEABB6-07DC-46E8-9B57-56EC44A396E5}" type="slidenum">
              <a:rPr lang="en-US" smtClean="0"/>
              <a:t>‹#›</a:t>
            </a:fld>
            <a:endParaRPr lang="en-US"/>
          </a:p>
        </p:txBody>
      </p:sp>
      <p:cxnSp>
        <p:nvCxnSpPr>
          <p:cNvPr id="2" name="Straight Connector 1">
            <a:extLst>
              <a:ext uri="{FF2B5EF4-FFF2-40B4-BE49-F238E27FC236}">
                <a16:creationId xmlns:a16="http://schemas.microsoft.com/office/drawing/2014/main" id="{9298DCF7-7DC1-4618-8133-F63847B0AFE2}"/>
              </a:ext>
              <a:ext uri="{C183D7F6-B498-43B3-948B-1728B52AA6E4}">
                <adec:decorative xmlns:adec="http://schemas.microsoft.com/office/drawing/2017/decorative" val="1"/>
              </a:ext>
            </a:extLst>
          </p:cNvPr>
          <p:cNvCxnSpPr>
            <a:cxnSpLocks/>
          </p:cNvCxnSpPr>
          <p:nvPr userDrawn="1"/>
        </p:nvCxnSpPr>
        <p:spPr>
          <a:xfrm>
            <a:off x="8688388" y="0"/>
            <a:ext cx="3503612" cy="2352957"/>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53A6567-233D-4A3B-B52B-DE7E5E35A175}"/>
              </a:ext>
              <a:ext uri="{C183D7F6-B498-43B3-948B-1728B52AA6E4}">
                <adec:decorative xmlns:adec="http://schemas.microsoft.com/office/drawing/2017/decorative" val="1"/>
              </a:ext>
            </a:extLst>
          </p:cNvPr>
          <p:cNvCxnSpPr>
            <a:cxnSpLocks/>
          </p:cNvCxnSpPr>
          <p:nvPr userDrawn="1"/>
        </p:nvCxnSpPr>
        <p:spPr>
          <a:xfrm>
            <a:off x="9720943" y="0"/>
            <a:ext cx="2471057" cy="2699032"/>
          </a:xfrm>
          <a:prstGeom prst="line">
            <a:avLst/>
          </a:prstGeom>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64D564EB-CA78-42C6-AD76-3C4E7B3AEA8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8" name="Graphic 7">
            <a:extLst>
              <a:ext uri="{FF2B5EF4-FFF2-40B4-BE49-F238E27FC236}">
                <a16:creationId xmlns:a16="http://schemas.microsoft.com/office/drawing/2014/main" id="{1CFFBB3A-BDCF-4878-8D04-E8BB9A050E71}"/>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250148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Column">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508760" y="4156405"/>
            <a:ext cx="3139440" cy="1325563"/>
          </a:xfrm>
        </p:spPr>
        <p:txBody>
          <a:bodyPr anchor="b">
            <a:normAutofit/>
          </a:bodyPr>
          <a:lstStyle>
            <a:lvl1pPr algn="l">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4" y="1530635"/>
            <a:ext cx="5433204" cy="365125"/>
          </a:xfrm>
        </p:spPr>
        <p:txBody>
          <a:bodyPr>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8" y="1860060"/>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6" name="Text Placeholder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4" y="2630431"/>
            <a:ext cx="5433204" cy="365125"/>
          </a:xfrm>
        </p:spPr>
        <p:txBody>
          <a:bodyPr>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8" name="Text Placeholder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8" y="2959856"/>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9" name="Text Placeholder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4" y="3730227"/>
            <a:ext cx="5433204" cy="365125"/>
          </a:xfrm>
        </p:spPr>
        <p:txBody>
          <a:bodyPr>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0" name="Text Placeholder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8" y="4059652"/>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23" name="Text Placeholder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6" y="4830024"/>
            <a:ext cx="5433204" cy="365125"/>
          </a:xfrm>
        </p:spPr>
        <p:txBody>
          <a:bodyPr>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4" name="Text Placeholder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0" y="5159449"/>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a:xfrm>
            <a:off x="5919680" y="6356350"/>
            <a:ext cx="947516" cy="365125"/>
          </a:xfrm>
        </p:spPr>
        <p:txBody>
          <a:bodyPr/>
          <a:lstStyle>
            <a:lvl1pPr>
              <a:defRPr sz="900"/>
            </a:lvl1pPr>
          </a:lstStyle>
          <a:p>
            <a:r>
              <a:rPr lang="en-US"/>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a:xfrm>
            <a:off x="7161955" y="6356350"/>
            <a:ext cx="3243942" cy="365125"/>
          </a:xfrm>
        </p:spPr>
        <p:txBody>
          <a:bodyPr/>
          <a:lstStyle>
            <a:lvl1pPr>
              <a:defRPr sz="900"/>
            </a:lvl1pPr>
          </a:lstStyle>
          <a:p>
            <a:r>
              <a:rPr lang="en-US"/>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a:p>
        </p:txBody>
      </p:sp>
      <p:pic>
        <p:nvPicPr>
          <p:cNvPr id="2" name="Graphic 1">
            <a:extLst>
              <a:ext uri="{FF2B5EF4-FFF2-40B4-BE49-F238E27FC236}">
                <a16:creationId xmlns:a16="http://schemas.microsoft.com/office/drawing/2014/main" id="{6D8D9106-8780-461D-9091-E074B0A3C95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4696" y="-1"/>
            <a:ext cx="4896735" cy="4385949"/>
          </a:xfrm>
          <a:prstGeom prst="rect">
            <a:avLst/>
          </a:prstGeom>
        </p:spPr>
      </p:pic>
    </p:spTree>
    <p:extLst>
      <p:ext uri="{BB962C8B-B14F-4D97-AF65-F5344CB8AC3E}">
        <p14:creationId xmlns:p14="http://schemas.microsoft.com/office/powerpoint/2010/main" val="306195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Introducti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4" name="Straight Connector 13">
            <a:extLst>
              <a:ext uri="{FF2B5EF4-FFF2-40B4-BE49-F238E27FC236}">
                <a16:creationId xmlns:a16="http://schemas.microsoft.com/office/drawing/2014/main" id="{49FBD260-5143-4B12-B9F8-33E48D548909}"/>
              </a:ext>
            </a:extLst>
          </p:cNvPr>
          <p:cNvCxnSpPr/>
          <p:nvPr/>
        </p:nvCxnSpPr>
        <p:spPr>
          <a:xfrm>
            <a:off x="9096375" y="1497012"/>
            <a:ext cx="3095625"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p:nvCxnSpPr>
        <p:spPr>
          <a:xfrm flipH="1">
            <a:off x="6953250" y="-25401"/>
            <a:ext cx="3790950" cy="6902451"/>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Date Placeholder 6">
            <a:extLst>
              <a:ext uri="{FF2B5EF4-FFF2-40B4-BE49-F238E27FC236}">
                <a16:creationId xmlns:a16="http://schemas.microsoft.com/office/drawing/2014/main" id="{70146B66-4F07-44BE-8AAB-48EA5170DA81}"/>
              </a:ext>
            </a:extLst>
          </p:cNvPr>
          <p:cNvSpPr>
            <a:spLocks noGrp="1"/>
          </p:cNvSpPr>
          <p:nvPr>
            <p:ph type="dt" sz="half" idx="10"/>
          </p:nvPr>
        </p:nvSpPr>
        <p:spPr>
          <a:xfrm>
            <a:off x="838200" y="6356350"/>
            <a:ext cx="2743200" cy="365125"/>
          </a:xfrm>
        </p:spPr>
        <p:txBody>
          <a:bodyPr/>
          <a:lstStyle>
            <a:lvl1pPr>
              <a:defRPr sz="900"/>
            </a:lvl1pPr>
          </a:lstStyle>
          <a:p>
            <a:r>
              <a:rPr lang="en-US"/>
              <a:t>20XX</a:t>
            </a:r>
          </a:p>
        </p:txBody>
      </p:sp>
      <p:sp>
        <p:nvSpPr>
          <p:cNvPr id="10" name="Footer Placeholder 7">
            <a:extLst>
              <a:ext uri="{FF2B5EF4-FFF2-40B4-BE49-F238E27FC236}">
                <a16:creationId xmlns:a16="http://schemas.microsoft.com/office/drawing/2014/main" id="{3A927BE5-2F4C-4EBD-9093-C4ED6E3025B1}"/>
              </a:ext>
            </a:extLst>
          </p:cNvPr>
          <p:cNvSpPr>
            <a:spLocks noGrp="1"/>
          </p:cNvSpPr>
          <p:nvPr>
            <p:ph type="ftr" sz="quarter" idx="11"/>
          </p:nvPr>
        </p:nvSpPr>
        <p:spPr>
          <a:xfrm>
            <a:off x="5224463" y="6356350"/>
            <a:ext cx="1743075" cy="365125"/>
          </a:xfrm>
        </p:spPr>
        <p:txBody>
          <a:bodyPr/>
          <a:lstStyle>
            <a:lvl1pPr>
              <a:defRPr sz="900"/>
            </a:lvl1pPr>
          </a:lstStyle>
          <a:p>
            <a:r>
              <a:rPr lang="en-US"/>
              <a:t>Pitch Deck</a:t>
            </a:r>
          </a:p>
        </p:txBody>
      </p:sp>
      <p:sp>
        <p:nvSpPr>
          <p:cNvPr id="11" name="Slide Number Placeholder 8">
            <a:extLst>
              <a:ext uri="{FF2B5EF4-FFF2-40B4-BE49-F238E27FC236}">
                <a16:creationId xmlns:a16="http://schemas.microsoft.com/office/drawing/2014/main" id="{C4C1336B-CF5E-42FF-80E8-7D33A2D64E17}"/>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a:p>
        </p:txBody>
      </p:sp>
    </p:spTree>
    <p:extLst>
      <p:ext uri="{BB962C8B-B14F-4D97-AF65-F5344CB8AC3E}">
        <p14:creationId xmlns:p14="http://schemas.microsoft.com/office/powerpoint/2010/main" val="12932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571235"/>
            <a:ext cx="4179570" cy="1715531"/>
          </a:xfrm>
        </p:spPr>
        <p:txBody>
          <a:bodyPr anchor="ctr">
            <a:noAutofit/>
          </a:bodyPr>
          <a:lstStyle>
            <a:lvl1pPr algn="l">
              <a:defRPr sz="3600" spc="150" baseline="0">
                <a:solidFill>
                  <a:schemeClr val="tx1">
                    <a:lumMod val="75000"/>
                    <a:lumOff val="25000"/>
                  </a:schemeClr>
                </a:solidFill>
              </a:defRPr>
            </a:lvl1pPr>
          </a:lstStyle>
          <a:p>
            <a:r>
              <a:rPr lang="en-US"/>
              <a:t>CLICK TO EDIT MASTER 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322866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cxnSp>
        <p:nvCxnSpPr>
          <p:cNvPr id="9" name="Straight Connector 8">
            <a:extLst>
              <a:ext uri="{FF2B5EF4-FFF2-40B4-BE49-F238E27FC236}">
                <a16:creationId xmlns:a16="http://schemas.microsoft.com/office/drawing/2014/main" id="{BDAC7E4E-FE06-4E90-8107-6B543E5515ED}"/>
              </a:ext>
            </a:extLst>
          </p:cNvPr>
          <p:cNvCxnSpPr/>
          <p:nvPr/>
        </p:nvCxnSpPr>
        <p:spPr>
          <a:xfrm flipV="1">
            <a:off x="2209800" y="0"/>
            <a:ext cx="2438400" cy="68580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15">
            <a:extLst>
              <a:ext uri="{FF2B5EF4-FFF2-40B4-BE49-F238E27FC236}">
                <a16:creationId xmlns:a16="http://schemas.microsoft.com/office/drawing/2014/main" id="{3864668D-D640-4ABF-BB9A-D60176660F07}"/>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2" name="Text Placeholder 18">
            <a:extLst>
              <a:ext uri="{FF2B5EF4-FFF2-40B4-BE49-F238E27FC236}">
                <a16:creationId xmlns:a16="http://schemas.microsoft.com/office/drawing/2014/main" id="{2E289D5A-B06B-43D4-A3CA-3B06C4D49FDD}"/>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3" name="Text Placeholder 15">
            <a:extLst>
              <a:ext uri="{FF2B5EF4-FFF2-40B4-BE49-F238E27FC236}">
                <a16:creationId xmlns:a16="http://schemas.microsoft.com/office/drawing/2014/main" id="{1DCC2995-DE17-436D-82AE-6E107865CB79}"/>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4" name="Text Placeholder 18">
            <a:extLst>
              <a:ext uri="{FF2B5EF4-FFF2-40B4-BE49-F238E27FC236}">
                <a16:creationId xmlns:a16="http://schemas.microsoft.com/office/drawing/2014/main" id="{C7E70A65-1FB1-4F42-854B-8213ED73F792}"/>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5" name="Text Placeholder 15">
            <a:extLst>
              <a:ext uri="{FF2B5EF4-FFF2-40B4-BE49-F238E27FC236}">
                <a16:creationId xmlns:a16="http://schemas.microsoft.com/office/drawing/2014/main" id="{45657994-DC61-4DEB-BB2B-65DFCA997AF1}"/>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6" name="Text Placeholder 18">
            <a:extLst>
              <a:ext uri="{FF2B5EF4-FFF2-40B4-BE49-F238E27FC236}">
                <a16:creationId xmlns:a16="http://schemas.microsoft.com/office/drawing/2014/main" id="{18397EE2-60CD-47FD-AF8F-83A5324D9D1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7" name="Date Placeholder 2">
            <a:extLst>
              <a:ext uri="{FF2B5EF4-FFF2-40B4-BE49-F238E27FC236}">
                <a16:creationId xmlns:a16="http://schemas.microsoft.com/office/drawing/2014/main" id="{1E25EFF1-65C7-4F93-8740-46885C6BEA57}"/>
              </a:ext>
            </a:extLst>
          </p:cNvPr>
          <p:cNvSpPr>
            <a:spLocks noGrp="1"/>
          </p:cNvSpPr>
          <p:nvPr>
            <p:ph type="dt" sz="half" idx="20"/>
          </p:nvPr>
        </p:nvSpPr>
        <p:spPr>
          <a:xfrm>
            <a:off x="5919680" y="6356350"/>
            <a:ext cx="947516" cy="365125"/>
          </a:xfrm>
        </p:spPr>
        <p:txBody>
          <a:bodyPr/>
          <a:lstStyle>
            <a:lvl1pPr>
              <a:defRPr sz="900"/>
            </a:lvl1pPr>
          </a:lstStyle>
          <a:p>
            <a:r>
              <a:rPr lang="en-US"/>
              <a:t>20XX</a:t>
            </a:r>
          </a:p>
        </p:txBody>
      </p:sp>
      <p:sp>
        <p:nvSpPr>
          <p:cNvPr id="18" name="Footer Placeholder 3">
            <a:extLst>
              <a:ext uri="{FF2B5EF4-FFF2-40B4-BE49-F238E27FC236}">
                <a16:creationId xmlns:a16="http://schemas.microsoft.com/office/drawing/2014/main" id="{C16D80BF-B599-4FC0-ABD5-98777872FE5F}"/>
              </a:ext>
            </a:extLst>
          </p:cNvPr>
          <p:cNvSpPr>
            <a:spLocks noGrp="1"/>
          </p:cNvSpPr>
          <p:nvPr>
            <p:ph type="ftr" sz="quarter" idx="21"/>
          </p:nvPr>
        </p:nvSpPr>
        <p:spPr>
          <a:xfrm>
            <a:off x="7161955" y="6356350"/>
            <a:ext cx="3243942" cy="365125"/>
          </a:xfrm>
        </p:spPr>
        <p:txBody>
          <a:bodyPr/>
          <a:lstStyle>
            <a:lvl1pPr>
              <a:defRPr sz="900"/>
            </a:lvl1pPr>
          </a:lstStyle>
          <a:p>
            <a:r>
              <a:rPr lang="en-US"/>
              <a:t>Pitch Deck</a:t>
            </a:r>
          </a:p>
        </p:txBody>
      </p:sp>
      <p:sp>
        <p:nvSpPr>
          <p:cNvPr id="19" name="Slide Number Placeholder 4">
            <a:extLst>
              <a:ext uri="{FF2B5EF4-FFF2-40B4-BE49-F238E27FC236}">
                <a16:creationId xmlns:a16="http://schemas.microsoft.com/office/drawing/2014/main" id="{F64421B1-FF90-4939-90BD-8206DE5036D0}"/>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264798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a:p>
        </p:txBody>
      </p:sp>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3105150"/>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2238376" cy="24765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18953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Pitch Deck</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192845213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88" r:id="rId4"/>
    <p:sldLayoutId id="2147483694" r:id="rId5"/>
    <p:sldLayoutId id="2147483697" r:id="rId6"/>
    <p:sldLayoutId id="2147483673" r:id="rId7"/>
    <p:sldLayoutId id="2147483676" r:id="rId8"/>
    <p:sldLayoutId id="2147483672" r:id="rId9"/>
    <p:sldLayoutId id="2147483699" r:id="rId10"/>
    <p:sldLayoutId id="2147483671" r:id="rId11"/>
    <p:sldLayoutId id="2147483700" r:id="rId12"/>
    <p:sldLayoutId id="2147483692" r:id="rId13"/>
    <p:sldLayoutId id="2147483681" r:id="rId14"/>
    <p:sldLayoutId id="2147483674" r:id="rId15"/>
    <p:sldLayoutId id="2147483675" r:id="rId16"/>
    <p:sldLayoutId id="2147483696" r:id="rId17"/>
    <p:sldLayoutId id="2147483677" r:id="rId18"/>
    <p:sldLayoutId id="2147483678" r:id="rId19"/>
  </p:sldLayoutIdLst>
  <p:hf hdr="0"/>
  <p:txStyles>
    <p:titleStyle>
      <a:lvl1pPr algn="l" defTabSz="914400" rtl="0" eaLnBrk="1" latinLnBrk="0" hangingPunct="1">
        <a:lnSpc>
          <a:spcPct val="90000"/>
        </a:lnSpc>
        <a:spcBef>
          <a:spcPct val="0"/>
        </a:spcBef>
        <a:buNone/>
        <a:defRPr sz="4400" kern="1200" cap="all" baseline="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8.sv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1.sv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2.sv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1.sv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8.svg"/></Relationships>
</file>

<file path=ppt/slides/_rels/slide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8.sv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1.svg"/></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1.sv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1.sv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1.sv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1.sv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2.sv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C401E-3AC9-D72D-AD58-A5C238697F8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B5260DB-E7AB-48EA-6CF9-26F387F69E0D}"/>
              </a:ext>
            </a:extLst>
          </p:cNvPr>
          <p:cNvSpPr/>
          <p:nvPr/>
        </p:nvSpPr>
        <p:spPr>
          <a:xfrm>
            <a:off x="0" y="0"/>
            <a:ext cx="12192000" cy="6858000"/>
          </a:xfrm>
          <a:prstGeom prst="rect">
            <a:avLst/>
          </a:prstGeom>
          <a:solidFill>
            <a:schemeClr val="tx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Graphic 7">
            <a:extLst>
              <a:ext uri="{FF2B5EF4-FFF2-40B4-BE49-F238E27FC236}">
                <a16:creationId xmlns:a16="http://schemas.microsoft.com/office/drawing/2014/main" id="{D35FD592-5A5A-4043-A6A9-D59A5FAF39C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9358" t="23650" b="-1"/>
          <a:stretch/>
        </p:blipFill>
        <p:spPr>
          <a:xfrm>
            <a:off x="0" y="0"/>
            <a:ext cx="9488312" cy="5054323"/>
          </a:xfrm>
          <a:prstGeom prst="rect">
            <a:avLst/>
          </a:prstGeom>
        </p:spPr>
      </p:pic>
      <p:sp>
        <p:nvSpPr>
          <p:cNvPr id="2" name="TextBox 1">
            <a:extLst>
              <a:ext uri="{FF2B5EF4-FFF2-40B4-BE49-F238E27FC236}">
                <a16:creationId xmlns:a16="http://schemas.microsoft.com/office/drawing/2014/main" id="{50427BF2-4708-C9BE-AD27-A9DF0D2FDFF0}"/>
              </a:ext>
            </a:extLst>
          </p:cNvPr>
          <p:cNvSpPr txBox="1"/>
          <p:nvPr/>
        </p:nvSpPr>
        <p:spPr>
          <a:xfrm>
            <a:off x="216772" y="3013501"/>
            <a:ext cx="11758456" cy="830997"/>
          </a:xfrm>
          <a:prstGeom prst="rect">
            <a:avLst/>
          </a:prstGeom>
          <a:noFill/>
        </p:spPr>
        <p:txBody>
          <a:bodyPr wrap="square">
            <a:spAutoFit/>
          </a:bodyPr>
          <a:lstStyle/>
          <a:p>
            <a:pPr algn="l"/>
            <a:r>
              <a:rPr lang="en-US" sz="4800" i="0" u="none" strike="noStrike" dirty="0">
                <a:solidFill>
                  <a:srgbClr val="E9E6DF"/>
                </a:solidFill>
                <a:effectLst/>
              </a:rPr>
              <a:t>LEVERAGING AI FOR YOUR DATA STRATEGY</a:t>
            </a:r>
          </a:p>
        </p:txBody>
      </p:sp>
    </p:spTree>
    <p:extLst>
      <p:ext uri="{BB962C8B-B14F-4D97-AF65-F5344CB8AC3E}">
        <p14:creationId xmlns:p14="http://schemas.microsoft.com/office/powerpoint/2010/main" val="4069445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a:extLst>
            <a:ext uri="{FF2B5EF4-FFF2-40B4-BE49-F238E27FC236}">
              <a16:creationId xmlns:a16="http://schemas.microsoft.com/office/drawing/2014/main" id="{B2AC1109-67E5-98E2-CD7D-251C7F92842B}"/>
            </a:ext>
          </a:extLst>
        </p:cNvPr>
        <p:cNvGrpSpPr/>
        <p:nvPr/>
      </p:nvGrpSpPr>
      <p:grpSpPr>
        <a:xfrm>
          <a:off x="0" y="0"/>
          <a:ext cx="0" cy="0"/>
          <a:chOff x="0" y="0"/>
          <a:chExt cx="0" cy="0"/>
        </a:xfrm>
      </p:grpSpPr>
      <p:pic>
        <p:nvPicPr>
          <p:cNvPr id="8" name="Graphic 7">
            <a:extLst>
              <a:ext uri="{FF2B5EF4-FFF2-40B4-BE49-F238E27FC236}">
                <a16:creationId xmlns:a16="http://schemas.microsoft.com/office/drawing/2014/main" id="{68D918F2-1137-B4D4-5BDA-CCC1FAA4729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9358" t="23650" b="-1"/>
          <a:stretch/>
        </p:blipFill>
        <p:spPr>
          <a:xfrm>
            <a:off x="0" y="0"/>
            <a:ext cx="9488312" cy="5054323"/>
          </a:xfrm>
          <a:prstGeom prst="rect">
            <a:avLst/>
          </a:prstGeom>
        </p:spPr>
      </p:pic>
      <p:sp>
        <p:nvSpPr>
          <p:cNvPr id="3" name="TextBox 2">
            <a:extLst>
              <a:ext uri="{FF2B5EF4-FFF2-40B4-BE49-F238E27FC236}">
                <a16:creationId xmlns:a16="http://schemas.microsoft.com/office/drawing/2014/main" id="{DFCD69FE-0EBB-E89E-6F0B-FBEC8896473C}"/>
              </a:ext>
            </a:extLst>
          </p:cNvPr>
          <p:cNvSpPr txBox="1"/>
          <p:nvPr/>
        </p:nvSpPr>
        <p:spPr>
          <a:xfrm>
            <a:off x="216772" y="232026"/>
            <a:ext cx="11758456" cy="646331"/>
          </a:xfrm>
          <a:prstGeom prst="rect">
            <a:avLst/>
          </a:prstGeom>
          <a:noFill/>
          <a:ln>
            <a:noFill/>
          </a:ln>
        </p:spPr>
        <p:txBody>
          <a:bodyPr wrap="square">
            <a:spAutoFit/>
          </a:bodyPr>
          <a:lstStyle/>
          <a:p>
            <a:r>
              <a:rPr lang="en-CA" sz="3600" b="1" kern="100">
                <a:solidFill>
                  <a:srgbClr val="E9E6DF"/>
                </a:solidFill>
                <a:effectLst/>
                <a:ea typeface="Times New Roman" panose="02020603050405020304" pitchFamily="18" charset="0"/>
                <a:cs typeface="Times New Roman" panose="02020603050405020304" pitchFamily="18" charset="0"/>
              </a:rPr>
              <a:t>THE SHIFT FROM LINEAR TO EXPONENTIAL THINKING</a:t>
            </a:r>
            <a:endParaRPr lang="en-CA" sz="3600" kern="100">
              <a:solidFill>
                <a:srgbClr val="E9E6DF"/>
              </a:solidFill>
              <a:effectLst/>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DECC25F3-10B2-CEF5-5AE4-E182A201AE30}"/>
              </a:ext>
            </a:extLst>
          </p:cNvPr>
          <p:cNvSpPr txBox="1"/>
          <p:nvPr/>
        </p:nvSpPr>
        <p:spPr>
          <a:xfrm>
            <a:off x="216772" y="2028616"/>
            <a:ext cx="11758456" cy="2800767"/>
          </a:xfrm>
          <a:prstGeom prst="rect">
            <a:avLst/>
          </a:prstGeom>
          <a:noFill/>
        </p:spPr>
        <p:txBody>
          <a:bodyPr wrap="square">
            <a:spAutoFit/>
          </a:bodyPr>
          <a:lstStyle/>
          <a:p>
            <a:pPr algn="ctr"/>
            <a:r>
              <a:rPr lang="en-CA" sz="4400" i="1" kern="100" dirty="0">
                <a:solidFill>
                  <a:srgbClr val="E9E6DF"/>
                </a:solidFill>
                <a:effectLst/>
                <a:ea typeface="Times New Roman" panose="02020603050405020304" pitchFamily="18" charset="0"/>
                <a:cs typeface="Times New Roman" panose="02020603050405020304" pitchFamily="18" charset="0"/>
              </a:rPr>
              <a:t>“How can I make this process 10% more efficient?” vs. “What if this entire process could be done 10 times faster—how would that transform our business?”</a:t>
            </a:r>
            <a:endParaRPr lang="en-US" sz="4400" i="1" u="none" strike="noStrike" dirty="0">
              <a:solidFill>
                <a:srgbClr val="E9E6DF"/>
              </a:solidFill>
              <a:effectLst/>
            </a:endParaRPr>
          </a:p>
        </p:txBody>
      </p:sp>
    </p:spTree>
    <p:extLst>
      <p:ext uri="{BB962C8B-B14F-4D97-AF65-F5344CB8AC3E}">
        <p14:creationId xmlns:p14="http://schemas.microsoft.com/office/powerpoint/2010/main" val="596378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a:extLst>
            <a:ext uri="{FF2B5EF4-FFF2-40B4-BE49-F238E27FC236}">
              <a16:creationId xmlns:a16="http://schemas.microsoft.com/office/drawing/2014/main" id="{B2AC1109-67E5-98E2-CD7D-251C7F92842B}"/>
            </a:ext>
          </a:extLst>
        </p:cNvPr>
        <p:cNvGrpSpPr/>
        <p:nvPr/>
      </p:nvGrpSpPr>
      <p:grpSpPr>
        <a:xfrm>
          <a:off x="0" y="0"/>
          <a:ext cx="0" cy="0"/>
          <a:chOff x="0" y="0"/>
          <a:chExt cx="0" cy="0"/>
        </a:xfrm>
      </p:grpSpPr>
      <p:pic>
        <p:nvPicPr>
          <p:cNvPr id="8" name="Graphic 7">
            <a:extLst>
              <a:ext uri="{FF2B5EF4-FFF2-40B4-BE49-F238E27FC236}">
                <a16:creationId xmlns:a16="http://schemas.microsoft.com/office/drawing/2014/main" id="{68D918F2-1137-B4D4-5BDA-CCC1FAA4729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9358" t="23650" b="-1"/>
          <a:stretch/>
        </p:blipFill>
        <p:spPr>
          <a:xfrm>
            <a:off x="0" y="0"/>
            <a:ext cx="9488312" cy="5054323"/>
          </a:xfrm>
          <a:prstGeom prst="rect">
            <a:avLst/>
          </a:prstGeom>
        </p:spPr>
      </p:pic>
      <p:sp>
        <p:nvSpPr>
          <p:cNvPr id="3" name="TextBox 2">
            <a:extLst>
              <a:ext uri="{FF2B5EF4-FFF2-40B4-BE49-F238E27FC236}">
                <a16:creationId xmlns:a16="http://schemas.microsoft.com/office/drawing/2014/main" id="{DFCD69FE-0EBB-E89E-6F0B-FBEC8896473C}"/>
              </a:ext>
            </a:extLst>
          </p:cNvPr>
          <p:cNvSpPr txBox="1"/>
          <p:nvPr/>
        </p:nvSpPr>
        <p:spPr>
          <a:xfrm>
            <a:off x="216772" y="232026"/>
            <a:ext cx="11758456" cy="646331"/>
          </a:xfrm>
          <a:prstGeom prst="rect">
            <a:avLst/>
          </a:prstGeom>
          <a:noFill/>
          <a:ln>
            <a:noFill/>
          </a:ln>
        </p:spPr>
        <p:txBody>
          <a:bodyPr wrap="square">
            <a:spAutoFit/>
          </a:bodyPr>
          <a:lstStyle/>
          <a:p>
            <a:r>
              <a:rPr lang="en-CA" sz="3600" b="1" kern="100">
                <a:solidFill>
                  <a:srgbClr val="E9E6DF"/>
                </a:solidFill>
                <a:effectLst/>
                <a:ea typeface="Times New Roman" panose="02020603050405020304" pitchFamily="18" charset="0"/>
                <a:cs typeface="Times New Roman" panose="02020603050405020304" pitchFamily="18" charset="0"/>
              </a:rPr>
              <a:t>THE URGENCY OF TODAY</a:t>
            </a:r>
            <a:endParaRPr lang="en-CA" sz="3600" kern="100">
              <a:solidFill>
                <a:srgbClr val="E9E6DF"/>
              </a:solidFill>
              <a:effectLst/>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E6BCECBA-AF2E-42D4-4038-F94733759313}"/>
              </a:ext>
            </a:extLst>
          </p:cNvPr>
          <p:cNvSpPr txBox="1"/>
          <p:nvPr/>
        </p:nvSpPr>
        <p:spPr>
          <a:xfrm>
            <a:off x="216772" y="1905506"/>
            <a:ext cx="11758456" cy="3046988"/>
          </a:xfrm>
          <a:prstGeom prst="rect">
            <a:avLst/>
          </a:prstGeom>
          <a:noFill/>
        </p:spPr>
        <p:txBody>
          <a:bodyPr wrap="square">
            <a:spAutoFit/>
          </a:bodyPr>
          <a:lstStyle/>
          <a:p>
            <a:pPr lvl="0"/>
            <a:r>
              <a:rPr lang="en-CA" sz="4800" i="1" kern="100" dirty="0">
                <a:solidFill>
                  <a:srgbClr val="E9E6DF"/>
                </a:solidFill>
                <a:effectLst/>
                <a:ea typeface="Times New Roman" panose="02020603050405020304" pitchFamily="18" charset="0"/>
                <a:cs typeface="Times New Roman" panose="02020603050405020304" pitchFamily="18" charset="0"/>
              </a:rPr>
              <a:t>Identify High-Impact Use Cases</a:t>
            </a:r>
          </a:p>
          <a:p>
            <a:pPr lvl="0"/>
            <a:r>
              <a:rPr lang="en-CA" sz="4800" i="1" kern="100" dirty="0">
                <a:solidFill>
                  <a:srgbClr val="E9E6DF"/>
                </a:solidFill>
                <a:effectLst/>
                <a:ea typeface="Times New Roman" panose="02020603050405020304" pitchFamily="18" charset="0"/>
                <a:cs typeface="Times New Roman" panose="02020603050405020304" pitchFamily="18" charset="0"/>
              </a:rPr>
              <a:t>Invest in Talent &amp; Culture</a:t>
            </a:r>
          </a:p>
          <a:p>
            <a:pPr lvl="0"/>
            <a:r>
              <a:rPr lang="en-CA" sz="4800" i="1" kern="100" dirty="0">
                <a:solidFill>
                  <a:srgbClr val="E9E6DF"/>
                </a:solidFill>
                <a:effectLst/>
                <a:ea typeface="Times New Roman" panose="02020603050405020304" pitchFamily="18" charset="0"/>
                <a:cs typeface="Times New Roman" panose="02020603050405020304" pitchFamily="18" charset="0"/>
              </a:rPr>
              <a:t>Partner &amp; Learn</a:t>
            </a:r>
          </a:p>
          <a:p>
            <a:pPr lvl="0"/>
            <a:r>
              <a:rPr lang="en-CA" sz="4800" i="1" kern="100" dirty="0">
                <a:solidFill>
                  <a:srgbClr val="E9E6DF"/>
                </a:solidFill>
                <a:effectLst/>
                <a:ea typeface="Times New Roman" panose="02020603050405020304" pitchFamily="18" charset="0"/>
                <a:cs typeface="Times New Roman" panose="02020603050405020304" pitchFamily="18" charset="0"/>
              </a:rPr>
              <a:t>Start Now, Iterate, &amp; Scale</a:t>
            </a:r>
            <a:endParaRPr lang="en-US" sz="4800" i="1" u="none" strike="noStrike" dirty="0">
              <a:solidFill>
                <a:srgbClr val="E9E6DF"/>
              </a:solidFill>
              <a:effectLst/>
            </a:endParaRPr>
          </a:p>
        </p:txBody>
      </p:sp>
    </p:spTree>
    <p:extLst>
      <p:ext uri="{BB962C8B-B14F-4D97-AF65-F5344CB8AC3E}">
        <p14:creationId xmlns:p14="http://schemas.microsoft.com/office/powerpoint/2010/main" val="1938998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a:extLst>
            <a:ext uri="{FF2B5EF4-FFF2-40B4-BE49-F238E27FC236}">
              <a16:creationId xmlns:a16="http://schemas.microsoft.com/office/drawing/2014/main" id="{B2AC1109-67E5-98E2-CD7D-251C7F92842B}"/>
            </a:ext>
          </a:extLst>
        </p:cNvPr>
        <p:cNvGrpSpPr/>
        <p:nvPr/>
      </p:nvGrpSpPr>
      <p:grpSpPr>
        <a:xfrm>
          <a:off x="0" y="0"/>
          <a:ext cx="0" cy="0"/>
          <a:chOff x="0" y="0"/>
          <a:chExt cx="0" cy="0"/>
        </a:xfrm>
      </p:grpSpPr>
      <p:pic>
        <p:nvPicPr>
          <p:cNvPr id="8" name="Graphic 7">
            <a:extLst>
              <a:ext uri="{FF2B5EF4-FFF2-40B4-BE49-F238E27FC236}">
                <a16:creationId xmlns:a16="http://schemas.microsoft.com/office/drawing/2014/main" id="{68D918F2-1137-B4D4-5BDA-CCC1FAA4729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9358" t="23650" b="-1"/>
          <a:stretch/>
        </p:blipFill>
        <p:spPr>
          <a:xfrm>
            <a:off x="0" y="0"/>
            <a:ext cx="9488312" cy="5054323"/>
          </a:xfrm>
          <a:prstGeom prst="rect">
            <a:avLst/>
          </a:prstGeom>
        </p:spPr>
      </p:pic>
      <p:sp>
        <p:nvSpPr>
          <p:cNvPr id="3" name="TextBox 2">
            <a:extLst>
              <a:ext uri="{FF2B5EF4-FFF2-40B4-BE49-F238E27FC236}">
                <a16:creationId xmlns:a16="http://schemas.microsoft.com/office/drawing/2014/main" id="{DFCD69FE-0EBB-E89E-6F0B-FBEC8896473C}"/>
              </a:ext>
            </a:extLst>
          </p:cNvPr>
          <p:cNvSpPr txBox="1"/>
          <p:nvPr/>
        </p:nvSpPr>
        <p:spPr>
          <a:xfrm>
            <a:off x="216772" y="232026"/>
            <a:ext cx="11758456" cy="646331"/>
          </a:xfrm>
          <a:prstGeom prst="rect">
            <a:avLst/>
          </a:prstGeom>
          <a:noFill/>
          <a:ln>
            <a:noFill/>
          </a:ln>
        </p:spPr>
        <p:txBody>
          <a:bodyPr wrap="square">
            <a:spAutoFit/>
          </a:bodyPr>
          <a:lstStyle/>
          <a:p>
            <a:r>
              <a:rPr lang="en-CA" sz="3600" b="1" kern="100">
                <a:solidFill>
                  <a:srgbClr val="E9E6DF"/>
                </a:solidFill>
                <a:effectLst/>
                <a:ea typeface="Times New Roman" panose="02020603050405020304" pitchFamily="18" charset="0"/>
                <a:cs typeface="Times New Roman" panose="02020603050405020304" pitchFamily="18" charset="0"/>
              </a:rPr>
              <a:t>ADOPT THE AI-FIRST MINDSET</a:t>
            </a:r>
            <a:endParaRPr lang="en-CA" sz="3600" kern="100">
              <a:solidFill>
                <a:srgbClr val="E9E6DF"/>
              </a:solidFill>
              <a:effectLst/>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589D2205-6B67-2AFB-61EC-C7D3846A6918}"/>
              </a:ext>
            </a:extLst>
          </p:cNvPr>
          <p:cNvSpPr txBox="1"/>
          <p:nvPr/>
        </p:nvSpPr>
        <p:spPr>
          <a:xfrm>
            <a:off x="216772" y="2828835"/>
            <a:ext cx="11758456" cy="1107996"/>
          </a:xfrm>
          <a:prstGeom prst="rect">
            <a:avLst/>
          </a:prstGeom>
          <a:noFill/>
        </p:spPr>
        <p:txBody>
          <a:bodyPr wrap="square">
            <a:spAutoFit/>
          </a:bodyPr>
          <a:lstStyle/>
          <a:p>
            <a:pPr algn="ctr"/>
            <a:r>
              <a:rPr lang="en-CA" sz="6600" kern="100" dirty="0">
                <a:solidFill>
                  <a:srgbClr val="E9E6DF"/>
                </a:solidFill>
                <a:effectLst/>
                <a:ea typeface="Times New Roman" panose="02020603050405020304" pitchFamily="18" charset="0"/>
                <a:cs typeface="Times New Roman" panose="02020603050405020304" pitchFamily="18" charset="0"/>
              </a:rPr>
              <a:t>AI ACCELERATION</a:t>
            </a:r>
            <a:endParaRPr lang="en-US" sz="6600" i="1" u="none" strike="noStrike" dirty="0">
              <a:solidFill>
                <a:srgbClr val="E9E6DF"/>
              </a:solidFill>
              <a:effectLst/>
            </a:endParaRPr>
          </a:p>
        </p:txBody>
      </p:sp>
    </p:spTree>
    <p:extLst>
      <p:ext uri="{BB962C8B-B14F-4D97-AF65-F5344CB8AC3E}">
        <p14:creationId xmlns:p14="http://schemas.microsoft.com/office/powerpoint/2010/main" val="2158330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a:extLst>
            <a:ext uri="{FF2B5EF4-FFF2-40B4-BE49-F238E27FC236}">
              <a16:creationId xmlns:a16="http://schemas.microsoft.com/office/drawing/2014/main" id="{B2AC1109-67E5-98E2-CD7D-251C7F92842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2DA1F9F-323B-0B28-D14C-DBA56ADF8DAE}"/>
              </a:ext>
            </a:extLst>
          </p:cNvPr>
          <p:cNvSpPr/>
          <p:nvPr/>
        </p:nvSpPr>
        <p:spPr>
          <a:xfrm>
            <a:off x="0" y="0"/>
            <a:ext cx="12192000" cy="6858000"/>
          </a:xfrm>
          <a:prstGeom prst="rect">
            <a:avLst/>
          </a:prstGeom>
          <a:solidFill>
            <a:schemeClr val="tx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Graphic 7">
            <a:extLst>
              <a:ext uri="{FF2B5EF4-FFF2-40B4-BE49-F238E27FC236}">
                <a16:creationId xmlns:a16="http://schemas.microsoft.com/office/drawing/2014/main" id="{68D918F2-1137-B4D4-5BDA-CCC1FAA4729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9358" t="23650" b="-1"/>
          <a:stretch/>
        </p:blipFill>
        <p:spPr>
          <a:xfrm>
            <a:off x="0" y="0"/>
            <a:ext cx="9488312" cy="5054323"/>
          </a:xfrm>
          <a:prstGeom prst="rect">
            <a:avLst/>
          </a:prstGeom>
        </p:spPr>
      </p:pic>
      <p:sp>
        <p:nvSpPr>
          <p:cNvPr id="2" name="TextBox 1">
            <a:extLst>
              <a:ext uri="{FF2B5EF4-FFF2-40B4-BE49-F238E27FC236}">
                <a16:creationId xmlns:a16="http://schemas.microsoft.com/office/drawing/2014/main" id="{676C92D9-3B64-D350-A63D-B07308E2EDD7}"/>
              </a:ext>
            </a:extLst>
          </p:cNvPr>
          <p:cNvSpPr txBox="1"/>
          <p:nvPr/>
        </p:nvSpPr>
        <p:spPr>
          <a:xfrm>
            <a:off x="216772" y="3013501"/>
            <a:ext cx="11758456" cy="830997"/>
          </a:xfrm>
          <a:prstGeom prst="rect">
            <a:avLst/>
          </a:prstGeom>
          <a:noFill/>
        </p:spPr>
        <p:txBody>
          <a:bodyPr wrap="square">
            <a:spAutoFit/>
          </a:bodyPr>
          <a:lstStyle/>
          <a:p>
            <a:pPr algn="l"/>
            <a:r>
              <a:rPr lang="en-US" sz="4800" i="0" u="none" strike="noStrike" dirty="0">
                <a:solidFill>
                  <a:srgbClr val="E9E6DF"/>
                </a:solidFill>
                <a:effectLst/>
              </a:rPr>
              <a:t>LEVERAGING AI FOR YOUR DATA STRATEGY</a:t>
            </a:r>
          </a:p>
        </p:txBody>
      </p:sp>
    </p:spTree>
    <p:extLst>
      <p:ext uri="{BB962C8B-B14F-4D97-AF65-F5344CB8AC3E}">
        <p14:creationId xmlns:p14="http://schemas.microsoft.com/office/powerpoint/2010/main" val="2850016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a:extLst>
            <a:ext uri="{FF2B5EF4-FFF2-40B4-BE49-F238E27FC236}">
              <a16:creationId xmlns:a16="http://schemas.microsoft.com/office/drawing/2014/main" id="{94622E40-3DC7-400C-CA75-EE235F33732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977BC9E-F96E-0DC2-472B-048CAFEE3B28}"/>
              </a:ext>
            </a:extLst>
          </p:cNvPr>
          <p:cNvSpPr/>
          <p:nvPr/>
        </p:nvSpPr>
        <p:spPr>
          <a:xfrm>
            <a:off x="0" y="0"/>
            <a:ext cx="12192000" cy="6858000"/>
          </a:xfrm>
          <a:prstGeom prst="rect">
            <a:avLst/>
          </a:prstGeom>
          <a:solidFill>
            <a:schemeClr val="tx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F9444198-2890-48A7-6CB5-B7BD4C398100}"/>
              </a:ext>
            </a:extLst>
          </p:cNvPr>
          <p:cNvSpPr>
            <a:spLocks noGrp="1"/>
          </p:cNvSpPr>
          <p:nvPr>
            <p:ph type="ctrTitle"/>
          </p:nvPr>
        </p:nvSpPr>
        <p:spPr>
          <a:xfrm>
            <a:off x="6394095" y="5898120"/>
            <a:ext cx="5775960" cy="588354"/>
          </a:xfrm>
        </p:spPr>
        <p:txBody>
          <a:bodyPr/>
          <a:lstStyle/>
          <a:p>
            <a:r>
              <a:rPr lang="en-US" dirty="0">
                <a:solidFill>
                  <a:srgbClr val="E9E6DF"/>
                </a:solidFill>
              </a:rPr>
              <a:t>CRAIG C. Milroy</a:t>
            </a:r>
          </a:p>
        </p:txBody>
      </p:sp>
      <p:grpSp>
        <p:nvGrpSpPr>
          <p:cNvPr id="5" name="Group 4">
            <a:extLst>
              <a:ext uri="{FF2B5EF4-FFF2-40B4-BE49-F238E27FC236}">
                <a16:creationId xmlns:a16="http://schemas.microsoft.com/office/drawing/2014/main" id="{DF6628B7-617A-4E88-800A-18026882871C}"/>
              </a:ext>
            </a:extLst>
          </p:cNvPr>
          <p:cNvGrpSpPr/>
          <p:nvPr/>
        </p:nvGrpSpPr>
        <p:grpSpPr>
          <a:xfrm>
            <a:off x="6489190" y="6416618"/>
            <a:ext cx="3947934" cy="215444"/>
            <a:chOff x="6506603" y="6416618"/>
            <a:chExt cx="3947934" cy="215444"/>
          </a:xfrm>
        </p:grpSpPr>
        <p:pic>
          <p:nvPicPr>
            <p:cNvPr id="6" name="Picture 4" descr="http://icons.iconarchive.com/icons/danleech/simple/128/linkedin-icon.png">
              <a:extLst>
                <a:ext uri="{FF2B5EF4-FFF2-40B4-BE49-F238E27FC236}">
                  <a16:creationId xmlns:a16="http://schemas.microsoft.com/office/drawing/2014/main" id="{AD407F66-C06D-C74A-863B-CDB639EC6FAE}"/>
                </a:ext>
              </a:extLst>
            </p:cNvPr>
            <p:cNvPicPr>
              <a:picLocks noChangeAspect="1" noChangeArrowheads="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506603" y="6434340"/>
              <a:ext cx="181005"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id="{D59C140C-093B-2D9D-136A-2325D65DACFF}"/>
                </a:ext>
              </a:extLst>
            </p:cNvPr>
            <p:cNvSpPr txBox="1">
              <a:spLocks/>
            </p:cNvSpPr>
            <p:nvPr/>
          </p:nvSpPr>
          <p:spPr bwMode="auto">
            <a:xfrm>
              <a:off x="6796937" y="6416618"/>
              <a:ext cx="36576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588" defTabSz="912813">
                <a:spcBef>
                  <a:spcPct val="20000"/>
                </a:spcBef>
                <a:buChar char="•"/>
                <a:defRPr>
                  <a:solidFill>
                    <a:schemeClr val="tx1"/>
                  </a:solidFill>
                  <a:latin typeface="Agenda Tabular Light" panose="02000603040000020004" pitchFamily="2" charset="0"/>
                  <a:cs typeface="Calibri" panose="020F0502020204030204" pitchFamily="34" charset="0"/>
                </a:defRPr>
              </a:lvl1pPr>
              <a:lvl2pPr marL="573088" indent="-233363" defTabSz="912813">
                <a:spcBef>
                  <a:spcPct val="20000"/>
                </a:spcBef>
                <a:buFont typeface="Arial" panose="020B0604020202020204" pitchFamily="34" charset="0"/>
                <a:buChar char="•"/>
                <a:defRPr>
                  <a:solidFill>
                    <a:schemeClr val="tx1"/>
                  </a:solidFill>
                  <a:latin typeface="Agenda Tabular Light" panose="02000603040000020004" pitchFamily="2" charset="0"/>
                  <a:cs typeface="Calibri" panose="020F0502020204030204" pitchFamily="34" charset="0"/>
                </a:defRPr>
              </a:lvl2pPr>
              <a:lvl3pPr marL="798513" indent="-225425" defTabSz="912813">
                <a:spcBef>
                  <a:spcPct val="20000"/>
                </a:spcBef>
                <a:buFont typeface="Arial" panose="020B0604020202020204" pitchFamily="34" charset="0"/>
                <a:buChar char="•"/>
                <a:defRPr>
                  <a:solidFill>
                    <a:schemeClr val="tx1"/>
                  </a:solidFill>
                  <a:latin typeface="Agenda Tabular Light" panose="02000603040000020004" pitchFamily="2" charset="0"/>
                  <a:cs typeface="Calibri" panose="020F0502020204030204" pitchFamily="34" charset="0"/>
                </a:defRPr>
              </a:lvl3pPr>
              <a:lvl4pPr marL="1030288" indent="-231775" defTabSz="912813">
                <a:spcBef>
                  <a:spcPct val="20000"/>
                </a:spcBef>
                <a:buFont typeface="Arial" panose="020B0604020202020204" pitchFamily="34" charset="0"/>
                <a:buChar char="•"/>
                <a:defRPr>
                  <a:solidFill>
                    <a:schemeClr val="tx1"/>
                  </a:solidFill>
                  <a:latin typeface="Agenda Tabular Light" panose="02000603040000020004" pitchFamily="2" charset="0"/>
                  <a:cs typeface="Calibri" panose="020F0502020204030204" pitchFamily="34" charset="0"/>
                </a:defRPr>
              </a:lvl4pPr>
              <a:lvl5pPr marL="1255713" indent="-225425" defTabSz="912813">
                <a:spcBef>
                  <a:spcPct val="20000"/>
                </a:spcBef>
                <a:buFont typeface="Arial" panose="020B0604020202020204" pitchFamily="34" charset="0"/>
                <a:buChar char="•"/>
                <a:defRPr>
                  <a:solidFill>
                    <a:schemeClr val="tx1"/>
                  </a:solidFill>
                  <a:latin typeface="Agenda Tabular Light" panose="02000603040000020004" pitchFamily="2" charset="0"/>
                  <a:cs typeface="Calibri" panose="020F0502020204030204" pitchFamily="34" charset="0"/>
                </a:defRPr>
              </a:lvl5pPr>
              <a:lvl6pPr marL="1712913" indent="-225425" defTabSz="912813" eaLnBrk="0" fontAlgn="base" hangingPunct="0">
                <a:spcBef>
                  <a:spcPct val="20000"/>
                </a:spcBef>
                <a:spcAft>
                  <a:spcPct val="0"/>
                </a:spcAft>
                <a:buFont typeface="Arial" panose="020B0604020202020204" pitchFamily="34" charset="0"/>
                <a:buChar char="•"/>
                <a:defRPr>
                  <a:solidFill>
                    <a:schemeClr val="tx1"/>
                  </a:solidFill>
                  <a:latin typeface="Agenda Tabular Light" panose="02000603040000020004" pitchFamily="2" charset="0"/>
                  <a:cs typeface="Calibri" panose="020F0502020204030204" pitchFamily="34" charset="0"/>
                </a:defRPr>
              </a:lvl6pPr>
              <a:lvl7pPr marL="2170113" indent="-225425" defTabSz="912813" eaLnBrk="0" fontAlgn="base" hangingPunct="0">
                <a:spcBef>
                  <a:spcPct val="20000"/>
                </a:spcBef>
                <a:spcAft>
                  <a:spcPct val="0"/>
                </a:spcAft>
                <a:buFont typeface="Arial" panose="020B0604020202020204" pitchFamily="34" charset="0"/>
                <a:buChar char="•"/>
                <a:defRPr>
                  <a:solidFill>
                    <a:schemeClr val="tx1"/>
                  </a:solidFill>
                  <a:latin typeface="Agenda Tabular Light" panose="02000603040000020004" pitchFamily="2" charset="0"/>
                  <a:cs typeface="Calibri" panose="020F0502020204030204" pitchFamily="34" charset="0"/>
                </a:defRPr>
              </a:lvl7pPr>
              <a:lvl8pPr marL="2627313" indent="-225425" defTabSz="912813" eaLnBrk="0" fontAlgn="base" hangingPunct="0">
                <a:spcBef>
                  <a:spcPct val="20000"/>
                </a:spcBef>
                <a:spcAft>
                  <a:spcPct val="0"/>
                </a:spcAft>
                <a:buFont typeface="Arial" panose="020B0604020202020204" pitchFamily="34" charset="0"/>
                <a:buChar char="•"/>
                <a:defRPr>
                  <a:solidFill>
                    <a:schemeClr val="tx1"/>
                  </a:solidFill>
                  <a:latin typeface="Agenda Tabular Light" panose="02000603040000020004" pitchFamily="2" charset="0"/>
                  <a:cs typeface="Calibri" panose="020F0502020204030204" pitchFamily="34" charset="0"/>
                </a:defRPr>
              </a:lvl8pPr>
              <a:lvl9pPr marL="3084513" indent="-225425" defTabSz="912813" eaLnBrk="0" fontAlgn="base" hangingPunct="0">
                <a:spcBef>
                  <a:spcPct val="20000"/>
                </a:spcBef>
                <a:spcAft>
                  <a:spcPct val="0"/>
                </a:spcAft>
                <a:buFont typeface="Arial" panose="020B0604020202020204" pitchFamily="34" charset="0"/>
                <a:buChar char="•"/>
                <a:defRPr>
                  <a:solidFill>
                    <a:schemeClr val="tx1"/>
                  </a:solidFill>
                  <a:latin typeface="Agenda Tabular Light" panose="02000603040000020004" pitchFamily="2" charset="0"/>
                  <a:cs typeface="Calibri" panose="020F0502020204030204" pitchFamily="34" charset="0"/>
                </a:defRPr>
              </a:lvl9pPr>
            </a:lstStyle>
            <a:p>
              <a:pPr eaLnBrk="1" hangingPunct="1">
                <a:buSzPct val="90000"/>
                <a:buFontTx/>
                <a:buNone/>
              </a:pPr>
              <a:r>
                <a:rPr lang="en-US" altLang="en-US" sz="1400" dirty="0">
                  <a:solidFill>
                    <a:srgbClr val="E9E6DF"/>
                  </a:solidFill>
                  <a:latin typeface="+mn-lt"/>
                  <a:cs typeface="Segoe UI" panose="020B0502040204020203" pitchFamily="34" charset="0"/>
                </a:rPr>
                <a:t>ca.linkedin.com/in/</a:t>
              </a:r>
              <a:r>
                <a:rPr lang="en-US" altLang="en-US" sz="1400" dirty="0" err="1">
                  <a:solidFill>
                    <a:srgbClr val="E9E6DF"/>
                  </a:solidFill>
                  <a:latin typeface="+mn-lt"/>
                  <a:cs typeface="Segoe UI" panose="020B0502040204020203" pitchFamily="34" charset="0"/>
                </a:rPr>
                <a:t>craigcmilroy</a:t>
              </a:r>
              <a:endParaRPr lang="en-US" altLang="en-US" sz="1400" dirty="0">
                <a:solidFill>
                  <a:srgbClr val="E9E6DF"/>
                </a:solidFill>
                <a:latin typeface="+mn-lt"/>
                <a:cs typeface="Segoe UI" panose="020B0502040204020203" pitchFamily="34" charset="0"/>
              </a:endParaRPr>
            </a:p>
          </p:txBody>
        </p:sp>
      </p:grpSp>
      <p:pic>
        <p:nvPicPr>
          <p:cNvPr id="8" name="Graphic 7">
            <a:extLst>
              <a:ext uri="{FF2B5EF4-FFF2-40B4-BE49-F238E27FC236}">
                <a16:creationId xmlns:a16="http://schemas.microsoft.com/office/drawing/2014/main" id="{941581F3-896F-7EA9-5432-444F547C555A}"/>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9358" t="23650" b="-1"/>
          <a:stretch/>
        </p:blipFill>
        <p:spPr>
          <a:xfrm>
            <a:off x="0" y="0"/>
            <a:ext cx="9488312" cy="5054323"/>
          </a:xfrm>
          <a:prstGeom prst="rect">
            <a:avLst/>
          </a:prstGeom>
        </p:spPr>
      </p:pic>
      <p:sp>
        <p:nvSpPr>
          <p:cNvPr id="9" name="TextBox 8">
            <a:extLst>
              <a:ext uri="{FF2B5EF4-FFF2-40B4-BE49-F238E27FC236}">
                <a16:creationId xmlns:a16="http://schemas.microsoft.com/office/drawing/2014/main" id="{38E35524-ABC3-1048-2E57-FA28362685BA}"/>
              </a:ext>
            </a:extLst>
          </p:cNvPr>
          <p:cNvSpPr txBox="1"/>
          <p:nvPr/>
        </p:nvSpPr>
        <p:spPr>
          <a:xfrm>
            <a:off x="216772" y="3013501"/>
            <a:ext cx="11758456" cy="830997"/>
          </a:xfrm>
          <a:prstGeom prst="rect">
            <a:avLst/>
          </a:prstGeom>
          <a:noFill/>
        </p:spPr>
        <p:txBody>
          <a:bodyPr wrap="square">
            <a:spAutoFit/>
          </a:bodyPr>
          <a:lstStyle/>
          <a:p>
            <a:pPr algn="l"/>
            <a:r>
              <a:rPr lang="en-US" sz="4800" i="0" u="none" strike="noStrike" dirty="0">
                <a:solidFill>
                  <a:srgbClr val="E9E6DF"/>
                </a:solidFill>
                <a:effectLst/>
              </a:rPr>
              <a:t>LEVERAGING AI FOR YOUR DATA STRATEGY</a:t>
            </a:r>
          </a:p>
        </p:txBody>
      </p:sp>
    </p:spTree>
    <p:extLst>
      <p:ext uri="{BB962C8B-B14F-4D97-AF65-F5344CB8AC3E}">
        <p14:creationId xmlns:p14="http://schemas.microsoft.com/office/powerpoint/2010/main" val="31968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10" presetClass="entr" presetSubtype="0" fill="hold" grpId="0" nodeType="afterEffect">
                                  <p:stCondLst>
                                    <p:cond delay="500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childTnLst>
                                </p:cTn>
                              </p:par>
                            </p:childTnLst>
                          </p:cTn>
                        </p:par>
                        <p:par>
                          <p:cTn id="15" fill="hold">
                            <p:stCondLst>
                              <p:cond delay="6500"/>
                            </p:stCondLst>
                            <p:childTnLst>
                              <p:par>
                                <p:cTn id="16" presetID="10" presetClass="exit" presetSubtype="0" fill="hold" grpId="1" nodeType="afterEffect">
                                  <p:stCondLst>
                                    <p:cond delay="3000"/>
                                  </p:stCondLst>
                                  <p:childTnLst>
                                    <p:animEffect transition="out" filter="fade">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par>
                                <p:cTn id="19" presetID="10" presetClass="exit" presetSubtype="0" fill="hold" nodeType="withEffect">
                                  <p:stCondLst>
                                    <p:cond delay="300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a:extLst>
            <a:ext uri="{FF2B5EF4-FFF2-40B4-BE49-F238E27FC236}">
              <a16:creationId xmlns:a16="http://schemas.microsoft.com/office/drawing/2014/main" id="{B2AC1109-67E5-98E2-CD7D-251C7F92842B}"/>
            </a:ext>
          </a:extLst>
        </p:cNvPr>
        <p:cNvGrpSpPr/>
        <p:nvPr/>
      </p:nvGrpSpPr>
      <p:grpSpPr>
        <a:xfrm>
          <a:off x="0" y="0"/>
          <a:ext cx="0" cy="0"/>
          <a:chOff x="0" y="0"/>
          <a:chExt cx="0" cy="0"/>
        </a:xfrm>
      </p:grpSpPr>
      <p:pic>
        <p:nvPicPr>
          <p:cNvPr id="8" name="Graphic 7">
            <a:extLst>
              <a:ext uri="{FF2B5EF4-FFF2-40B4-BE49-F238E27FC236}">
                <a16:creationId xmlns:a16="http://schemas.microsoft.com/office/drawing/2014/main" id="{68D918F2-1137-B4D4-5BDA-CCC1FAA4729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9358" t="23650" b="-1"/>
          <a:stretch/>
        </p:blipFill>
        <p:spPr>
          <a:xfrm>
            <a:off x="0" y="0"/>
            <a:ext cx="9488312" cy="5054323"/>
          </a:xfrm>
          <a:prstGeom prst="rect">
            <a:avLst/>
          </a:prstGeom>
        </p:spPr>
      </p:pic>
      <p:sp>
        <p:nvSpPr>
          <p:cNvPr id="3" name="TextBox 2">
            <a:extLst>
              <a:ext uri="{FF2B5EF4-FFF2-40B4-BE49-F238E27FC236}">
                <a16:creationId xmlns:a16="http://schemas.microsoft.com/office/drawing/2014/main" id="{DFCD69FE-0EBB-E89E-6F0B-FBEC8896473C}"/>
              </a:ext>
            </a:extLst>
          </p:cNvPr>
          <p:cNvSpPr txBox="1"/>
          <p:nvPr/>
        </p:nvSpPr>
        <p:spPr>
          <a:xfrm>
            <a:off x="216772" y="232026"/>
            <a:ext cx="11758456" cy="584775"/>
          </a:xfrm>
          <a:prstGeom prst="rect">
            <a:avLst/>
          </a:prstGeom>
          <a:noFill/>
          <a:ln>
            <a:noFill/>
          </a:ln>
        </p:spPr>
        <p:txBody>
          <a:bodyPr wrap="square">
            <a:spAutoFit/>
          </a:bodyPr>
          <a:lstStyle/>
          <a:p>
            <a:pPr algn="l"/>
            <a:r>
              <a:rPr lang="en-CA" sz="3200" b="1" kern="100">
                <a:solidFill>
                  <a:srgbClr val="E9E6DF"/>
                </a:solidFill>
                <a:effectLst/>
                <a:ea typeface="Times New Roman" panose="020F0502020204030204" pitchFamily="34" charset="0"/>
                <a:cs typeface="Times New Roman" panose="020F0502020204030204" pitchFamily="34" charset="0"/>
              </a:rPr>
              <a:t>FROM MAINFRAMES TO AI – A JOURNEY OF TRANSFORMATION</a:t>
            </a:r>
            <a:endParaRPr lang="en-US" sz="3200" i="0" u="none" strike="noStrike">
              <a:solidFill>
                <a:srgbClr val="E9E6DF"/>
              </a:solidFill>
              <a:effectLst/>
            </a:endParaRPr>
          </a:p>
        </p:txBody>
      </p:sp>
      <p:sp>
        <p:nvSpPr>
          <p:cNvPr id="2" name="TextBox 1">
            <a:extLst>
              <a:ext uri="{FF2B5EF4-FFF2-40B4-BE49-F238E27FC236}">
                <a16:creationId xmlns:a16="http://schemas.microsoft.com/office/drawing/2014/main" id="{A32F7E74-B154-BFBF-9D36-1ADD563509C8}"/>
              </a:ext>
            </a:extLst>
          </p:cNvPr>
          <p:cNvSpPr txBox="1"/>
          <p:nvPr/>
        </p:nvSpPr>
        <p:spPr>
          <a:xfrm>
            <a:off x="216772" y="2475617"/>
            <a:ext cx="11758456" cy="1754326"/>
          </a:xfrm>
          <a:prstGeom prst="rect">
            <a:avLst/>
          </a:prstGeom>
          <a:noFill/>
        </p:spPr>
        <p:txBody>
          <a:bodyPr wrap="square">
            <a:spAutoFit/>
          </a:bodyPr>
          <a:lstStyle/>
          <a:p>
            <a:pPr algn="ctr"/>
            <a:r>
              <a:rPr lang="en-CA" sz="3600" i="1" kern="100" dirty="0">
                <a:solidFill>
                  <a:srgbClr val="E9E6DF"/>
                </a:solidFill>
                <a:effectLst/>
                <a:latin typeface="Tenorite" pitchFamily="2" charset="0"/>
                <a:ea typeface="Times New Roman" panose="020F0502020204030204" pitchFamily="34" charset="0"/>
                <a:cs typeface="Times New Roman" panose="020F0502020204030204" pitchFamily="34" charset="0"/>
              </a:rPr>
              <a:t>“About 100 years ago, electricity transformed every major industry. AI has advanced to the point where it has the power to transform every major sector in coming years.”</a:t>
            </a:r>
            <a:endParaRPr lang="en-US" sz="3600" i="1" u="none" strike="noStrike" dirty="0">
              <a:solidFill>
                <a:srgbClr val="E9E6DF"/>
              </a:solidFill>
              <a:effectLst/>
              <a:latin typeface="Tenorite" pitchFamily="2" charset="0"/>
            </a:endParaRPr>
          </a:p>
        </p:txBody>
      </p:sp>
    </p:spTree>
    <p:extLst>
      <p:ext uri="{BB962C8B-B14F-4D97-AF65-F5344CB8AC3E}">
        <p14:creationId xmlns:p14="http://schemas.microsoft.com/office/powerpoint/2010/main" val="2305770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a:extLst>
            <a:ext uri="{FF2B5EF4-FFF2-40B4-BE49-F238E27FC236}">
              <a16:creationId xmlns:a16="http://schemas.microsoft.com/office/drawing/2014/main" id="{021DC058-32FD-AB84-CCC9-BC5F9A6FE0FD}"/>
            </a:ext>
          </a:extLst>
        </p:cNvPr>
        <p:cNvGrpSpPr/>
        <p:nvPr/>
      </p:nvGrpSpPr>
      <p:grpSpPr>
        <a:xfrm>
          <a:off x="0" y="0"/>
          <a:ext cx="0" cy="0"/>
          <a:chOff x="0" y="0"/>
          <a:chExt cx="0" cy="0"/>
        </a:xfrm>
      </p:grpSpPr>
      <p:pic>
        <p:nvPicPr>
          <p:cNvPr id="8" name="Graphic 7">
            <a:extLst>
              <a:ext uri="{FF2B5EF4-FFF2-40B4-BE49-F238E27FC236}">
                <a16:creationId xmlns:a16="http://schemas.microsoft.com/office/drawing/2014/main" id="{9BD93B62-36C8-ACAA-B3B3-77593CCAF1D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9358" t="23650" b="-1"/>
          <a:stretch/>
        </p:blipFill>
        <p:spPr>
          <a:xfrm>
            <a:off x="0" y="0"/>
            <a:ext cx="9488312" cy="5054323"/>
          </a:xfrm>
          <a:prstGeom prst="rect">
            <a:avLst/>
          </a:prstGeom>
        </p:spPr>
      </p:pic>
      <p:sp>
        <p:nvSpPr>
          <p:cNvPr id="3" name="TextBox 2">
            <a:extLst>
              <a:ext uri="{FF2B5EF4-FFF2-40B4-BE49-F238E27FC236}">
                <a16:creationId xmlns:a16="http://schemas.microsoft.com/office/drawing/2014/main" id="{F94F922C-4986-EFC0-FDCA-3BB9DCFBE4F5}"/>
              </a:ext>
            </a:extLst>
          </p:cNvPr>
          <p:cNvSpPr txBox="1"/>
          <p:nvPr/>
        </p:nvSpPr>
        <p:spPr>
          <a:xfrm>
            <a:off x="216772" y="232026"/>
            <a:ext cx="11758456" cy="646331"/>
          </a:xfrm>
          <a:prstGeom prst="rect">
            <a:avLst/>
          </a:prstGeom>
          <a:noFill/>
          <a:ln>
            <a:noFill/>
          </a:ln>
        </p:spPr>
        <p:txBody>
          <a:bodyPr wrap="square">
            <a:spAutoFit/>
          </a:bodyPr>
          <a:lstStyle/>
          <a:p>
            <a:r>
              <a:rPr lang="en-CA" sz="3600" b="1" kern="100">
                <a:solidFill>
                  <a:srgbClr val="E9E6DF"/>
                </a:solidFill>
                <a:effectLst/>
                <a:ea typeface="Times New Roman" panose="02020603050405020304" pitchFamily="18" charset="0"/>
                <a:cs typeface="Times New Roman" panose="02020603050405020304" pitchFamily="18" charset="0"/>
              </a:rPr>
              <a:t>THE BUSINESS TRANSFORMATION OF AI ADOPTION</a:t>
            </a:r>
            <a:endParaRPr lang="en-CA" sz="3600" kern="100">
              <a:solidFill>
                <a:srgbClr val="E9E6DF"/>
              </a:solidFill>
              <a:effectLst/>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E00B8F8-C31D-645F-F925-4D6CCE5BAADD}"/>
              </a:ext>
            </a:extLst>
          </p:cNvPr>
          <p:cNvSpPr txBox="1"/>
          <p:nvPr/>
        </p:nvSpPr>
        <p:spPr>
          <a:xfrm>
            <a:off x="216772" y="2645754"/>
            <a:ext cx="11758456" cy="1569660"/>
          </a:xfrm>
          <a:prstGeom prst="rect">
            <a:avLst/>
          </a:prstGeom>
          <a:noFill/>
        </p:spPr>
        <p:txBody>
          <a:bodyPr wrap="square">
            <a:spAutoFit/>
          </a:bodyPr>
          <a:lstStyle/>
          <a:p>
            <a:pPr algn="ctr"/>
            <a:r>
              <a:rPr lang="en-CA" sz="4800" i="1" kern="100" dirty="0">
                <a:solidFill>
                  <a:srgbClr val="E9E6DF"/>
                </a:solidFill>
                <a:effectLst/>
                <a:latin typeface="Tenorite" pitchFamily="2" charset="0"/>
                <a:ea typeface="Times New Roman" panose="02020603050405020304" pitchFamily="18" charset="0"/>
                <a:cs typeface="Times New Roman" panose="02020603050405020304" pitchFamily="18" charset="0"/>
              </a:rPr>
              <a:t>It Means Reimagining Our Business Models And Operations With AI First.</a:t>
            </a:r>
            <a:endParaRPr lang="en-US" sz="4800" i="1" u="none" strike="noStrike" dirty="0">
              <a:solidFill>
                <a:srgbClr val="E9E6DF"/>
              </a:solidFill>
              <a:effectLst/>
              <a:latin typeface="Tenorite" pitchFamily="2" charset="0"/>
            </a:endParaRPr>
          </a:p>
        </p:txBody>
      </p:sp>
    </p:spTree>
    <p:extLst>
      <p:ext uri="{BB962C8B-B14F-4D97-AF65-F5344CB8AC3E}">
        <p14:creationId xmlns:p14="http://schemas.microsoft.com/office/powerpoint/2010/main" val="2654861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a:extLst>
            <a:ext uri="{FF2B5EF4-FFF2-40B4-BE49-F238E27FC236}">
              <a16:creationId xmlns:a16="http://schemas.microsoft.com/office/drawing/2014/main" id="{B2AC1109-67E5-98E2-CD7D-251C7F92842B}"/>
            </a:ext>
          </a:extLst>
        </p:cNvPr>
        <p:cNvGrpSpPr/>
        <p:nvPr/>
      </p:nvGrpSpPr>
      <p:grpSpPr>
        <a:xfrm>
          <a:off x="0" y="0"/>
          <a:ext cx="0" cy="0"/>
          <a:chOff x="0" y="0"/>
          <a:chExt cx="0" cy="0"/>
        </a:xfrm>
      </p:grpSpPr>
      <p:pic>
        <p:nvPicPr>
          <p:cNvPr id="8" name="Graphic 7">
            <a:extLst>
              <a:ext uri="{FF2B5EF4-FFF2-40B4-BE49-F238E27FC236}">
                <a16:creationId xmlns:a16="http://schemas.microsoft.com/office/drawing/2014/main" id="{68D918F2-1137-B4D4-5BDA-CCC1FAA4729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9358" t="23650" b="-1"/>
          <a:stretch/>
        </p:blipFill>
        <p:spPr>
          <a:xfrm>
            <a:off x="0" y="0"/>
            <a:ext cx="9488312" cy="5054323"/>
          </a:xfrm>
          <a:prstGeom prst="rect">
            <a:avLst/>
          </a:prstGeom>
        </p:spPr>
      </p:pic>
      <p:sp>
        <p:nvSpPr>
          <p:cNvPr id="3" name="TextBox 2">
            <a:extLst>
              <a:ext uri="{FF2B5EF4-FFF2-40B4-BE49-F238E27FC236}">
                <a16:creationId xmlns:a16="http://schemas.microsoft.com/office/drawing/2014/main" id="{DFCD69FE-0EBB-E89E-6F0B-FBEC8896473C}"/>
              </a:ext>
            </a:extLst>
          </p:cNvPr>
          <p:cNvSpPr txBox="1"/>
          <p:nvPr/>
        </p:nvSpPr>
        <p:spPr>
          <a:xfrm>
            <a:off x="216772" y="232026"/>
            <a:ext cx="11758456" cy="646331"/>
          </a:xfrm>
          <a:prstGeom prst="rect">
            <a:avLst/>
          </a:prstGeom>
          <a:noFill/>
          <a:ln>
            <a:noFill/>
          </a:ln>
        </p:spPr>
        <p:txBody>
          <a:bodyPr wrap="square">
            <a:spAutoFit/>
          </a:bodyPr>
          <a:lstStyle/>
          <a:p>
            <a:r>
              <a:rPr lang="en-CA" sz="3600" b="1" kern="100">
                <a:solidFill>
                  <a:srgbClr val="E9E6DF"/>
                </a:solidFill>
                <a:effectLst/>
                <a:ea typeface="Times New Roman" panose="02020603050405020304" pitchFamily="18" charset="0"/>
                <a:cs typeface="Times New Roman" panose="02020603050405020304" pitchFamily="18" charset="0"/>
              </a:rPr>
              <a:t>KEY BENEFITS OF AI IN DATA STRATEGY</a:t>
            </a:r>
            <a:endParaRPr lang="en-CA" sz="3600" kern="100">
              <a:solidFill>
                <a:srgbClr val="E9E6DF"/>
              </a:solidFill>
              <a:effectLst/>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B163884-A4D5-6D3C-EF07-EDF62CCC0252}"/>
              </a:ext>
            </a:extLst>
          </p:cNvPr>
          <p:cNvSpPr txBox="1"/>
          <p:nvPr/>
        </p:nvSpPr>
        <p:spPr>
          <a:xfrm>
            <a:off x="216772" y="1843950"/>
            <a:ext cx="11758456" cy="3170099"/>
          </a:xfrm>
          <a:prstGeom prst="rect">
            <a:avLst/>
          </a:prstGeom>
          <a:noFill/>
        </p:spPr>
        <p:txBody>
          <a:bodyPr wrap="square">
            <a:spAutoFit/>
          </a:bodyPr>
          <a:lstStyle/>
          <a:p>
            <a:pPr algn="l"/>
            <a:r>
              <a:rPr lang="en-US" sz="4000" i="1" u="none" strike="noStrike" dirty="0">
                <a:solidFill>
                  <a:srgbClr val="E9E6DF"/>
                </a:solidFill>
                <a:effectLst/>
              </a:rPr>
              <a:t>Real-time Decision Making &amp; Personalization</a:t>
            </a:r>
          </a:p>
          <a:p>
            <a:pPr algn="l"/>
            <a:r>
              <a:rPr lang="en-US" sz="4000" i="1" dirty="0">
                <a:solidFill>
                  <a:srgbClr val="E9E6DF"/>
                </a:solidFill>
              </a:rPr>
              <a:t>Enhanced Risk Management </a:t>
            </a:r>
          </a:p>
          <a:p>
            <a:pPr algn="l"/>
            <a:r>
              <a:rPr lang="en-US" sz="4000" i="1" u="none" strike="noStrike" dirty="0">
                <a:solidFill>
                  <a:srgbClr val="E9E6DF"/>
                </a:solidFill>
                <a:effectLst/>
              </a:rPr>
              <a:t>Automated Compliance</a:t>
            </a:r>
          </a:p>
          <a:p>
            <a:pPr algn="l"/>
            <a:r>
              <a:rPr lang="en-US" sz="4000" i="1" dirty="0">
                <a:solidFill>
                  <a:srgbClr val="E9E6DF"/>
                </a:solidFill>
              </a:rPr>
              <a:t>Superior Customer Experience </a:t>
            </a:r>
          </a:p>
          <a:p>
            <a:pPr algn="l"/>
            <a:r>
              <a:rPr lang="en-US" sz="4000" i="1" u="none" strike="noStrike" dirty="0">
                <a:solidFill>
                  <a:srgbClr val="E9E6DF"/>
                </a:solidFill>
                <a:effectLst/>
              </a:rPr>
              <a:t>Operational Efficiency </a:t>
            </a:r>
          </a:p>
        </p:txBody>
      </p:sp>
    </p:spTree>
    <p:extLst>
      <p:ext uri="{BB962C8B-B14F-4D97-AF65-F5344CB8AC3E}">
        <p14:creationId xmlns:p14="http://schemas.microsoft.com/office/powerpoint/2010/main" val="1587249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a:extLst>
            <a:ext uri="{FF2B5EF4-FFF2-40B4-BE49-F238E27FC236}">
              <a16:creationId xmlns:a16="http://schemas.microsoft.com/office/drawing/2014/main" id="{B2AC1109-67E5-98E2-CD7D-251C7F92842B}"/>
            </a:ext>
          </a:extLst>
        </p:cNvPr>
        <p:cNvGrpSpPr/>
        <p:nvPr/>
      </p:nvGrpSpPr>
      <p:grpSpPr>
        <a:xfrm>
          <a:off x="0" y="0"/>
          <a:ext cx="0" cy="0"/>
          <a:chOff x="0" y="0"/>
          <a:chExt cx="0" cy="0"/>
        </a:xfrm>
      </p:grpSpPr>
      <p:pic>
        <p:nvPicPr>
          <p:cNvPr id="8" name="Graphic 7">
            <a:extLst>
              <a:ext uri="{FF2B5EF4-FFF2-40B4-BE49-F238E27FC236}">
                <a16:creationId xmlns:a16="http://schemas.microsoft.com/office/drawing/2014/main" id="{68D918F2-1137-B4D4-5BDA-CCC1FAA4729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9358" t="23650" b="-1"/>
          <a:stretch/>
        </p:blipFill>
        <p:spPr>
          <a:xfrm>
            <a:off x="0" y="0"/>
            <a:ext cx="9488312" cy="5054323"/>
          </a:xfrm>
          <a:prstGeom prst="rect">
            <a:avLst/>
          </a:prstGeom>
        </p:spPr>
      </p:pic>
      <p:sp>
        <p:nvSpPr>
          <p:cNvPr id="3" name="TextBox 2">
            <a:extLst>
              <a:ext uri="{FF2B5EF4-FFF2-40B4-BE49-F238E27FC236}">
                <a16:creationId xmlns:a16="http://schemas.microsoft.com/office/drawing/2014/main" id="{DFCD69FE-0EBB-E89E-6F0B-FBEC8896473C}"/>
              </a:ext>
            </a:extLst>
          </p:cNvPr>
          <p:cNvSpPr txBox="1"/>
          <p:nvPr/>
        </p:nvSpPr>
        <p:spPr>
          <a:xfrm>
            <a:off x="216772" y="232026"/>
            <a:ext cx="11758456" cy="646331"/>
          </a:xfrm>
          <a:prstGeom prst="rect">
            <a:avLst/>
          </a:prstGeom>
          <a:noFill/>
          <a:ln>
            <a:noFill/>
          </a:ln>
        </p:spPr>
        <p:txBody>
          <a:bodyPr wrap="square">
            <a:spAutoFit/>
          </a:bodyPr>
          <a:lstStyle/>
          <a:p>
            <a:r>
              <a:rPr lang="en-CA" sz="3600" b="1" kern="100">
                <a:solidFill>
                  <a:srgbClr val="E9E6DF"/>
                </a:solidFill>
                <a:effectLst/>
                <a:ea typeface="Times New Roman" panose="02020603050405020304" pitchFamily="18" charset="0"/>
                <a:cs typeface="Times New Roman" panose="02020603050405020304" pitchFamily="18" charset="0"/>
              </a:rPr>
              <a:t>HOW AI ENHANCES DATA-DRIVEN DECISION MAKING</a:t>
            </a:r>
            <a:endParaRPr lang="en-CA" sz="3600" kern="100">
              <a:solidFill>
                <a:srgbClr val="E9E6DF"/>
              </a:solidFill>
              <a:effectLst/>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5644D734-EDBC-B9FB-4DD8-8BF66D3C0AA3}"/>
              </a:ext>
            </a:extLst>
          </p:cNvPr>
          <p:cNvSpPr txBox="1"/>
          <p:nvPr/>
        </p:nvSpPr>
        <p:spPr>
          <a:xfrm>
            <a:off x="216772" y="3013501"/>
            <a:ext cx="11758456" cy="646331"/>
          </a:xfrm>
          <a:prstGeom prst="rect">
            <a:avLst/>
          </a:prstGeom>
          <a:noFill/>
        </p:spPr>
        <p:txBody>
          <a:bodyPr wrap="square">
            <a:spAutoFit/>
          </a:bodyPr>
          <a:lstStyle/>
          <a:p>
            <a:pPr algn="ctr"/>
            <a:r>
              <a:rPr lang="en-CA" sz="3600" i="1" kern="100" dirty="0">
                <a:solidFill>
                  <a:srgbClr val="E9E6DF"/>
                </a:solidFill>
                <a:effectLst/>
                <a:ea typeface="Times New Roman" panose="02020603050405020304" pitchFamily="18" charset="0"/>
                <a:cs typeface="Times New Roman" panose="02020603050405020304" pitchFamily="18" charset="0"/>
              </a:rPr>
              <a:t>AI Enables Exponential Thinking Over Linear Approaches</a:t>
            </a:r>
            <a:endParaRPr lang="en-US" sz="3600" i="1" u="none" strike="noStrike" dirty="0">
              <a:solidFill>
                <a:srgbClr val="E9E6DF"/>
              </a:solidFill>
              <a:effectLst/>
            </a:endParaRPr>
          </a:p>
        </p:txBody>
      </p:sp>
    </p:spTree>
    <p:extLst>
      <p:ext uri="{BB962C8B-B14F-4D97-AF65-F5344CB8AC3E}">
        <p14:creationId xmlns:p14="http://schemas.microsoft.com/office/powerpoint/2010/main" val="2497746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a:extLst>
            <a:ext uri="{FF2B5EF4-FFF2-40B4-BE49-F238E27FC236}">
              <a16:creationId xmlns:a16="http://schemas.microsoft.com/office/drawing/2014/main" id="{B2AC1109-67E5-98E2-CD7D-251C7F92842B}"/>
            </a:ext>
          </a:extLst>
        </p:cNvPr>
        <p:cNvGrpSpPr/>
        <p:nvPr/>
      </p:nvGrpSpPr>
      <p:grpSpPr>
        <a:xfrm>
          <a:off x="0" y="0"/>
          <a:ext cx="0" cy="0"/>
          <a:chOff x="0" y="0"/>
          <a:chExt cx="0" cy="0"/>
        </a:xfrm>
      </p:grpSpPr>
      <p:pic>
        <p:nvPicPr>
          <p:cNvPr id="8" name="Graphic 7">
            <a:extLst>
              <a:ext uri="{FF2B5EF4-FFF2-40B4-BE49-F238E27FC236}">
                <a16:creationId xmlns:a16="http://schemas.microsoft.com/office/drawing/2014/main" id="{68D918F2-1137-B4D4-5BDA-CCC1FAA4729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9358" t="23650" b="-1"/>
          <a:stretch/>
        </p:blipFill>
        <p:spPr>
          <a:xfrm>
            <a:off x="0" y="0"/>
            <a:ext cx="9488312" cy="5054323"/>
          </a:xfrm>
          <a:prstGeom prst="rect">
            <a:avLst/>
          </a:prstGeom>
        </p:spPr>
      </p:pic>
      <p:sp>
        <p:nvSpPr>
          <p:cNvPr id="3" name="TextBox 2">
            <a:extLst>
              <a:ext uri="{FF2B5EF4-FFF2-40B4-BE49-F238E27FC236}">
                <a16:creationId xmlns:a16="http://schemas.microsoft.com/office/drawing/2014/main" id="{DFCD69FE-0EBB-E89E-6F0B-FBEC8896473C}"/>
              </a:ext>
            </a:extLst>
          </p:cNvPr>
          <p:cNvSpPr txBox="1"/>
          <p:nvPr/>
        </p:nvSpPr>
        <p:spPr>
          <a:xfrm>
            <a:off x="216772" y="232026"/>
            <a:ext cx="11758456" cy="646331"/>
          </a:xfrm>
          <a:prstGeom prst="rect">
            <a:avLst/>
          </a:prstGeom>
          <a:noFill/>
          <a:ln>
            <a:noFill/>
          </a:ln>
        </p:spPr>
        <p:txBody>
          <a:bodyPr wrap="square">
            <a:spAutoFit/>
          </a:bodyPr>
          <a:lstStyle/>
          <a:p>
            <a:r>
              <a:rPr lang="en-CA" sz="3600" b="1" kern="100">
                <a:solidFill>
                  <a:srgbClr val="E9E6DF"/>
                </a:solidFill>
                <a:effectLst/>
                <a:ea typeface="Times New Roman" panose="02020603050405020304" pitchFamily="18" charset="0"/>
                <a:cs typeface="Times New Roman" panose="02020603050405020304" pitchFamily="18" charset="0"/>
              </a:rPr>
              <a:t>UNLIMITED SCALE THROUGH AI AGENTS</a:t>
            </a:r>
            <a:endParaRPr lang="en-CA" sz="3600" kern="100">
              <a:solidFill>
                <a:srgbClr val="E9E6DF"/>
              </a:solidFill>
              <a:effectLst/>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A24AD85D-F4C4-2F70-94AC-5D4113C8763F}"/>
              </a:ext>
            </a:extLst>
          </p:cNvPr>
          <p:cNvSpPr txBox="1"/>
          <p:nvPr/>
        </p:nvSpPr>
        <p:spPr>
          <a:xfrm>
            <a:off x="216772" y="3023440"/>
            <a:ext cx="11758456" cy="830997"/>
          </a:xfrm>
          <a:prstGeom prst="rect">
            <a:avLst/>
          </a:prstGeom>
          <a:noFill/>
        </p:spPr>
        <p:txBody>
          <a:bodyPr wrap="square">
            <a:spAutoFit/>
          </a:bodyPr>
          <a:lstStyle/>
          <a:p>
            <a:pPr algn="l"/>
            <a:r>
              <a:rPr lang="en-US" sz="4800" i="1" dirty="0">
                <a:solidFill>
                  <a:srgbClr val="E9E6DF"/>
                </a:solidFill>
              </a:rPr>
              <a:t>ACCELERATED WORK AT UNLIMITED SCALE</a:t>
            </a:r>
            <a:endParaRPr lang="en-US" sz="4800" i="1" u="none" strike="noStrike" dirty="0">
              <a:solidFill>
                <a:srgbClr val="E9E6DF"/>
              </a:solidFill>
              <a:effectLst/>
            </a:endParaRPr>
          </a:p>
        </p:txBody>
      </p:sp>
    </p:spTree>
    <p:extLst>
      <p:ext uri="{BB962C8B-B14F-4D97-AF65-F5344CB8AC3E}">
        <p14:creationId xmlns:p14="http://schemas.microsoft.com/office/powerpoint/2010/main" val="1845703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a:extLst>
            <a:ext uri="{FF2B5EF4-FFF2-40B4-BE49-F238E27FC236}">
              <a16:creationId xmlns:a16="http://schemas.microsoft.com/office/drawing/2014/main" id="{B2AC1109-67E5-98E2-CD7D-251C7F92842B}"/>
            </a:ext>
          </a:extLst>
        </p:cNvPr>
        <p:cNvGrpSpPr/>
        <p:nvPr/>
      </p:nvGrpSpPr>
      <p:grpSpPr>
        <a:xfrm>
          <a:off x="0" y="0"/>
          <a:ext cx="0" cy="0"/>
          <a:chOff x="0" y="0"/>
          <a:chExt cx="0" cy="0"/>
        </a:xfrm>
      </p:grpSpPr>
      <p:pic>
        <p:nvPicPr>
          <p:cNvPr id="8" name="Graphic 7">
            <a:extLst>
              <a:ext uri="{FF2B5EF4-FFF2-40B4-BE49-F238E27FC236}">
                <a16:creationId xmlns:a16="http://schemas.microsoft.com/office/drawing/2014/main" id="{68D918F2-1137-B4D4-5BDA-CCC1FAA4729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9358" t="23650" b="-1"/>
          <a:stretch/>
        </p:blipFill>
        <p:spPr>
          <a:xfrm>
            <a:off x="0" y="0"/>
            <a:ext cx="9488312" cy="5054323"/>
          </a:xfrm>
          <a:prstGeom prst="rect">
            <a:avLst/>
          </a:prstGeom>
        </p:spPr>
      </p:pic>
      <p:sp>
        <p:nvSpPr>
          <p:cNvPr id="3" name="TextBox 2">
            <a:extLst>
              <a:ext uri="{FF2B5EF4-FFF2-40B4-BE49-F238E27FC236}">
                <a16:creationId xmlns:a16="http://schemas.microsoft.com/office/drawing/2014/main" id="{DFCD69FE-0EBB-E89E-6F0B-FBEC8896473C}"/>
              </a:ext>
            </a:extLst>
          </p:cNvPr>
          <p:cNvSpPr txBox="1"/>
          <p:nvPr/>
        </p:nvSpPr>
        <p:spPr>
          <a:xfrm>
            <a:off x="216772" y="232026"/>
            <a:ext cx="11758456" cy="646331"/>
          </a:xfrm>
          <a:prstGeom prst="rect">
            <a:avLst/>
          </a:prstGeom>
          <a:noFill/>
          <a:ln>
            <a:noFill/>
          </a:ln>
        </p:spPr>
        <p:txBody>
          <a:bodyPr wrap="square">
            <a:spAutoFit/>
          </a:bodyPr>
          <a:lstStyle/>
          <a:p>
            <a:r>
              <a:rPr lang="en-CA" sz="3600" b="1" kern="100">
                <a:solidFill>
                  <a:srgbClr val="E9E6DF"/>
                </a:solidFill>
                <a:effectLst/>
                <a:ea typeface="Times New Roman" panose="02020603050405020304" pitchFamily="18" charset="0"/>
                <a:cs typeface="Times New Roman" panose="02020603050405020304" pitchFamily="18" charset="0"/>
              </a:rPr>
              <a:t>FUTURE STATE OPPORTUNITIES WITH AGENTS</a:t>
            </a:r>
            <a:endParaRPr lang="en-CA" sz="3600" kern="100">
              <a:solidFill>
                <a:srgbClr val="E9E6DF"/>
              </a:solidFill>
              <a:effectLst/>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D6F8A411-EAE4-8831-6218-FB6ACC19A863}"/>
              </a:ext>
            </a:extLst>
          </p:cNvPr>
          <p:cNvSpPr txBox="1"/>
          <p:nvPr/>
        </p:nvSpPr>
        <p:spPr>
          <a:xfrm>
            <a:off x="216772" y="2274838"/>
            <a:ext cx="11758456" cy="2308324"/>
          </a:xfrm>
          <a:prstGeom prst="rect">
            <a:avLst/>
          </a:prstGeom>
          <a:noFill/>
        </p:spPr>
        <p:txBody>
          <a:bodyPr wrap="square">
            <a:spAutoFit/>
          </a:bodyPr>
          <a:lstStyle/>
          <a:p>
            <a:pPr algn="ctr"/>
            <a:r>
              <a:rPr lang="en-CA" sz="4800" i="1" kern="100" dirty="0">
                <a:solidFill>
                  <a:srgbClr val="E9E6DF"/>
                </a:solidFill>
                <a:effectLst/>
                <a:ea typeface="Times New Roman" panose="02020603050405020304" pitchFamily="18" charset="0"/>
                <a:cs typeface="Times New Roman" panose="02020603050405020304" pitchFamily="18" charset="0"/>
              </a:rPr>
              <a:t>“AI is the ultimate amplifier of human intelligence. It’s not about replacing humans but augmenting their capabilities.”</a:t>
            </a:r>
            <a:endParaRPr lang="en-US" sz="4800" i="1" u="none" strike="noStrike" dirty="0">
              <a:solidFill>
                <a:srgbClr val="E9E6DF"/>
              </a:solidFill>
              <a:effectLst/>
            </a:endParaRPr>
          </a:p>
        </p:txBody>
      </p:sp>
    </p:spTree>
    <p:extLst>
      <p:ext uri="{BB962C8B-B14F-4D97-AF65-F5344CB8AC3E}">
        <p14:creationId xmlns:p14="http://schemas.microsoft.com/office/powerpoint/2010/main" val="3195605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a:extLst>
            <a:ext uri="{FF2B5EF4-FFF2-40B4-BE49-F238E27FC236}">
              <a16:creationId xmlns:a16="http://schemas.microsoft.com/office/drawing/2014/main" id="{B2AC1109-67E5-98E2-CD7D-251C7F92842B}"/>
            </a:ext>
          </a:extLst>
        </p:cNvPr>
        <p:cNvGrpSpPr/>
        <p:nvPr/>
      </p:nvGrpSpPr>
      <p:grpSpPr>
        <a:xfrm>
          <a:off x="0" y="0"/>
          <a:ext cx="0" cy="0"/>
          <a:chOff x="0" y="0"/>
          <a:chExt cx="0" cy="0"/>
        </a:xfrm>
      </p:grpSpPr>
      <p:pic>
        <p:nvPicPr>
          <p:cNvPr id="8" name="Graphic 7">
            <a:extLst>
              <a:ext uri="{FF2B5EF4-FFF2-40B4-BE49-F238E27FC236}">
                <a16:creationId xmlns:a16="http://schemas.microsoft.com/office/drawing/2014/main" id="{68D918F2-1137-B4D4-5BDA-CCC1FAA4729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9358" t="23650" b="-1"/>
          <a:stretch/>
        </p:blipFill>
        <p:spPr>
          <a:xfrm>
            <a:off x="0" y="0"/>
            <a:ext cx="9488312" cy="5054323"/>
          </a:xfrm>
          <a:prstGeom prst="rect">
            <a:avLst/>
          </a:prstGeom>
        </p:spPr>
      </p:pic>
      <p:sp>
        <p:nvSpPr>
          <p:cNvPr id="3" name="TextBox 2">
            <a:extLst>
              <a:ext uri="{FF2B5EF4-FFF2-40B4-BE49-F238E27FC236}">
                <a16:creationId xmlns:a16="http://schemas.microsoft.com/office/drawing/2014/main" id="{DFCD69FE-0EBB-E89E-6F0B-FBEC8896473C}"/>
              </a:ext>
            </a:extLst>
          </p:cNvPr>
          <p:cNvSpPr txBox="1"/>
          <p:nvPr/>
        </p:nvSpPr>
        <p:spPr>
          <a:xfrm>
            <a:off x="216772" y="232026"/>
            <a:ext cx="11758456" cy="646331"/>
          </a:xfrm>
          <a:prstGeom prst="rect">
            <a:avLst/>
          </a:prstGeom>
          <a:noFill/>
          <a:ln>
            <a:noFill/>
          </a:ln>
        </p:spPr>
        <p:txBody>
          <a:bodyPr wrap="square">
            <a:spAutoFit/>
          </a:bodyPr>
          <a:lstStyle/>
          <a:p>
            <a:r>
              <a:rPr lang="en-CA" sz="3600" b="1" kern="100">
                <a:solidFill>
                  <a:srgbClr val="E9E6DF"/>
                </a:solidFill>
                <a:effectLst/>
                <a:ea typeface="Times New Roman" panose="02020603050405020304" pitchFamily="18" charset="0"/>
                <a:cs typeface="Times New Roman" panose="02020603050405020304" pitchFamily="18" charset="0"/>
              </a:rPr>
              <a:t>ENSURING AI MODELS ARE ACCURATE, FAIR, &amp; RELIABLE</a:t>
            </a:r>
            <a:endParaRPr lang="en-CA" sz="3600" kern="100">
              <a:solidFill>
                <a:srgbClr val="E9E6DF"/>
              </a:solidFill>
              <a:effectLst/>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96B1EE63-AF61-5189-288D-6B8E99E0AC9B}"/>
              </a:ext>
            </a:extLst>
          </p:cNvPr>
          <p:cNvSpPr txBox="1"/>
          <p:nvPr/>
        </p:nvSpPr>
        <p:spPr>
          <a:xfrm>
            <a:off x="216772" y="2274838"/>
            <a:ext cx="11758456" cy="2308324"/>
          </a:xfrm>
          <a:prstGeom prst="rect">
            <a:avLst/>
          </a:prstGeom>
          <a:noFill/>
        </p:spPr>
        <p:txBody>
          <a:bodyPr wrap="square">
            <a:spAutoFit/>
          </a:bodyPr>
          <a:lstStyle/>
          <a:p>
            <a:pPr algn="l"/>
            <a:r>
              <a:rPr lang="en-CA" sz="4800" i="1" kern="100" dirty="0">
                <a:solidFill>
                  <a:srgbClr val="E9E6DF"/>
                </a:solidFill>
                <a:ea typeface="Times New Roman" panose="02020603050405020304" pitchFamily="18" charset="0"/>
                <a:cs typeface="Times New Roman" panose="02020603050405020304" pitchFamily="18" charset="0"/>
              </a:rPr>
              <a:t>D</a:t>
            </a:r>
            <a:r>
              <a:rPr lang="en-CA" sz="4800" i="1" kern="100" dirty="0">
                <a:solidFill>
                  <a:srgbClr val="E9E6DF"/>
                </a:solidFill>
                <a:effectLst/>
                <a:ea typeface="Times New Roman" panose="02020603050405020304" pitchFamily="18" charset="0"/>
                <a:cs typeface="Times New Roman" panose="02020603050405020304" pitchFamily="18" charset="0"/>
              </a:rPr>
              <a:t>ata Governance Is Foundational</a:t>
            </a:r>
          </a:p>
          <a:p>
            <a:pPr algn="l"/>
            <a:r>
              <a:rPr lang="en-CA" sz="4800" i="1" kern="100" dirty="0">
                <a:solidFill>
                  <a:srgbClr val="E9E6DF"/>
                </a:solidFill>
                <a:ea typeface="Times New Roman" panose="02020603050405020304" pitchFamily="18" charset="0"/>
                <a:cs typeface="Times New Roman" panose="02020603050405020304" pitchFamily="18" charset="0"/>
              </a:rPr>
              <a:t>P</a:t>
            </a:r>
            <a:r>
              <a:rPr lang="en-CA" sz="4800" i="1" kern="100" dirty="0">
                <a:solidFill>
                  <a:srgbClr val="E9E6DF"/>
                </a:solidFill>
                <a:effectLst/>
                <a:ea typeface="Times New Roman" panose="02020603050405020304" pitchFamily="18" charset="0"/>
                <a:cs typeface="Times New Roman" panose="02020603050405020304" pitchFamily="18" charset="0"/>
              </a:rPr>
              <a:t>roactive About Bias Mitigation</a:t>
            </a:r>
          </a:p>
          <a:p>
            <a:pPr algn="l"/>
            <a:r>
              <a:rPr lang="en-CA" sz="4800" i="1" kern="100" dirty="0">
                <a:solidFill>
                  <a:srgbClr val="E9E6DF"/>
                </a:solidFill>
                <a:ea typeface="Times New Roman" panose="02020603050405020304" pitchFamily="18" charset="0"/>
                <a:cs typeface="Times New Roman" panose="02020603050405020304" pitchFamily="18" charset="0"/>
              </a:rPr>
              <a:t>M</a:t>
            </a:r>
            <a:r>
              <a:rPr lang="en-CA" sz="4800" i="1" kern="100" dirty="0">
                <a:solidFill>
                  <a:srgbClr val="E9E6DF"/>
                </a:solidFill>
                <a:effectLst/>
                <a:ea typeface="Times New Roman" panose="02020603050405020304" pitchFamily="18" charset="0"/>
                <a:cs typeface="Times New Roman" panose="02020603050405020304" pitchFamily="18" charset="0"/>
              </a:rPr>
              <a:t>odel Interpretability &amp; Transparency</a:t>
            </a:r>
            <a:endParaRPr lang="en-US" sz="4800" i="1" u="none" strike="noStrike" dirty="0">
              <a:solidFill>
                <a:srgbClr val="E9E6DF"/>
              </a:solidFill>
              <a:effectLst/>
            </a:endParaRPr>
          </a:p>
        </p:txBody>
      </p:sp>
    </p:spTree>
    <p:extLst>
      <p:ext uri="{BB962C8B-B14F-4D97-AF65-F5344CB8AC3E}">
        <p14:creationId xmlns:p14="http://schemas.microsoft.com/office/powerpoint/2010/main" val="3172695701"/>
      </p:ext>
    </p:extLst>
  </p:cSld>
  <p:clrMapOvr>
    <a:masterClrMapping/>
  </p:clrMapOvr>
</p:sld>
</file>

<file path=ppt/theme/theme1.xml><?xml version="1.0" encoding="utf-8"?>
<a:theme xmlns:a="http://schemas.openxmlformats.org/drawingml/2006/main" name="Monoline">
  <a:themeElements>
    <a:clrScheme name="Custom 167">
      <a:dk1>
        <a:sysClr val="windowText" lastClr="000000"/>
      </a:dk1>
      <a:lt1>
        <a:sysClr val="window" lastClr="FFFFFF"/>
      </a:lt1>
      <a:dk2>
        <a:srgbClr val="44546A"/>
      </a:dk2>
      <a:lt2>
        <a:srgbClr val="E7E6E6"/>
      </a:lt2>
      <a:accent1>
        <a:srgbClr val="FBF4EF"/>
      </a:accent1>
      <a:accent2>
        <a:srgbClr val="F7F6F3"/>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56180624 Minimalist light sales pitch_Win32_v3" id="{10980D2D-A96C-4E9B-A00E-81C4CAF0ABBD}" vid="{7928933E-F394-4192-9CD9-6D2A259AB5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Minimalist light sales pitch</Template>
  <TotalTime>0</TotalTime>
  <Words>3115</Words>
  <Application>Microsoft Office PowerPoint</Application>
  <PresentationFormat>Widescreen</PresentationFormat>
  <Paragraphs>139</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Tenorite</vt:lpstr>
      <vt:lpstr>Times New Roman</vt:lpstr>
      <vt:lpstr>Monoline</vt:lpstr>
      <vt:lpstr>PowerPoint Presentation</vt:lpstr>
      <vt:lpstr>CRAIG C. Milroy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
  <cp:revision>1</cp:revision>
  <cp:lastPrinted>2025-03-25T12:46:51Z</cp:lastPrinted>
  <dcterms:created xsi:type="dcterms:W3CDTF">2025-03-21T13:12:41Z</dcterms:created>
  <dcterms:modified xsi:type="dcterms:W3CDTF">2025-03-25T23:54:05Z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f0a380f-0021-4912-930a-3a214436f667_Enabled">
    <vt:lpwstr>true</vt:lpwstr>
  </property>
  <property fmtid="{D5CDD505-2E9C-101B-9397-08002B2CF9AE}" pid="3" name="MSIP_Label_7f0a380f-0021-4912-930a-3a214436f667_SetDate">
    <vt:lpwstr>2025-03-24T14:42:32Z</vt:lpwstr>
  </property>
  <property fmtid="{D5CDD505-2E9C-101B-9397-08002B2CF9AE}" pid="4" name="MSIP_Label_7f0a380f-0021-4912-930a-3a214436f667_Method">
    <vt:lpwstr>Privileged</vt:lpwstr>
  </property>
  <property fmtid="{D5CDD505-2E9C-101B-9397-08002B2CF9AE}" pid="5" name="MSIP_Label_7f0a380f-0021-4912-930a-3a214436f667_Name">
    <vt:lpwstr>Class 1 Data</vt:lpwstr>
  </property>
  <property fmtid="{D5CDD505-2E9C-101B-9397-08002B2CF9AE}" pid="6" name="MSIP_Label_7f0a380f-0021-4912-930a-3a214436f667_SiteId">
    <vt:lpwstr>66f05666-5faf-4497-99ba-2265c92ebdd5</vt:lpwstr>
  </property>
  <property fmtid="{D5CDD505-2E9C-101B-9397-08002B2CF9AE}" pid="7" name="MSIP_Label_7f0a380f-0021-4912-930a-3a214436f667_ActionId">
    <vt:lpwstr>982e6acf-9c02-4aac-8fb1-41edff2f395e</vt:lpwstr>
  </property>
  <property fmtid="{D5CDD505-2E9C-101B-9397-08002B2CF9AE}" pid="8" name="MSIP_Label_7f0a380f-0021-4912-930a-3a214436f667_ContentBits">
    <vt:lpwstr>0</vt:lpwstr>
  </property>
  <property fmtid="{D5CDD505-2E9C-101B-9397-08002B2CF9AE}" pid="9" name="MSIP_Label_7f0a380f-0021-4912-930a-3a214436f667_Tag">
    <vt:lpwstr>50, 0, 1, 1</vt:lpwstr>
  </property>
</Properties>
</file>