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5" r:id="rId5"/>
    <p:sldMasterId id="2147483712" r:id="rId6"/>
    <p:sldMasterId id="2147483724" r:id="rId7"/>
    <p:sldMasterId id="2147483753" r:id="rId8"/>
  </p:sldMasterIdLst>
  <p:notesMasterIdLst>
    <p:notesMasterId r:id="rId47"/>
  </p:notesMasterIdLst>
  <p:sldIdLst>
    <p:sldId id="257" r:id="rId9"/>
    <p:sldId id="281" r:id="rId10"/>
    <p:sldId id="260" r:id="rId11"/>
    <p:sldId id="286" r:id="rId12"/>
    <p:sldId id="285" r:id="rId13"/>
    <p:sldId id="293" r:id="rId14"/>
    <p:sldId id="300" r:id="rId15"/>
    <p:sldId id="307" r:id="rId16"/>
    <p:sldId id="297" r:id="rId17"/>
    <p:sldId id="347" r:id="rId18"/>
    <p:sldId id="295" r:id="rId19"/>
    <p:sldId id="303" r:id="rId20"/>
    <p:sldId id="2147376801" r:id="rId21"/>
    <p:sldId id="2147376804" r:id="rId22"/>
    <p:sldId id="633" r:id="rId23"/>
    <p:sldId id="2147376802" r:id="rId24"/>
    <p:sldId id="2147376803" r:id="rId25"/>
    <p:sldId id="634" r:id="rId26"/>
    <p:sldId id="637" r:id="rId27"/>
    <p:sldId id="319" r:id="rId28"/>
    <p:sldId id="4502" r:id="rId29"/>
    <p:sldId id="326" r:id="rId30"/>
    <p:sldId id="1585" r:id="rId31"/>
    <p:sldId id="2779" r:id="rId32"/>
    <p:sldId id="4572" r:id="rId33"/>
    <p:sldId id="2147376800" r:id="rId34"/>
    <p:sldId id="4493" r:id="rId35"/>
    <p:sldId id="2775" r:id="rId36"/>
    <p:sldId id="4490" r:id="rId37"/>
    <p:sldId id="335" r:id="rId38"/>
    <p:sldId id="4575" r:id="rId39"/>
    <p:sldId id="283" r:id="rId40"/>
    <p:sldId id="4576" r:id="rId41"/>
    <p:sldId id="4486" r:id="rId42"/>
    <p:sldId id="267" r:id="rId43"/>
    <p:sldId id="4577" r:id="rId44"/>
    <p:sldId id="4571" r:id="rId45"/>
    <p:sldId id="25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0C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FA3C0-1814-444E-9B12-315ACFFB4334}" v="1165" dt="2023-02-09T06:18:26.415"/>
    <p1510:client id="{CF963FCA-1CD1-475F-920A-B33E925D8C93}" v="11" dt="2023-02-09T06:10:30.915"/>
    <p1510:client id="{D4E0AF72-15D7-4851-B2D3-F3CFB21CC3FC}" v="77" dt="2023-02-09T07:22:40.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92B9E-FC55-4ABA-86CA-8B4EEFBCBDEE}" type="datetimeFigureOut">
              <a:rPr lang="en-MY" smtClean="0"/>
              <a:t>9/2/2023</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02EC3-CD05-4EA4-B6BC-C9979B218F7A}" type="slidenum">
              <a:rPr lang="en-MY" smtClean="0"/>
              <a:t>‹#›</a:t>
            </a:fld>
            <a:endParaRPr lang="en-MY"/>
          </a:p>
        </p:txBody>
      </p:sp>
    </p:spTree>
    <p:extLst>
      <p:ext uri="{BB962C8B-B14F-4D97-AF65-F5344CB8AC3E}">
        <p14:creationId xmlns:p14="http://schemas.microsoft.com/office/powerpoint/2010/main" val="99272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a:t>25 min</a:t>
            </a:r>
          </a:p>
        </p:txBody>
      </p:sp>
      <p:sp>
        <p:nvSpPr>
          <p:cNvPr id="4" name="Slide Number Placeholder 3"/>
          <p:cNvSpPr>
            <a:spLocks noGrp="1"/>
          </p:cNvSpPr>
          <p:nvPr>
            <p:ph type="sldNum" sz="quarter" idx="5"/>
          </p:nvPr>
        </p:nvSpPr>
        <p:spPr/>
        <p:txBody>
          <a:bodyPr/>
          <a:lstStyle/>
          <a:p>
            <a:fld id="{B3502EC3-CD05-4EA4-B6BC-C9979B218F7A}" type="slidenum">
              <a:rPr lang="en-MY" smtClean="0"/>
              <a:t>1</a:t>
            </a:fld>
            <a:endParaRPr lang="en-MY"/>
          </a:p>
        </p:txBody>
      </p:sp>
    </p:spTree>
    <p:extLst>
      <p:ext uri="{BB962C8B-B14F-4D97-AF65-F5344CB8AC3E}">
        <p14:creationId xmlns:p14="http://schemas.microsoft.com/office/powerpoint/2010/main" val="240243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3BE9F-4FC9-407F-B2D5-67091857F655}"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MY"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26943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C71624C-CE9B-4A0E-A730-EFFEE5188B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9CEBF40-107D-4133-80C8-C1B6C720F0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C7C6ACD3-FAAF-4799-A5DB-8FEF627B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2F8EBA-FD59-49C8-A8C2-4F56320690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9585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C71624C-CE9B-4A0E-A730-EFFEE5188B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9CEBF40-107D-4133-80C8-C1B6C720F0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C7C6ACD3-FAAF-4799-A5DB-8FEF627B3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2F8EBA-FD59-49C8-A8C2-4F56320690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56937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a:t>https://www.techtarget.com/searchcio/tip/Cybersecurity-teamwork-C-suite-roles-CIOs-should-befriend</a:t>
            </a:r>
          </a:p>
        </p:txBody>
      </p:sp>
      <p:sp>
        <p:nvSpPr>
          <p:cNvPr id="4" name="Slide Number Placeholder 3"/>
          <p:cNvSpPr>
            <a:spLocks noGrp="1"/>
          </p:cNvSpPr>
          <p:nvPr>
            <p:ph type="sldNum" sz="quarter" idx="5"/>
          </p:nvPr>
        </p:nvSpPr>
        <p:spPr/>
        <p:txBody>
          <a:bodyPr/>
          <a:lstStyle/>
          <a:p>
            <a:fld id="{009BBFE8-F543-4451-A344-25B407D5BF31}" type="slidenum">
              <a:rPr lang="en-MY" smtClean="0"/>
              <a:t>28</a:t>
            </a:fld>
            <a:endParaRPr lang="en-MY"/>
          </a:p>
        </p:txBody>
      </p:sp>
    </p:spTree>
    <p:extLst>
      <p:ext uri="{BB962C8B-B14F-4D97-AF65-F5344CB8AC3E}">
        <p14:creationId xmlns:p14="http://schemas.microsoft.com/office/powerpoint/2010/main" val="3094594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sz="24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A9C7FA3-471F-6F40-953E-F4A45C4F0CE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328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1800" err="1">
                <a:effectLst/>
                <a:latin typeface="Arial" panose="020B0604020202020204" pitchFamily="34" charset="0"/>
                <a:ea typeface="Calibri" panose="020F0502020204030204" pitchFamily="34" charset="0"/>
              </a:rPr>
              <a:t>SiberKASA</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adalah</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sejajar</a:t>
            </a:r>
            <a:r>
              <a:rPr lang="en-MY" sz="1800">
                <a:effectLst/>
                <a:latin typeface="Arial" panose="020B0604020202020204" pitchFamily="34" charset="0"/>
                <a:ea typeface="Calibri" panose="020F0502020204030204" pitchFamily="34" charset="0"/>
              </a:rPr>
              <a:t> dan </a:t>
            </a:r>
            <a:r>
              <a:rPr lang="en-MY" sz="1800" err="1">
                <a:effectLst/>
                <a:latin typeface="Arial" panose="020B0604020202020204" pitchFamily="34" charset="0"/>
                <a:ea typeface="Calibri" panose="020F0502020204030204" pitchFamily="34" charset="0"/>
              </a:rPr>
              <a:t>menyokong</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hasrat</a:t>
            </a:r>
            <a:r>
              <a:rPr lang="en-MY" sz="1800">
                <a:effectLst/>
                <a:latin typeface="Arial" panose="020B0604020202020204" pitchFamily="34" charset="0"/>
                <a:ea typeface="Calibri" panose="020F0502020204030204" pitchFamily="34" charset="0"/>
              </a:rPr>
              <a:t> Kerajaan </a:t>
            </a:r>
            <a:r>
              <a:rPr lang="en-US" sz="1800" err="1">
                <a:effectLst/>
                <a:latin typeface="Arial" panose="020B0604020202020204" pitchFamily="34" charset="0"/>
                <a:ea typeface="Calibri" panose="020F0502020204030204" pitchFamily="34" charset="0"/>
              </a:rPr>
              <a:t>sepertimana</a:t>
            </a:r>
            <a:r>
              <a:rPr lang="en-MY" sz="1800">
                <a:effectLst/>
                <a:latin typeface="Arial" panose="020B0604020202020204" pitchFamily="34" charset="0"/>
                <a:ea typeface="Calibri" panose="020F0502020204030204" pitchFamily="34" charset="0"/>
              </a:rPr>
              <a:t> yang </a:t>
            </a:r>
            <a:r>
              <a:rPr lang="en-MY" sz="1800" err="1">
                <a:effectLst/>
                <a:latin typeface="Arial" panose="020B0604020202020204" pitchFamily="34" charset="0"/>
                <a:ea typeface="Calibri" panose="020F0502020204030204" pitchFamily="34" charset="0"/>
              </a:rPr>
              <a:t>dinyatakan</a:t>
            </a:r>
            <a:r>
              <a:rPr lang="en-MY" sz="1800">
                <a:effectLst/>
                <a:latin typeface="Arial" panose="020B0604020202020204" pitchFamily="34" charset="0"/>
                <a:ea typeface="Calibri" panose="020F0502020204030204" pitchFamily="34" charset="0"/>
              </a:rPr>
              <a:t> di </a:t>
            </a:r>
            <a:r>
              <a:rPr lang="en-MY" sz="1800" err="1">
                <a:effectLst/>
                <a:latin typeface="Arial" panose="020B0604020202020204" pitchFamily="34" charset="0"/>
                <a:ea typeface="Calibri" panose="020F0502020204030204" pitchFamily="34" charset="0"/>
              </a:rPr>
              <a:t>dalam</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pelbagai</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dasar</a:t>
            </a:r>
            <a:r>
              <a:rPr lang="en-MY" sz="1800">
                <a:effectLst/>
                <a:latin typeface="Arial" panose="020B0604020202020204" pitchFamily="34" charset="0"/>
                <a:ea typeface="Calibri" panose="020F0502020204030204" pitchFamily="34" charset="0"/>
              </a:rPr>
              <a:t> dan </a:t>
            </a:r>
            <a:r>
              <a:rPr lang="en-MY" sz="1800" err="1">
                <a:effectLst/>
                <a:latin typeface="Arial" panose="020B0604020202020204" pitchFamily="34" charset="0"/>
                <a:ea typeface="Calibri" panose="020F0502020204030204" pitchFamily="34" charset="0"/>
              </a:rPr>
              <a:t>polisi</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strategik</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iaitu</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Wawasan</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Kemakmuran</a:t>
            </a:r>
            <a:r>
              <a:rPr lang="en-MY" sz="1800">
                <a:effectLst/>
                <a:latin typeface="Arial" panose="020B0604020202020204" pitchFamily="34" charset="0"/>
                <a:ea typeface="Calibri" panose="020F0502020204030204" pitchFamily="34" charset="0"/>
              </a:rPr>
              <a:t> Bersama 2030, </a:t>
            </a:r>
            <a:r>
              <a:rPr lang="en-MY" sz="1800" err="1">
                <a:effectLst/>
                <a:latin typeface="Arial" panose="020B0604020202020204" pitchFamily="34" charset="0"/>
                <a:ea typeface="Calibri" panose="020F0502020204030204" pitchFamily="34" charset="0"/>
              </a:rPr>
              <a:t>Kerangka</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Strategik</a:t>
            </a:r>
            <a:r>
              <a:rPr lang="en-MY" sz="1800">
                <a:effectLst/>
                <a:latin typeface="Arial" panose="020B0604020202020204" pitchFamily="34" charset="0"/>
                <a:ea typeface="Calibri" panose="020F0502020204030204" pitchFamily="34" charset="0"/>
              </a:rPr>
              <a:t> KKMM, </a:t>
            </a:r>
            <a:r>
              <a:rPr lang="en-MY" sz="1800" err="1">
                <a:effectLst/>
                <a:latin typeface="Arial" panose="020B0604020202020204" pitchFamily="34" charset="0"/>
                <a:ea typeface="Calibri" panose="020F0502020204030204" pitchFamily="34" charset="0"/>
              </a:rPr>
              <a:t>Rancangan</a:t>
            </a:r>
            <a:r>
              <a:rPr lang="en-MY" sz="1800">
                <a:effectLst/>
                <a:latin typeface="Arial" panose="020B0604020202020204" pitchFamily="34" charset="0"/>
                <a:ea typeface="Calibri" panose="020F0502020204030204" pitchFamily="34" charset="0"/>
              </a:rPr>
              <a:t> Malaysia </a:t>
            </a:r>
            <a:r>
              <a:rPr lang="en-MY" sz="1800" err="1">
                <a:effectLst/>
                <a:latin typeface="Arial" panose="020B0604020202020204" pitchFamily="34" charset="0"/>
                <a:ea typeface="Calibri" panose="020F0502020204030204" pitchFamily="34" charset="0"/>
              </a:rPr>
              <a:t>Kedua</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Belas</a:t>
            </a:r>
            <a:r>
              <a:rPr lang="en-MY" sz="1800">
                <a:effectLst/>
                <a:latin typeface="Arial" panose="020B0604020202020204" pitchFamily="34" charset="0"/>
                <a:ea typeface="Calibri" panose="020F0502020204030204" pitchFamily="34" charset="0"/>
              </a:rPr>
              <a:t> (RMKe-12), </a:t>
            </a:r>
            <a:r>
              <a:rPr lang="en-MY" sz="1800" err="1">
                <a:effectLst/>
                <a:latin typeface="Arial" panose="020B0604020202020204" pitchFamily="34" charset="0"/>
                <a:ea typeface="Calibri" panose="020F0502020204030204" pitchFamily="34" charset="0"/>
              </a:rPr>
              <a:t>Rangka</a:t>
            </a:r>
            <a:r>
              <a:rPr lang="en-MY" sz="1800">
                <a:effectLst/>
                <a:latin typeface="Arial" panose="020B0604020202020204" pitchFamily="34" charset="0"/>
                <a:ea typeface="Calibri" panose="020F0502020204030204" pitchFamily="34" charset="0"/>
              </a:rPr>
              <a:t> Tindakan (Blueprint) </a:t>
            </a:r>
            <a:r>
              <a:rPr lang="en-MY" sz="1800" err="1">
                <a:effectLst/>
                <a:latin typeface="Arial" panose="020B0604020202020204" pitchFamily="34" charset="0"/>
                <a:ea typeface="Calibri" panose="020F0502020204030204" pitchFamily="34" charset="0"/>
              </a:rPr>
              <a:t>Ekonomi</a:t>
            </a:r>
            <a:r>
              <a:rPr lang="en-MY" sz="1800">
                <a:effectLst/>
                <a:latin typeface="Arial" panose="020B0604020202020204" pitchFamily="34" charset="0"/>
                <a:ea typeface="Calibri" panose="020F0502020204030204" pitchFamily="34" charset="0"/>
              </a:rPr>
              <a:t> Digital Malaysia (</a:t>
            </a:r>
            <a:r>
              <a:rPr lang="en-MY" sz="1800" err="1">
                <a:effectLst/>
                <a:latin typeface="Arial" panose="020B0604020202020204" pitchFamily="34" charset="0"/>
                <a:ea typeface="Calibri" panose="020F0502020204030204" pitchFamily="34" charset="0"/>
              </a:rPr>
              <a:t>MyDIGITAL</a:t>
            </a:r>
            <a:r>
              <a:rPr lang="en-MY" sz="1800">
                <a:effectLst/>
                <a:latin typeface="Arial" panose="020B0604020202020204" pitchFamily="34" charset="0"/>
                <a:ea typeface="Calibri" panose="020F0502020204030204" pitchFamily="34" charset="0"/>
              </a:rPr>
              <a:t>), Strategi Keselamatan Siber Malaysia (MCSS), dan Dasar </a:t>
            </a:r>
            <a:r>
              <a:rPr lang="en-MY" sz="1800" err="1">
                <a:effectLst/>
                <a:latin typeface="Arial" panose="020B0604020202020204" pitchFamily="34" charset="0"/>
                <a:ea typeface="Calibri" panose="020F0502020204030204" pitchFamily="34" charset="0"/>
              </a:rPr>
              <a:t>Revolusi</a:t>
            </a:r>
            <a:r>
              <a:rPr lang="en-MY" sz="1800">
                <a:effectLst/>
                <a:latin typeface="Arial" panose="020B0604020202020204" pitchFamily="34" charset="0"/>
                <a:ea typeface="Calibri" panose="020F0502020204030204" pitchFamily="34" charset="0"/>
              </a:rPr>
              <a:t> Perindustrian </a:t>
            </a:r>
            <a:r>
              <a:rPr lang="en-MY" sz="1800" err="1">
                <a:effectLst/>
                <a:latin typeface="Arial" panose="020B0604020202020204" pitchFamily="34" charset="0"/>
                <a:ea typeface="Calibri" panose="020F0502020204030204" pitchFamily="34" charset="0"/>
              </a:rPr>
              <a:t>Keempat</a:t>
            </a:r>
            <a:r>
              <a:rPr lang="en-MY" sz="1800">
                <a:effectLst/>
                <a:latin typeface="Arial" panose="020B0604020202020204" pitchFamily="34" charset="0"/>
                <a:ea typeface="Calibri" panose="020F0502020204030204" pitchFamily="34" charset="0"/>
              </a:rPr>
              <a:t> Negara (4IR). </a:t>
            </a:r>
          </a:p>
          <a:p>
            <a:pPr marL="342900" indent="-342900">
              <a:buFont typeface="+mj-lt"/>
              <a:buAutoNum type="arabicPeriod"/>
            </a:pPr>
            <a:endParaRPr lang="en-MY" sz="1800">
              <a:effectLst/>
              <a:latin typeface="Arial" panose="020B0604020202020204" pitchFamily="34" charset="0"/>
              <a:ea typeface="Calibri" panose="020F0502020204030204" pitchFamily="34" charset="0"/>
            </a:endParaRPr>
          </a:p>
          <a:p>
            <a:pPr marL="342900" indent="-342900">
              <a:buFont typeface="+mj-lt"/>
              <a:buAutoNum type="arabicPeriod"/>
            </a:pPr>
            <a:r>
              <a:rPr lang="en-MY" sz="1800" err="1">
                <a:effectLst/>
                <a:latin typeface="Arial" panose="020B0604020202020204" pitchFamily="34" charset="0"/>
                <a:ea typeface="Calibri" panose="020F0502020204030204" pitchFamily="34" charset="0"/>
              </a:rPr>
              <a:t>CyberSecurity</a:t>
            </a:r>
            <a:r>
              <a:rPr lang="en-MY" sz="1800">
                <a:effectLst/>
                <a:latin typeface="Arial" panose="020B0604020202020204" pitchFamily="34" charset="0"/>
                <a:ea typeface="Calibri" panose="020F0502020204030204" pitchFamily="34" charset="0"/>
              </a:rPr>
              <a:t> Malaysia </a:t>
            </a:r>
            <a:r>
              <a:rPr lang="en-MY" sz="1800" err="1">
                <a:effectLst/>
                <a:latin typeface="Arial" panose="020B0604020202020204" pitchFamily="34" charset="0"/>
                <a:ea typeface="Calibri" panose="020F0502020204030204" pitchFamily="34" charset="0"/>
              </a:rPr>
              <a:t>bertindak</a:t>
            </a:r>
            <a:r>
              <a:rPr lang="en-MY" sz="1800">
                <a:effectLst/>
                <a:latin typeface="Arial" panose="020B0604020202020204" pitchFamily="34" charset="0"/>
                <a:ea typeface="Calibri" panose="020F0502020204030204" pitchFamily="34" charset="0"/>
              </a:rPr>
              <a:t> </a:t>
            </a:r>
            <a:r>
              <a:rPr lang="ms-MY" sz="1800">
                <a:effectLst/>
                <a:latin typeface="Arial" panose="020B0604020202020204" pitchFamily="34" charset="0"/>
                <a:ea typeface="Calibri" panose="020F0502020204030204" pitchFamily="34" charset="0"/>
              </a:rPr>
              <a:t>sebagai agensi Agensi Teknikal Keselamatan Siber Negara (</a:t>
            </a:r>
            <a:r>
              <a:rPr lang="ms-MY" sz="1800" i="1">
                <a:effectLst/>
                <a:latin typeface="Arial" panose="020B0604020202020204" pitchFamily="34" charset="0"/>
                <a:ea typeface="Calibri" panose="020F0502020204030204" pitchFamily="34" charset="0"/>
              </a:rPr>
              <a:t>National Technical Cybersecurity Agency</a:t>
            </a:r>
            <a:r>
              <a:rPr lang="ms-MY" sz="1800">
                <a:effectLst/>
                <a:latin typeface="Arial" panose="020B0604020202020204" pitchFamily="34" charset="0"/>
                <a:ea typeface="Calibri" panose="020F0502020204030204" pitchFamily="34" charset="0"/>
              </a:rPr>
              <a:t>) yang bertanggungjawab dalam memberi input strategik dan melaksana (</a:t>
            </a:r>
            <a:r>
              <a:rPr lang="ms-MY" sz="1800" i="1">
                <a:effectLst/>
                <a:latin typeface="Arial" panose="020B0604020202020204" pitchFamily="34" charset="0"/>
                <a:ea typeface="Calibri" panose="020F0502020204030204" pitchFamily="34" charset="0"/>
              </a:rPr>
              <a:t>advice and implement</a:t>
            </a:r>
            <a:r>
              <a:rPr lang="ms-MY" sz="1800">
                <a:effectLst/>
                <a:latin typeface="Arial" panose="020B0604020202020204" pitchFamily="34" charset="0"/>
                <a:ea typeface="Calibri" panose="020F0502020204030204" pitchFamily="34" charset="0"/>
              </a:rPr>
              <a:t>) pelbagai program berkaitan keselamatan siber </a:t>
            </a:r>
            <a:r>
              <a:rPr lang="en-MY" sz="1800">
                <a:effectLst/>
                <a:latin typeface="Arial" panose="020B0604020202020204" pitchFamily="34" charset="0"/>
                <a:ea typeface="Calibri" panose="020F0502020204030204" pitchFamily="34" charset="0"/>
              </a:rPr>
              <a:t>agar </a:t>
            </a:r>
            <a:r>
              <a:rPr lang="en-MY" sz="1800" err="1">
                <a:effectLst/>
                <a:latin typeface="Arial" panose="020B0604020202020204" pitchFamily="34" charset="0"/>
                <a:ea typeface="Calibri" panose="020F0502020204030204" pitchFamily="34" charset="0"/>
              </a:rPr>
              <a:t>ia</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menjadi</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bidang</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tumpuan</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utama</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kerajaan</a:t>
            </a:r>
            <a:r>
              <a:rPr lang="en-MY" sz="1800">
                <a:effectLst/>
                <a:latin typeface="Arial" panose="020B0604020202020204" pitchFamily="34" charset="0"/>
                <a:ea typeface="Calibri" panose="020F0502020204030204" pitchFamily="34" charset="0"/>
              </a:rPr>
              <a:t> yang </a:t>
            </a:r>
            <a:r>
              <a:rPr lang="en-MY" sz="1800" err="1">
                <a:effectLst/>
                <a:latin typeface="Arial" panose="020B0604020202020204" pitchFamily="34" charset="0"/>
                <a:ea typeface="Calibri" panose="020F0502020204030204" pitchFamily="34" charset="0"/>
              </a:rPr>
              <a:t>harus</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diberi</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perhatian</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wajar</a:t>
            </a:r>
            <a:r>
              <a:rPr lang="en-MY" sz="1800">
                <a:effectLst/>
                <a:latin typeface="Arial" panose="020B0604020202020204" pitchFamily="34" charset="0"/>
                <a:ea typeface="Calibri" panose="020F0502020204030204" pitchFamily="34" charset="0"/>
              </a:rPr>
              <a:t> oleh </a:t>
            </a:r>
            <a:r>
              <a:rPr lang="en-MY" sz="1800" err="1">
                <a:effectLst/>
                <a:latin typeface="Arial" panose="020B0604020202020204" pitchFamily="34" charset="0"/>
                <a:ea typeface="Calibri" panose="020F0502020204030204" pitchFamily="34" charset="0"/>
              </a:rPr>
              <a:t>semua</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pihak</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bagi</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membanteras</a:t>
            </a:r>
            <a:r>
              <a:rPr lang="en-MY" sz="1800">
                <a:effectLst/>
                <a:latin typeface="Arial" panose="020B0604020202020204" pitchFamily="34" charset="0"/>
                <a:ea typeface="Calibri" panose="020F0502020204030204" pitchFamily="34" charset="0"/>
              </a:rPr>
              <a:t> </a:t>
            </a:r>
            <a:r>
              <a:rPr lang="en-MY" sz="1800" err="1">
                <a:effectLst/>
                <a:latin typeface="Arial" panose="020B0604020202020204" pitchFamily="34" charset="0"/>
                <a:ea typeface="Calibri" panose="020F0502020204030204" pitchFamily="34" charset="0"/>
              </a:rPr>
              <a:t>ancaman</a:t>
            </a:r>
            <a:r>
              <a:rPr lang="en-MY" sz="1800">
                <a:effectLst/>
                <a:latin typeface="Arial" panose="020B0604020202020204" pitchFamily="34" charset="0"/>
                <a:ea typeface="Calibri" panose="020F0502020204030204" pitchFamily="34" charset="0"/>
              </a:rPr>
              <a:t> dan </a:t>
            </a:r>
            <a:r>
              <a:rPr lang="en-MY" sz="1800" err="1">
                <a:effectLst/>
                <a:latin typeface="Arial" panose="020B0604020202020204" pitchFamily="34" charset="0"/>
                <a:ea typeface="Calibri" panose="020F0502020204030204" pitchFamily="34" charset="0"/>
              </a:rPr>
              <a:t>jenayah</a:t>
            </a:r>
            <a:r>
              <a:rPr lang="en-MY" sz="1800">
                <a:effectLst/>
                <a:latin typeface="Arial" panose="020B0604020202020204" pitchFamily="34" charset="0"/>
                <a:ea typeface="Calibri" panose="020F0502020204030204" pitchFamily="34" charset="0"/>
              </a:rPr>
              <a:t> siber.</a:t>
            </a:r>
          </a:p>
          <a:p>
            <a:pPr marL="342900" indent="-342900">
              <a:buFont typeface="+mj-lt"/>
              <a:buAutoNum type="arabicPeriod"/>
            </a:pPr>
            <a:endParaRPr lang="en-MY" sz="1800">
              <a:effectLst/>
              <a:latin typeface="Arial" panose="020B060402020202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MY" sz="1800" err="1">
                <a:effectLst/>
                <a:latin typeface="Arial" panose="020B0604020202020204" pitchFamily="34" charset="0"/>
                <a:ea typeface="Calibri" panose="020F0502020204030204" pitchFamily="34" charset="0"/>
                <a:cs typeface="Times New Roman" panose="02020603050405020304" pitchFamily="18" charset="0"/>
              </a:rPr>
              <a:t>Melalui</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SiberKASA</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CyberSecurity</a:t>
            </a:r>
            <a:r>
              <a:rPr lang="en-MY" sz="1800">
                <a:effectLst/>
                <a:latin typeface="Arial" panose="020B0604020202020204" pitchFamily="34" charset="0"/>
                <a:ea typeface="Calibri" panose="020F0502020204030204" pitchFamily="34" charset="0"/>
                <a:cs typeface="Times New Roman" panose="02020603050405020304" pitchFamily="18" charset="0"/>
              </a:rPr>
              <a:t> Malaysia juga </a:t>
            </a:r>
            <a:r>
              <a:rPr lang="en-MY" sz="1800" err="1">
                <a:effectLst/>
                <a:latin typeface="Arial" panose="020B0604020202020204" pitchFamily="34" charset="0"/>
                <a:ea typeface="Calibri" panose="020F0502020204030204" pitchFamily="34" charset="0"/>
                <a:cs typeface="Times New Roman" panose="02020603050405020304" pitchFamily="18" charset="0"/>
              </a:rPr>
              <a:t>bertindak</a:t>
            </a:r>
            <a:r>
              <a:rPr lang="en-MY" sz="1800">
                <a:effectLst/>
                <a:latin typeface="Arial" panose="020B0604020202020204" pitchFamily="34" charset="0"/>
                <a:ea typeface="Calibri" panose="020F0502020204030204" pitchFamily="34" charset="0"/>
                <a:cs typeface="Times New Roman" panose="02020603050405020304" pitchFamily="18" charset="0"/>
              </a:rPr>
              <a:t> dan </a:t>
            </a:r>
            <a:r>
              <a:rPr lang="en-MY" sz="1800" err="1">
                <a:effectLst/>
                <a:latin typeface="Arial" panose="020B0604020202020204" pitchFamily="34" charset="0"/>
                <a:ea typeface="Calibri" panose="020F0502020204030204" pitchFamily="34" charset="0"/>
                <a:cs typeface="Times New Roman" panose="02020603050405020304" pitchFamily="18" charset="0"/>
              </a:rPr>
              <a:t>memainkan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peranan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penting</a:t>
            </a:r>
            <a:r>
              <a:rPr lang="en-MY" sz="1800">
                <a:effectLst/>
                <a:latin typeface="Arial" panose="020B0604020202020204" pitchFamily="34" charset="0"/>
                <a:ea typeface="Calibri" panose="020F0502020204030204" pitchFamily="34" charset="0"/>
                <a:cs typeface="Times New Roman" panose="02020603050405020304" pitchFamily="18" charset="0"/>
              </a:rPr>
              <a:t> kerana </a:t>
            </a:r>
            <a:r>
              <a:rPr lang="en-MY" sz="1800" err="1">
                <a:effectLst/>
                <a:latin typeface="Arial" panose="020B0604020202020204" pitchFamily="34" charset="0"/>
                <a:ea typeface="Calibri" panose="020F0502020204030204" pitchFamily="34" charset="0"/>
                <a:cs typeface="Times New Roman" panose="02020603050405020304" pitchFamily="18" charset="0"/>
              </a:rPr>
              <a:t>bidang</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keselamatan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siber</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adalah</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menjadi</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pemboleh</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utama</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i="1">
                <a:effectLst/>
                <a:latin typeface="Arial" panose="020B0604020202020204" pitchFamily="34" charset="0"/>
                <a:ea typeface="Calibri" panose="020F0502020204030204" pitchFamily="34" charset="0"/>
                <a:cs typeface="Times New Roman" panose="02020603050405020304" pitchFamily="18" charset="0"/>
              </a:rPr>
              <a:t>(key enabler) </a:t>
            </a:r>
            <a:r>
              <a:rPr lang="en-MY" sz="1800">
                <a:effectLst/>
                <a:latin typeface="Arial" panose="020B0604020202020204" pitchFamily="34" charset="0"/>
                <a:ea typeface="Calibri" panose="020F0502020204030204" pitchFamily="34" charset="0"/>
                <a:cs typeface="Times New Roman" panose="02020603050405020304" pitchFamily="18" charset="0"/>
              </a:rPr>
              <a:t>di </a:t>
            </a:r>
            <a:r>
              <a:rPr lang="en-MY" sz="1800" err="1">
                <a:effectLst/>
                <a:latin typeface="Arial" panose="020B0604020202020204" pitchFamily="34" charset="0"/>
                <a:ea typeface="Calibri" panose="020F0502020204030204" pitchFamily="34" charset="0"/>
                <a:cs typeface="Times New Roman" panose="02020603050405020304" pitchFamily="18" charset="0"/>
              </a:rPr>
              <a:t>dalam</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menangani</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insiden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keselamatan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siber</a:t>
            </a:r>
            <a:r>
              <a:rPr lang="en-MY" sz="1800">
                <a:effectLst/>
                <a:latin typeface="Arial" panose="020B0604020202020204" pitchFamily="34" charset="0"/>
                <a:ea typeface="Calibri" panose="020F0502020204030204" pitchFamily="34" charset="0"/>
                <a:cs typeface="Times New Roman" panose="02020603050405020304" pitchFamily="18" charset="0"/>
              </a:rPr>
              <a:t> yang </a:t>
            </a:r>
            <a:r>
              <a:rPr lang="en-MY" sz="1800" err="1">
                <a:effectLst/>
                <a:latin typeface="Arial" panose="020B0604020202020204" pitchFamily="34" charset="0"/>
                <a:ea typeface="Calibri" panose="020F0502020204030204" pitchFamily="34" charset="0"/>
                <a:cs typeface="Times New Roman" panose="02020603050405020304" pitchFamily="18" charset="0"/>
              </a:rPr>
              <a:t>semakin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kompleks</a:t>
            </a:r>
            <a:r>
              <a:rPr lang="en-MY" sz="1800">
                <a:effectLst/>
                <a:latin typeface="Arial" panose="020B0604020202020204" pitchFamily="34" charset="0"/>
                <a:ea typeface="Calibri" panose="020F0502020204030204" pitchFamily="34" charset="0"/>
                <a:cs typeface="Times New Roman" panose="02020603050405020304" pitchFamily="18" charset="0"/>
              </a:rPr>
              <a:t> dan </a:t>
            </a:r>
            <a:r>
              <a:rPr lang="en-MY" sz="1800" err="1">
                <a:effectLst/>
                <a:latin typeface="Arial" panose="020B0604020202020204" pitchFamily="34" charset="0"/>
                <a:ea typeface="Calibri" panose="020F0502020204030204" pitchFamily="34" charset="0"/>
                <a:cs typeface="Times New Roman" panose="02020603050405020304" pitchFamily="18" charset="0"/>
              </a:rPr>
              <a:t>memerlukan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pendekatan</a:t>
            </a:r>
            <a:r>
              <a:rPr lang="en-MY" sz="1800">
                <a:effectLst/>
                <a:latin typeface="Arial" panose="020B0604020202020204" pitchFamily="34" charset="0"/>
                <a:ea typeface="Calibri" panose="020F0502020204030204" pitchFamily="34" charset="0"/>
                <a:cs typeface="Times New Roman" panose="02020603050405020304" pitchFamily="18" charset="0"/>
              </a:rPr>
              <a:t> yang </a:t>
            </a:r>
            <a:r>
              <a:rPr lang="en-MY" sz="1800" err="1">
                <a:effectLst/>
                <a:latin typeface="Arial" panose="020B0604020202020204" pitchFamily="34" charset="0"/>
                <a:ea typeface="Calibri" panose="020F0502020204030204" pitchFamily="34" charset="0"/>
                <a:cs typeface="Times New Roman" panose="02020603050405020304" pitchFamily="18" charset="0"/>
              </a:rPr>
              <a:t>berbeza</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apabila</a:t>
            </a:r>
            <a:r>
              <a:rPr lang="en-MY" sz="1800">
                <a:effectLst/>
                <a:latin typeface="Arial" panose="020B0604020202020204" pitchFamily="34" charset="0"/>
                <a:ea typeface="Calibri" panose="020F0502020204030204" pitchFamily="34" charset="0"/>
                <a:cs typeface="Times New Roman" panose="02020603050405020304" pitchFamily="18" charset="0"/>
              </a:rPr>
              <a:t> dunia </a:t>
            </a:r>
            <a:r>
              <a:rPr lang="en-MY" sz="1800" err="1">
                <a:effectLst/>
                <a:latin typeface="Arial" panose="020B0604020202020204" pitchFamily="34" charset="0"/>
                <a:ea typeface="Calibri" panose="020F0502020204030204" pitchFamily="34" charset="0"/>
                <a:cs typeface="Times New Roman" panose="02020603050405020304" pitchFamily="18" charset="0"/>
              </a:rPr>
              <a:t>menuju</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transformasi</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pendigitalan</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ekonomi</a:t>
            </a:r>
            <a:r>
              <a:rPr lang="en-MY" sz="1800">
                <a:effectLst/>
                <a:latin typeface="Arial" panose="020B0604020202020204" pitchFamily="34" charset="0"/>
                <a:ea typeface="Calibri" panose="020F0502020204030204" pitchFamily="34" charset="0"/>
                <a:cs typeface="Times New Roman" panose="02020603050405020304" pitchFamily="18" charset="0"/>
              </a:rPr>
              <a:t> dan </a:t>
            </a:r>
            <a:r>
              <a:rPr lang="en-MY" sz="1800" err="1">
                <a:effectLst/>
                <a:latin typeface="Arial" panose="020B0604020202020204" pitchFamily="34" charset="0"/>
                <a:ea typeface="Calibri" panose="020F0502020204030204" pitchFamily="34" charset="0"/>
                <a:cs typeface="Times New Roman" panose="02020603050405020304" pitchFamily="18" charset="0"/>
              </a:rPr>
              <a:t>teknologi</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Revolusi</a:t>
            </a:r>
            <a:r>
              <a:rPr lang="en-MY" sz="1800">
                <a:effectLst/>
                <a:latin typeface="Arial" panose="020B0604020202020204" pitchFamily="34" charset="0"/>
                <a:ea typeface="Calibri" panose="020F0502020204030204" pitchFamily="34" charset="0"/>
                <a:cs typeface="Times New Roman" panose="02020603050405020304" pitchFamily="18" charset="0"/>
              </a:rPr>
              <a:t> </a:t>
            </a:r>
            <a:r>
              <a:rPr lang="en-MY" sz="1800" err="1">
                <a:effectLst/>
                <a:latin typeface="Arial" panose="020B0604020202020204" pitchFamily="34" charset="0"/>
                <a:ea typeface="Calibri" panose="020F0502020204030204" pitchFamily="34" charset="0"/>
                <a:cs typeface="Times New Roman" panose="02020603050405020304" pitchFamily="18" charset="0"/>
              </a:rPr>
              <a:t>Industri</a:t>
            </a:r>
            <a:r>
              <a:rPr lang="en-MY" sz="1800">
                <a:effectLst/>
                <a:latin typeface="Arial" panose="020B0604020202020204" pitchFamily="34" charset="0"/>
                <a:ea typeface="Calibri" panose="020F0502020204030204" pitchFamily="34" charset="0"/>
                <a:cs typeface="Times New Roman" panose="02020603050405020304" pitchFamily="18" charset="0"/>
              </a:rPr>
              <a:t> 4.0.</a:t>
            </a:r>
            <a:endParaRPr lang="en-MY"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D5CC0-982F-401D-8340-0E6855CD26C2}"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MY"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32168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02936-90F8-410F-AD15-F07B91673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4129505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5AA5B1B-DDB7-B581-CA60-94188F5963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92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291183" y="1179970"/>
            <a:ext cx="2370118" cy="4498059"/>
          </a:xfrm>
          <a:custGeom>
            <a:avLst/>
            <a:gdLst>
              <a:gd name="connsiteX0" fmla="*/ 126896 w 2370118"/>
              <a:gd name="connsiteY0" fmla="*/ 0 h 4498059"/>
              <a:gd name="connsiteX1" fmla="*/ 2243222 w 2370118"/>
              <a:gd name="connsiteY1" fmla="*/ 0 h 4498059"/>
              <a:gd name="connsiteX2" fmla="*/ 2370118 w 2370118"/>
              <a:gd name="connsiteY2" fmla="*/ 126896 h 4498059"/>
              <a:gd name="connsiteX3" fmla="*/ 2370118 w 2370118"/>
              <a:gd name="connsiteY3" fmla="*/ 4371163 h 4498059"/>
              <a:gd name="connsiteX4" fmla="*/ 2243222 w 2370118"/>
              <a:gd name="connsiteY4" fmla="*/ 4498059 h 4498059"/>
              <a:gd name="connsiteX5" fmla="*/ 126896 w 2370118"/>
              <a:gd name="connsiteY5" fmla="*/ 4498059 h 4498059"/>
              <a:gd name="connsiteX6" fmla="*/ 0 w 2370118"/>
              <a:gd name="connsiteY6" fmla="*/ 4371163 h 4498059"/>
              <a:gd name="connsiteX7" fmla="*/ 0 w 2370118"/>
              <a:gd name="connsiteY7" fmla="*/ 126896 h 4498059"/>
              <a:gd name="connsiteX8" fmla="*/ 126896 w 2370118"/>
              <a:gd name="connsiteY8" fmla="*/ 0 h 44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118" h="4498059">
                <a:moveTo>
                  <a:pt x="126896" y="0"/>
                </a:moveTo>
                <a:lnTo>
                  <a:pt x="2243222" y="0"/>
                </a:lnTo>
                <a:cubicBezTo>
                  <a:pt x="2313305" y="0"/>
                  <a:pt x="2370118" y="56813"/>
                  <a:pt x="2370118" y="126896"/>
                </a:cubicBezTo>
                <a:lnTo>
                  <a:pt x="2370118" y="4371163"/>
                </a:lnTo>
                <a:cubicBezTo>
                  <a:pt x="2370118" y="4441246"/>
                  <a:pt x="2313305" y="4498059"/>
                  <a:pt x="2243222" y="4498059"/>
                </a:cubicBezTo>
                <a:lnTo>
                  <a:pt x="126896" y="4498059"/>
                </a:lnTo>
                <a:cubicBezTo>
                  <a:pt x="56813" y="4498059"/>
                  <a:pt x="0" y="4441246"/>
                  <a:pt x="0" y="4371163"/>
                </a:cubicBezTo>
                <a:lnTo>
                  <a:pt x="0" y="126896"/>
                </a:lnTo>
                <a:cubicBezTo>
                  <a:pt x="0" y="56813"/>
                  <a:pt x="56813" y="0"/>
                  <a:pt x="126896" y="0"/>
                </a:cubicBezTo>
                <a:close/>
              </a:path>
            </a:pathLst>
          </a:custGeom>
          <a:solidFill>
            <a:schemeClr val="bg1">
              <a:lumMod val="85000"/>
            </a:schemeClr>
          </a:solidFill>
          <a:ln w="19050" cap="rnd">
            <a:noFill/>
            <a:round/>
          </a:ln>
          <a:effectLst>
            <a:outerShdw blurRad="203200" dist="381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
        <p:nvSpPr>
          <p:cNvPr id="8" name="Picture Placeholder 7"/>
          <p:cNvSpPr>
            <a:spLocks noGrp="1"/>
          </p:cNvSpPr>
          <p:nvPr>
            <p:ph type="pic" sz="quarter" idx="11"/>
          </p:nvPr>
        </p:nvSpPr>
        <p:spPr>
          <a:xfrm>
            <a:off x="9216090" y="1179970"/>
            <a:ext cx="2370118" cy="4498059"/>
          </a:xfrm>
          <a:custGeom>
            <a:avLst/>
            <a:gdLst>
              <a:gd name="connsiteX0" fmla="*/ 126896 w 2370118"/>
              <a:gd name="connsiteY0" fmla="*/ 0 h 4498059"/>
              <a:gd name="connsiteX1" fmla="*/ 2243222 w 2370118"/>
              <a:gd name="connsiteY1" fmla="*/ 0 h 4498059"/>
              <a:gd name="connsiteX2" fmla="*/ 2370118 w 2370118"/>
              <a:gd name="connsiteY2" fmla="*/ 126896 h 4498059"/>
              <a:gd name="connsiteX3" fmla="*/ 2370118 w 2370118"/>
              <a:gd name="connsiteY3" fmla="*/ 4371163 h 4498059"/>
              <a:gd name="connsiteX4" fmla="*/ 2243222 w 2370118"/>
              <a:gd name="connsiteY4" fmla="*/ 4498059 h 4498059"/>
              <a:gd name="connsiteX5" fmla="*/ 126896 w 2370118"/>
              <a:gd name="connsiteY5" fmla="*/ 4498059 h 4498059"/>
              <a:gd name="connsiteX6" fmla="*/ 0 w 2370118"/>
              <a:gd name="connsiteY6" fmla="*/ 4371163 h 4498059"/>
              <a:gd name="connsiteX7" fmla="*/ 0 w 2370118"/>
              <a:gd name="connsiteY7" fmla="*/ 126896 h 4498059"/>
              <a:gd name="connsiteX8" fmla="*/ 126896 w 2370118"/>
              <a:gd name="connsiteY8" fmla="*/ 0 h 44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118" h="4498059">
                <a:moveTo>
                  <a:pt x="126896" y="0"/>
                </a:moveTo>
                <a:lnTo>
                  <a:pt x="2243222" y="0"/>
                </a:lnTo>
                <a:cubicBezTo>
                  <a:pt x="2313305" y="0"/>
                  <a:pt x="2370118" y="56813"/>
                  <a:pt x="2370118" y="126896"/>
                </a:cubicBezTo>
                <a:lnTo>
                  <a:pt x="2370118" y="4371163"/>
                </a:lnTo>
                <a:cubicBezTo>
                  <a:pt x="2370118" y="4441246"/>
                  <a:pt x="2313305" y="4498059"/>
                  <a:pt x="2243222" y="4498059"/>
                </a:cubicBezTo>
                <a:lnTo>
                  <a:pt x="126896" y="4498059"/>
                </a:lnTo>
                <a:cubicBezTo>
                  <a:pt x="56813" y="4498059"/>
                  <a:pt x="0" y="4441246"/>
                  <a:pt x="0" y="4371163"/>
                </a:cubicBezTo>
                <a:lnTo>
                  <a:pt x="0" y="126896"/>
                </a:lnTo>
                <a:cubicBezTo>
                  <a:pt x="0" y="56813"/>
                  <a:pt x="56813" y="0"/>
                  <a:pt x="126896" y="0"/>
                </a:cubicBezTo>
                <a:close/>
              </a:path>
            </a:pathLst>
          </a:custGeom>
          <a:solidFill>
            <a:schemeClr val="bg1">
              <a:lumMod val="85000"/>
            </a:schemeClr>
          </a:solidFill>
          <a:ln w="19050" cap="rnd">
            <a:noFill/>
            <a:round/>
          </a:ln>
          <a:effectLst>
            <a:outerShdw blurRad="203200" dist="381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Tree>
    <p:extLst>
      <p:ext uri="{BB962C8B-B14F-4D97-AF65-F5344CB8AC3E}">
        <p14:creationId xmlns:p14="http://schemas.microsoft.com/office/powerpoint/2010/main" val="30366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533400" y="365125"/>
            <a:ext cx="10972800" cy="1235075"/>
          </a:xfrm>
          <a:prstGeom prst="rect">
            <a:avLst/>
          </a:prstGeom>
        </p:spPr>
        <p:txBody>
          <a:bodyPr/>
          <a:lstStyle>
            <a:lvl1pPr>
              <a:defRPr>
                <a:solidFill>
                  <a:srgbClr val="FF8A3F"/>
                </a:solidFill>
              </a:defRPr>
            </a:lvl1pPr>
          </a:lstStyle>
          <a:p>
            <a:r>
              <a:rPr lang="en-GB"/>
              <a:t>Click to edit Master title style</a:t>
            </a:r>
            <a:endParaRPr lang="en-US"/>
          </a:p>
        </p:txBody>
      </p:sp>
    </p:spTree>
    <p:extLst>
      <p:ext uri="{BB962C8B-B14F-4D97-AF65-F5344CB8AC3E}">
        <p14:creationId xmlns:p14="http://schemas.microsoft.com/office/powerpoint/2010/main" val="296558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5E5AD0ED-45E1-751B-0CC9-F755C8E664A7}"/>
              </a:ext>
            </a:extLst>
          </p:cNvPr>
          <p:cNvPicPr>
            <a:picLocks noChangeAspect="1"/>
          </p:cNvPicPr>
          <p:nvPr userDrawn="1"/>
        </p:nvPicPr>
        <p:blipFill>
          <a:blip r:embed="rId2"/>
          <a:srcRect/>
          <a:stretch/>
        </p:blipFill>
        <p:spPr bwMode="auto">
          <a:xfrm>
            <a:off x="3175" y="1786"/>
            <a:ext cx="12185650"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68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0717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8908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7814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3597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26515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4502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553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08273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7030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0780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07232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C8CE9B9B-74F0-4F17-B037-9D90391431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084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2A122B2-FF61-D283-CE8A-A6EFC7DE1F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6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1B58-D995-40CB-B334-B694DCF56A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21A4C2-1ED4-4F72-A868-611FBEC52A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69EAAD-1A81-42F2-A48F-77A2B4773975}"/>
              </a:ext>
            </a:extLst>
          </p:cNvPr>
          <p:cNvSpPr>
            <a:spLocks noGrp="1"/>
          </p:cNvSpPr>
          <p:nvPr>
            <p:ph type="dt" sz="half" idx="10"/>
          </p:nvPr>
        </p:nvSpPr>
        <p:spPr/>
        <p:txBody>
          <a:bodyPr/>
          <a:lstStyle/>
          <a:p>
            <a:fld id="{67E4DF86-2C67-44C1-95E5-4FF387271286}" type="datetime1">
              <a:rPr lang="en-GB" smtClean="0"/>
              <a:t>09/02/2023</a:t>
            </a:fld>
            <a:endParaRPr lang="en-GB"/>
          </a:p>
        </p:txBody>
      </p:sp>
      <p:sp>
        <p:nvSpPr>
          <p:cNvPr id="5" name="Footer Placeholder 4">
            <a:extLst>
              <a:ext uri="{FF2B5EF4-FFF2-40B4-BE49-F238E27FC236}">
                <a16:creationId xmlns:a16="http://schemas.microsoft.com/office/drawing/2014/main" id="{CE93CBB2-92D4-4DBF-9202-42A29A79DE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CAACA6-2A63-4149-AEAC-EFC7393CB7E6}"/>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667561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EB72-C6E2-45D0-A098-BBA4362347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C72F4D-6CC0-48DC-807B-7AFA25A45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D7CAE1-4844-4541-8ACF-2A828361B811}"/>
              </a:ext>
            </a:extLst>
          </p:cNvPr>
          <p:cNvSpPr>
            <a:spLocks noGrp="1"/>
          </p:cNvSpPr>
          <p:nvPr>
            <p:ph type="dt" sz="half" idx="10"/>
          </p:nvPr>
        </p:nvSpPr>
        <p:spPr/>
        <p:txBody>
          <a:bodyPr/>
          <a:lstStyle/>
          <a:p>
            <a:fld id="{1507D918-89C1-4B24-8815-8F3809698FCB}" type="datetime1">
              <a:rPr lang="en-GB" smtClean="0"/>
              <a:t>09/02/2023</a:t>
            </a:fld>
            <a:endParaRPr lang="en-GB"/>
          </a:p>
        </p:txBody>
      </p:sp>
      <p:sp>
        <p:nvSpPr>
          <p:cNvPr id="5" name="Footer Placeholder 4">
            <a:extLst>
              <a:ext uri="{FF2B5EF4-FFF2-40B4-BE49-F238E27FC236}">
                <a16:creationId xmlns:a16="http://schemas.microsoft.com/office/drawing/2014/main" id="{F46DDE15-9BCD-439E-A397-DA509B3836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DA6EB7-A4C0-4668-82B0-CBDB54C7F2E9}"/>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117658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3BB9-0AFF-4856-BC66-7874C0DF3D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FAE55A-74B0-4753-BEEF-E35CF8A59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74884F-5F5C-4BAD-B99A-F8764DD16B96}"/>
              </a:ext>
            </a:extLst>
          </p:cNvPr>
          <p:cNvSpPr>
            <a:spLocks noGrp="1"/>
          </p:cNvSpPr>
          <p:nvPr>
            <p:ph type="dt" sz="half" idx="10"/>
          </p:nvPr>
        </p:nvSpPr>
        <p:spPr/>
        <p:txBody>
          <a:bodyPr/>
          <a:lstStyle/>
          <a:p>
            <a:fld id="{7BE3BF9C-A2A0-4CD7-96FF-767EBF6EF078}" type="datetime1">
              <a:rPr lang="en-GB" smtClean="0"/>
              <a:t>09/02/2023</a:t>
            </a:fld>
            <a:endParaRPr lang="en-GB"/>
          </a:p>
        </p:txBody>
      </p:sp>
      <p:sp>
        <p:nvSpPr>
          <p:cNvPr id="5" name="Footer Placeholder 4">
            <a:extLst>
              <a:ext uri="{FF2B5EF4-FFF2-40B4-BE49-F238E27FC236}">
                <a16:creationId xmlns:a16="http://schemas.microsoft.com/office/drawing/2014/main" id="{C0B9F8CC-0F99-4A26-9DA3-E7D9AB9B71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DABFA2-D5D8-4C3C-A08D-BE87595EFB68}"/>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1565496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2455-A93A-47DE-897D-A8F0EECF77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6F3E4F-7197-43C9-918F-DBA90BD23A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3481CC-3795-456B-837D-F04C29D231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279378-BE78-4B4F-B8D0-FCD3F3E242EB}"/>
              </a:ext>
            </a:extLst>
          </p:cNvPr>
          <p:cNvSpPr>
            <a:spLocks noGrp="1"/>
          </p:cNvSpPr>
          <p:nvPr>
            <p:ph type="dt" sz="half" idx="10"/>
          </p:nvPr>
        </p:nvSpPr>
        <p:spPr/>
        <p:txBody>
          <a:bodyPr/>
          <a:lstStyle/>
          <a:p>
            <a:fld id="{E9FB5CF2-927C-4E22-994C-56FE0CA93273}" type="datetime1">
              <a:rPr lang="en-GB" smtClean="0"/>
              <a:t>09/02/2023</a:t>
            </a:fld>
            <a:endParaRPr lang="en-GB"/>
          </a:p>
        </p:txBody>
      </p:sp>
      <p:sp>
        <p:nvSpPr>
          <p:cNvPr id="6" name="Footer Placeholder 5">
            <a:extLst>
              <a:ext uri="{FF2B5EF4-FFF2-40B4-BE49-F238E27FC236}">
                <a16:creationId xmlns:a16="http://schemas.microsoft.com/office/drawing/2014/main" id="{DAAEE896-B12D-41E8-94DD-D8057EC55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9BA9CA-F4B2-4502-9E0C-A2F055FBC1C0}"/>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311773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3428999"/>
            <a:ext cx="12192000" cy="3429001"/>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bg1">
              <a:lumMod val="85000"/>
            </a:schemeClr>
          </a:solidFill>
        </p:spPr>
        <p:txBody>
          <a:bodyPr>
            <a:noAutofit/>
          </a:bodyPr>
          <a:lstStyle/>
          <a:p>
            <a:pPr lvl="0"/>
            <a:endParaRPr lang="en-EG" noProof="0"/>
          </a:p>
        </p:txBody>
      </p:sp>
    </p:spTree>
    <p:extLst>
      <p:ext uri="{BB962C8B-B14F-4D97-AF65-F5344CB8AC3E}">
        <p14:creationId xmlns:p14="http://schemas.microsoft.com/office/powerpoint/2010/main" val="4258644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37E1-4F94-475E-9625-95B1AB23CA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630D4A-AE04-4314-B16A-40E33A5832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DDE60-00F3-4FA9-B2CF-24E398F7A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37AC0F-2F9E-4710-B46E-346492F51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FD6323-94F9-4B7B-9058-DF6E5C2106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183621-13D6-4B17-8A2D-D8A69156B610}"/>
              </a:ext>
            </a:extLst>
          </p:cNvPr>
          <p:cNvSpPr>
            <a:spLocks noGrp="1"/>
          </p:cNvSpPr>
          <p:nvPr>
            <p:ph type="dt" sz="half" idx="10"/>
          </p:nvPr>
        </p:nvSpPr>
        <p:spPr/>
        <p:txBody>
          <a:bodyPr/>
          <a:lstStyle/>
          <a:p>
            <a:fld id="{4448F063-5624-4A4E-BD27-A8F5748B7849}" type="datetime1">
              <a:rPr lang="en-GB" smtClean="0"/>
              <a:t>09/02/2023</a:t>
            </a:fld>
            <a:endParaRPr lang="en-GB"/>
          </a:p>
        </p:txBody>
      </p:sp>
      <p:sp>
        <p:nvSpPr>
          <p:cNvPr id="8" name="Footer Placeholder 7">
            <a:extLst>
              <a:ext uri="{FF2B5EF4-FFF2-40B4-BE49-F238E27FC236}">
                <a16:creationId xmlns:a16="http://schemas.microsoft.com/office/drawing/2014/main" id="{EFB20F93-D8F9-411E-8F94-106851975E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A819299-3353-4188-AB0D-F47D0E16ED0C}"/>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966254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90AB-FF84-4FBE-8DB4-A0426C2018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F83F5B-7B88-4C4D-AB24-6A1AEB253022}"/>
              </a:ext>
            </a:extLst>
          </p:cNvPr>
          <p:cNvSpPr>
            <a:spLocks noGrp="1"/>
          </p:cNvSpPr>
          <p:nvPr>
            <p:ph type="dt" sz="half" idx="10"/>
          </p:nvPr>
        </p:nvSpPr>
        <p:spPr/>
        <p:txBody>
          <a:bodyPr/>
          <a:lstStyle/>
          <a:p>
            <a:fld id="{E38A1C46-FC74-4D54-95F1-DC96481A4020}" type="datetime1">
              <a:rPr lang="en-GB" smtClean="0"/>
              <a:t>09/02/2023</a:t>
            </a:fld>
            <a:endParaRPr lang="en-GB"/>
          </a:p>
        </p:txBody>
      </p:sp>
      <p:sp>
        <p:nvSpPr>
          <p:cNvPr id="4" name="Footer Placeholder 3">
            <a:extLst>
              <a:ext uri="{FF2B5EF4-FFF2-40B4-BE49-F238E27FC236}">
                <a16:creationId xmlns:a16="http://schemas.microsoft.com/office/drawing/2014/main" id="{B1FD566D-2775-45F5-BD7D-DCE5A9B014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AEBE6C-BA17-4F2C-BDDE-31BBEBD641A2}"/>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1825954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B5B25-DFCB-46EE-BEA3-F93715AD845C}"/>
              </a:ext>
            </a:extLst>
          </p:cNvPr>
          <p:cNvSpPr>
            <a:spLocks noGrp="1"/>
          </p:cNvSpPr>
          <p:nvPr>
            <p:ph type="dt" sz="half" idx="10"/>
          </p:nvPr>
        </p:nvSpPr>
        <p:spPr/>
        <p:txBody>
          <a:bodyPr/>
          <a:lstStyle/>
          <a:p>
            <a:fld id="{65D892F4-B333-40F1-8583-13C50D864DB0}" type="datetime1">
              <a:rPr lang="en-GB" smtClean="0"/>
              <a:t>09/02/2023</a:t>
            </a:fld>
            <a:endParaRPr lang="en-GB"/>
          </a:p>
        </p:txBody>
      </p:sp>
      <p:sp>
        <p:nvSpPr>
          <p:cNvPr id="3" name="Footer Placeholder 2">
            <a:extLst>
              <a:ext uri="{FF2B5EF4-FFF2-40B4-BE49-F238E27FC236}">
                <a16:creationId xmlns:a16="http://schemas.microsoft.com/office/drawing/2014/main" id="{679E755B-BB29-432A-B381-BABF3D5F8B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07188F-F1C9-4FDF-A551-CAEF6FC86755}"/>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235219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14E8B-6844-4D40-A595-120C43A6DF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856BE2-F90B-446E-AEB1-DEC25E3A6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912F5D-444B-4315-B3CC-04F12D893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36436A-50B3-4B90-A9BB-4789AF910E05}"/>
              </a:ext>
            </a:extLst>
          </p:cNvPr>
          <p:cNvSpPr>
            <a:spLocks noGrp="1"/>
          </p:cNvSpPr>
          <p:nvPr>
            <p:ph type="dt" sz="half" idx="10"/>
          </p:nvPr>
        </p:nvSpPr>
        <p:spPr/>
        <p:txBody>
          <a:bodyPr/>
          <a:lstStyle/>
          <a:p>
            <a:fld id="{FFAE1D83-4FAF-4312-BBBF-EDF4B1DB0D22}" type="datetime1">
              <a:rPr lang="en-GB" smtClean="0"/>
              <a:t>09/02/2023</a:t>
            </a:fld>
            <a:endParaRPr lang="en-GB"/>
          </a:p>
        </p:txBody>
      </p:sp>
      <p:sp>
        <p:nvSpPr>
          <p:cNvPr id="6" name="Footer Placeholder 5">
            <a:extLst>
              <a:ext uri="{FF2B5EF4-FFF2-40B4-BE49-F238E27FC236}">
                <a16:creationId xmlns:a16="http://schemas.microsoft.com/office/drawing/2014/main" id="{80BEEE97-4D11-4D97-B584-ADF1F7A152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8B8C73-EC76-42B6-A10F-2C255FE1CDCC}"/>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3991464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7624-9F8E-4B15-8E30-EACBFCA66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95BE94D-D655-4DD1-8F02-3985EE56F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D7CE58-E237-41D5-BC60-5378E1049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35225-49E4-413A-A6BF-AD158574BAC4}"/>
              </a:ext>
            </a:extLst>
          </p:cNvPr>
          <p:cNvSpPr>
            <a:spLocks noGrp="1"/>
          </p:cNvSpPr>
          <p:nvPr>
            <p:ph type="dt" sz="half" idx="10"/>
          </p:nvPr>
        </p:nvSpPr>
        <p:spPr/>
        <p:txBody>
          <a:bodyPr/>
          <a:lstStyle/>
          <a:p>
            <a:fld id="{9B241A12-A325-4BB1-A890-CE1F612B5EF5}" type="datetime1">
              <a:rPr lang="en-GB" smtClean="0"/>
              <a:t>09/02/2023</a:t>
            </a:fld>
            <a:endParaRPr lang="en-GB"/>
          </a:p>
        </p:txBody>
      </p:sp>
      <p:sp>
        <p:nvSpPr>
          <p:cNvPr id="6" name="Footer Placeholder 5">
            <a:extLst>
              <a:ext uri="{FF2B5EF4-FFF2-40B4-BE49-F238E27FC236}">
                <a16:creationId xmlns:a16="http://schemas.microsoft.com/office/drawing/2014/main" id="{C14E8A53-0836-4E5A-BB92-70D86B0CFA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BD11B-521C-4F27-92EB-32381658A191}"/>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3268963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CC502-9A6D-4722-ACC3-10BB6D8557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2F0EDC-D8E5-4944-9C44-1E6486F0C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60C180-C43D-4E53-86B0-546B6DECC451}"/>
              </a:ext>
            </a:extLst>
          </p:cNvPr>
          <p:cNvSpPr>
            <a:spLocks noGrp="1"/>
          </p:cNvSpPr>
          <p:nvPr>
            <p:ph type="dt" sz="half" idx="10"/>
          </p:nvPr>
        </p:nvSpPr>
        <p:spPr/>
        <p:txBody>
          <a:bodyPr/>
          <a:lstStyle/>
          <a:p>
            <a:fld id="{656C9AF8-95A7-4675-A8BC-ABF92AB7102F}" type="datetime1">
              <a:rPr lang="en-GB" smtClean="0"/>
              <a:t>09/02/2023</a:t>
            </a:fld>
            <a:endParaRPr lang="en-GB"/>
          </a:p>
        </p:txBody>
      </p:sp>
      <p:sp>
        <p:nvSpPr>
          <p:cNvPr id="5" name="Footer Placeholder 4">
            <a:extLst>
              <a:ext uri="{FF2B5EF4-FFF2-40B4-BE49-F238E27FC236}">
                <a16:creationId xmlns:a16="http://schemas.microsoft.com/office/drawing/2014/main" id="{52AA43C3-B44B-4555-BD87-C9379CBBAA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BCFED5-C089-41E7-BF65-D2B1C809EF85}"/>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4192888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FAF5D-EFEF-49EE-A6F5-8B2128BEC3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2B8ED6-7822-4005-81B0-1A2594B611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54013E-30BC-40EC-9803-68CB35F3FC02}"/>
              </a:ext>
            </a:extLst>
          </p:cNvPr>
          <p:cNvSpPr>
            <a:spLocks noGrp="1"/>
          </p:cNvSpPr>
          <p:nvPr>
            <p:ph type="dt" sz="half" idx="10"/>
          </p:nvPr>
        </p:nvSpPr>
        <p:spPr/>
        <p:txBody>
          <a:bodyPr/>
          <a:lstStyle/>
          <a:p>
            <a:fld id="{B5CDD610-26C4-4046-A752-13F43F0A403A}" type="datetime1">
              <a:rPr lang="en-GB" smtClean="0"/>
              <a:t>09/02/2023</a:t>
            </a:fld>
            <a:endParaRPr lang="en-GB"/>
          </a:p>
        </p:txBody>
      </p:sp>
      <p:sp>
        <p:nvSpPr>
          <p:cNvPr id="5" name="Footer Placeholder 4">
            <a:extLst>
              <a:ext uri="{FF2B5EF4-FFF2-40B4-BE49-F238E27FC236}">
                <a16:creationId xmlns:a16="http://schemas.microsoft.com/office/drawing/2014/main" id="{924F438B-27A7-4416-BB1A-CD2B8CB1DF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941EBE-6979-4669-BE41-17F799844BE8}"/>
              </a:ext>
            </a:extLst>
          </p:cNvPr>
          <p:cNvSpPr>
            <a:spLocks noGrp="1"/>
          </p:cNvSpPr>
          <p:nvPr>
            <p:ph type="sldNum" sz="quarter" idx="12"/>
          </p:nvPr>
        </p:nvSpPr>
        <p:spPr/>
        <p:txBody>
          <a:bodyPr/>
          <a:lstStyle/>
          <a:p>
            <a:fld id="{A09A03EE-337C-4AB0-9F0C-504EA7A6DC74}" type="slidenum">
              <a:rPr lang="en-GB" smtClean="0"/>
              <a:t>‹#›</a:t>
            </a:fld>
            <a:endParaRPr lang="en-GB"/>
          </a:p>
        </p:txBody>
      </p:sp>
    </p:spTree>
    <p:extLst>
      <p:ext uri="{BB962C8B-B14F-4D97-AF65-F5344CB8AC3E}">
        <p14:creationId xmlns:p14="http://schemas.microsoft.com/office/powerpoint/2010/main" val="2018038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D80388-101B-49C8-B7D5-2479A1EAD7A9}"/>
              </a:ext>
            </a:extLst>
          </p:cNvPr>
          <p:cNvSpPr>
            <a:spLocks noGrp="1"/>
          </p:cNvSpPr>
          <p:nvPr>
            <p:ph type="dt" sz="half" idx="10"/>
          </p:nvPr>
        </p:nvSpPr>
        <p:spPr/>
        <p:txBody>
          <a:bodyPr/>
          <a:lstStyle>
            <a:lvl1pPr>
              <a:defRPr/>
            </a:lvl1pPr>
          </a:lstStyle>
          <a:p>
            <a:pPr>
              <a:defRPr/>
            </a:pPr>
            <a:fld id="{68548A6B-A849-482B-AB87-2E4BBBD668C0}" type="datetimeFigureOut">
              <a:rPr lang="en-US"/>
              <a:pPr>
                <a:defRPr/>
              </a:pPr>
              <a:t>2/9/2023</a:t>
            </a:fld>
            <a:endParaRPr lang="en-US"/>
          </a:p>
        </p:txBody>
      </p:sp>
      <p:sp>
        <p:nvSpPr>
          <p:cNvPr id="5" name="Footer Placeholder 4">
            <a:extLst>
              <a:ext uri="{FF2B5EF4-FFF2-40B4-BE49-F238E27FC236}">
                <a16:creationId xmlns:a16="http://schemas.microsoft.com/office/drawing/2014/main" id="{F16C1F0D-EB9A-490A-8B52-933E2DD489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C267A2-6E74-44E5-8DD3-CCE1BC677267}"/>
              </a:ext>
            </a:extLst>
          </p:cNvPr>
          <p:cNvSpPr>
            <a:spLocks noGrp="1"/>
          </p:cNvSpPr>
          <p:nvPr>
            <p:ph type="sldNum" sz="quarter" idx="12"/>
          </p:nvPr>
        </p:nvSpPr>
        <p:spPr/>
        <p:txBody>
          <a:bodyPr/>
          <a:lstStyle>
            <a:lvl1pPr>
              <a:defRPr/>
            </a:lvl1pPr>
          </a:lstStyle>
          <a:p>
            <a:pPr>
              <a:defRPr/>
            </a:pPr>
            <a:fld id="{ECCA8DAE-B34A-46FE-AD42-AB055205DB5B}" type="slidenum">
              <a:rPr lang="en-US"/>
              <a:pPr>
                <a:defRPr/>
              </a:pPr>
              <a:t>‹#›</a:t>
            </a:fld>
            <a:endParaRPr lang="en-US"/>
          </a:p>
        </p:txBody>
      </p:sp>
    </p:spTree>
    <p:extLst>
      <p:ext uri="{BB962C8B-B14F-4D97-AF65-F5344CB8AC3E}">
        <p14:creationId xmlns:p14="http://schemas.microsoft.com/office/powerpoint/2010/main" val="3858655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DF247-F181-40CA-9EDA-87AB94843517}"/>
              </a:ext>
            </a:extLst>
          </p:cNvPr>
          <p:cNvSpPr>
            <a:spLocks noGrp="1"/>
          </p:cNvSpPr>
          <p:nvPr>
            <p:ph type="dt" sz="half" idx="10"/>
          </p:nvPr>
        </p:nvSpPr>
        <p:spPr/>
        <p:txBody>
          <a:bodyPr/>
          <a:lstStyle>
            <a:lvl1pPr>
              <a:defRPr/>
            </a:lvl1pPr>
          </a:lstStyle>
          <a:p>
            <a:pPr>
              <a:defRPr/>
            </a:pPr>
            <a:fld id="{520CFAFF-9F02-4583-B7CB-9C525895FACB}" type="datetimeFigureOut">
              <a:rPr lang="en-US"/>
              <a:pPr>
                <a:defRPr/>
              </a:pPr>
              <a:t>2/9/2023</a:t>
            </a:fld>
            <a:endParaRPr lang="en-US"/>
          </a:p>
        </p:txBody>
      </p:sp>
      <p:sp>
        <p:nvSpPr>
          <p:cNvPr id="5" name="Footer Placeholder 4">
            <a:extLst>
              <a:ext uri="{FF2B5EF4-FFF2-40B4-BE49-F238E27FC236}">
                <a16:creationId xmlns:a16="http://schemas.microsoft.com/office/drawing/2014/main" id="{3B7C2148-FC29-48C8-9874-AFF294E907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E82622-71B4-4A7D-A826-84D43F9CEF64}"/>
              </a:ext>
            </a:extLst>
          </p:cNvPr>
          <p:cNvSpPr>
            <a:spLocks noGrp="1"/>
          </p:cNvSpPr>
          <p:nvPr>
            <p:ph type="sldNum" sz="quarter" idx="12"/>
          </p:nvPr>
        </p:nvSpPr>
        <p:spPr/>
        <p:txBody>
          <a:bodyPr/>
          <a:lstStyle>
            <a:lvl1pPr>
              <a:defRPr/>
            </a:lvl1pPr>
          </a:lstStyle>
          <a:p>
            <a:pPr>
              <a:defRPr/>
            </a:pPr>
            <a:fld id="{2D1A43C0-EBDB-44D8-96F2-70CF71B3B071}" type="slidenum">
              <a:rPr lang="en-US"/>
              <a:pPr>
                <a:defRPr/>
              </a:pPr>
              <a:t>‹#›</a:t>
            </a:fld>
            <a:endParaRPr lang="en-US"/>
          </a:p>
        </p:txBody>
      </p:sp>
    </p:spTree>
    <p:extLst>
      <p:ext uri="{BB962C8B-B14F-4D97-AF65-F5344CB8AC3E}">
        <p14:creationId xmlns:p14="http://schemas.microsoft.com/office/powerpoint/2010/main" val="1296669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02011-3738-4749-8217-9A7A4699747F}"/>
              </a:ext>
            </a:extLst>
          </p:cNvPr>
          <p:cNvSpPr>
            <a:spLocks noGrp="1"/>
          </p:cNvSpPr>
          <p:nvPr>
            <p:ph type="dt" sz="half" idx="10"/>
          </p:nvPr>
        </p:nvSpPr>
        <p:spPr/>
        <p:txBody>
          <a:bodyPr/>
          <a:lstStyle>
            <a:lvl1pPr>
              <a:defRPr/>
            </a:lvl1pPr>
          </a:lstStyle>
          <a:p>
            <a:pPr>
              <a:defRPr/>
            </a:pPr>
            <a:fld id="{448D34F5-EA4E-495F-963E-156CBBCDFC26}" type="datetimeFigureOut">
              <a:rPr lang="en-US"/>
              <a:pPr>
                <a:defRPr/>
              </a:pPr>
              <a:t>2/9/2023</a:t>
            </a:fld>
            <a:endParaRPr lang="en-US"/>
          </a:p>
        </p:txBody>
      </p:sp>
      <p:sp>
        <p:nvSpPr>
          <p:cNvPr id="5" name="Footer Placeholder 4">
            <a:extLst>
              <a:ext uri="{FF2B5EF4-FFF2-40B4-BE49-F238E27FC236}">
                <a16:creationId xmlns:a16="http://schemas.microsoft.com/office/drawing/2014/main" id="{2BFAB938-A2B8-479C-86D5-8943E26B1F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312385-4C48-48E5-8495-E5B9C1E93666}"/>
              </a:ext>
            </a:extLst>
          </p:cNvPr>
          <p:cNvSpPr>
            <a:spLocks noGrp="1"/>
          </p:cNvSpPr>
          <p:nvPr>
            <p:ph type="sldNum" sz="quarter" idx="12"/>
          </p:nvPr>
        </p:nvSpPr>
        <p:spPr/>
        <p:txBody>
          <a:bodyPr/>
          <a:lstStyle>
            <a:lvl1pPr>
              <a:defRPr/>
            </a:lvl1pPr>
          </a:lstStyle>
          <a:p>
            <a:pPr>
              <a:defRPr/>
            </a:pPr>
            <a:fld id="{726EC8FB-A15A-4BD2-8AA4-EA4AD746462A}" type="slidenum">
              <a:rPr lang="en-US"/>
              <a:pPr>
                <a:defRPr/>
              </a:pPr>
              <a:t>‹#›</a:t>
            </a:fld>
            <a:endParaRPr lang="en-US"/>
          </a:p>
        </p:txBody>
      </p:sp>
    </p:spTree>
    <p:extLst>
      <p:ext uri="{BB962C8B-B14F-4D97-AF65-F5344CB8AC3E}">
        <p14:creationId xmlns:p14="http://schemas.microsoft.com/office/powerpoint/2010/main" val="272532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5303"/>
            <a:ext cx="6096000" cy="6933304"/>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bg1">
              <a:lumMod val="85000"/>
            </a:schemeClr>
          </a:solidFill>
        </p:spPr>
        <p:txBody>
          <a:bodyPr>
            <a:noAutofit/>
          </a:bodyPr>
          <a:lstStyle/>
          <a:p>
            <a:pPr lvl="0"/>
            <a:endParaRPr lang="en-EG" noProof="0"/>
          </a:p>
        </p:txBody>
      </p:sp>
    </p:spTree>
    <p:extLst>
      <p:ext uri="{BB962C8B-B14F-4D97-AF65-F5344CB8AC3E}">
        <p14:creationId xmlns:p14="http://schemas.microsoft.com/office/powerpoint/2010/main" val="1764764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1481A9A-1581-4ACD-81C1-9868DB20A2D1}"/>
              </a:ext>
            </a:extLst>
          </p:cNvPr>
          <p:cNvSpPr>
            <a:spLocks noGrp="1"/>
          </p:cNvSpPr>
          <p:nvPr>
            <p:ph type="dt" sz="half" idx="10"/>
          </p:nvPr>
        </p:nvSpPr>
        <p:spPr/>
        <p:txBody>
          <a:bodyPr/>
          <a:lstStyle>
            <a:lvl1pPr>
              <a:defRPr/>
            </a:lvl1pPr>
          </a:lstStyle>
          <a:p>
            <a:pPr>
              <a:defRPr/>
            </a:pPr>
            <a:fld id="{788A9C90-23FA-4D9C-A9D4-EE35A3F529BB}" type="datetimeFigureOut">
              <a:rPr lang="en-US"/>
              <a:pPr>
                <a:defRPr/>
              </a:pPr>
              <a:t>2/9/2023</a:t>
            </a:fld>
            <a:endParaRPr lang="en-US"/>
          </a:p>
        </p:txBody>
      </p:sp>
      <p:sp>
        <p:nvSpPr>
          <p:cNvPr id="6" name="Footer Placeholder 4">
            <a:extLst>
              <a:ext uri="{FF2B5EF4-FFF2-40B4-BE49-F238E27FC236}">
                <a16:creationId xmlns:a16="http://schemas.microsoft.com/office/drawing/2014/main" id="{88FE6323-0A0A-49D0-BE25-90E6E18FB7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5F7E7C-FD55-4C43-9079-2E5848098B7F}"/>
              </a:ext>
            </a:extLst>
          </p:cNvPr>
          <p:cNvSpPr>
            <a:spLocks noGrp="1"/>
          </p:cNvSpPr>
          <p:nvPr>
            <p:ph type="sldNum" sz="quarter" idx="12"/>
          </p:nvPr>
        </p:nvSpPr>
        <p:spPr/>
        <p:txBody>
          <a:bodyPr/>
          <a:lstStyle>
            <a:lvl1pPr>
              <a:defRPr/>
            </a:lvl1pPr>
          </a:lstStyle>
          <a:p>
            <a:pPr>
              <a:defRPr/>
            </a:pPr>
            <a:fld id="{52ADCE93-A9B0-496C-A4C3-AD49A16B089E}" type="slidenum">
              <a:rPr lang="en-US"/>
              <a:pPr>
                <a:defRPr/>
              </a:pPr>
              <a:t>‹#›</a:t>
            </a:fld>
            <a:endParaRPr lang="en-US"/>
          </a:p>
        </p:txBody>
      </p:sp>
    </p:spTree>
    <p:extLst>
      <p:ext uri="{BB962C8B-B14F-4D97-AF65-F5344CB8AC3E}">
        <p14:creationId xmlns:p14="http://schemas.microsoft.com/office/powerpoint/2010/main" val="2105999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4337651-AB6A-42DD-B064-578163D5A744}"/>
              </a:ext>
            </a:extLst>
          </p:cNvPr>
          <p:cNvSpPr>
            <a:spLocks noGrp="1"/>
          </p:cNvSpPr>
          <p:nvPr>
            <p:ph type="dt" sz="half" idx="10"/>
          </p:nvPr>
        </p:nvSpPr>
        <p:spPr/>
        <p:txBody>
          <a:bodyPr/>
          <a:lstStyle>
            <a:lvl1pPr>
              <a:defRPr/>
            </a:lvl1pPr>
          </a:lstStyle>
          <a:p>
            <a:pPr>
              <a:defRPr/>
            </a:pPr>
            <a:fld id="{68604569-FBE3-4496-912C-E5691FB0E7FF}" type="datetimeFigureOut">
              <a:rPr lang="en-US"/>
              <a:pPr>
                <a:defRPr/>
              </a:pPr>
              <a:t>2/9/2023</a:t>
            </a:fld>
            <a:endParaRPr lang="en-US"/>
          </a:p>
        </p:txBody>
      </p:sp>
      <p:sp>
        <p:nvSpPr>
          <p:cNvPr id="8" name="Footer Placeholder 4">
            <a:extLst>
              <a:ext uri="{FF2B5EF4-FFF2-40B4-BE49-F238E27FC236}">
                <a16:creationId xmlns:a16="http://schemas.microsoft.com/office/drawing/2014/main" id="{A3D6D384-204F-424D-9B85-09CB5B255C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3B7BFEF-669B-4FC7-B9A0-4E5EB67F1E26}"/>
              </a:ext>
            </a:extLst>
          </p:cNvPr>
          <p:cNvSpPr>
            <a:spLocks noGrp="1"/>
          </p:cNvSpPr>
          <p:nvPr>
            <p:ph type="sldNum" sz="quarter" idx="12"/>
          </p:nvPr>
        </p:nvSpPr>
        <p:spPr/>
        <p:txBody>
          <a:bodyPr/>
          <a:lstStyle>
            <a:lvl1pPr>
              <a:defRPr/>
            </a:lvl1pPr>
          </a:lstStyle>
          <a:p>
            <a:pPr>
              <a:defRPr/>
            </a:pPr>
            <a:fld id="{5BB0A0CE-35A6-4E89-AA0A-E4F39C06772D}" type="slidenum">
              <a:rPr lang="en-US"/>
              <a:pPr>
                <a:defRPr/>
              </a:pPr>
              <a:t>‹#›</a:t>
            </a:fld>
            <a:endParaRPr lang="en-US"/>
          </a:p>
        </p:txBody>
      </p:sp>
    </p:spTree>
    <p:extLst>
      <p:ext uri="{BB962C8B-B14F-4D97-AF65-F5344CB8AC3E}">
        <p14:creationId xmlns:p14="http://schemas.microsoft.com/office/powerpoint/2010/main" val="4001659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4F7C0AE-944C-47CE-83E2-752AADDDE2AC}"/>
              </a:ext>
            </a:extLst>
          </p:cNvPr>
          <p:cNvSpPr>
            <a:spLocks noGrp="1"/>
          </p:cNvSpPr>
          <p:nvPr>
            <p:ph type="dt" sz="half" idx="10"/>
          </p:nvPr>
        </p:nvSpPr>
        <p:spPr/>
        <p:txBody>
          <a:bodyPr/>
          <a:lstStyle>
            <a:lvl1pPr>
              <a:defRPr/>
            </a:lvl1pPr>
          </a:lstStyle>
          <a:p>
            <a:pPr>
              <a:defRPr/>
            </a:pPr>
            <a:fld id="{91550682-51C7-4849-A44E-788EB127FF10}" type="datetimeFigureOut">
              <a:rPr lang="en-US"/>
              <a:pPr>
                <a:defRPr/>
              </a:pPr>
              <a:t>2/9/2023</a:t>
            </a:fld>
            <a:endParaRPr lang="en-US"/>
          </a:p>
        </p:txBody>
      </p:sp>
      <p:sp>
        <p:nvSpPr>
          <p:cNvPr id="4" name="Footer Placeholder 4">
            <a:extLst>
              <a:ext uri="{FF2B5EF4-FFF2-40B4-BE49-F238E27FC236}">
                <a16:creationId xmlns:a16="http://schemas.microsoft.com/office/drawing/2014/main" id="{D962C1FD-B36C-40CF-9636-43F35FA67D7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CEE07CC-1EEF-477D-A953-4EDB573E9BBD}"/>
              </a:ext>
            </a:extLst>
          </p:cNvPr>
          <p:cNvSpPr>
            <a:spLocks noGrp="1"/>
          </p:cNvSpPr>
          <p:nvPr>
            <p:ph type="sldNum" sz="quarter" idx="12"/>
          </p:nvPr>
        </p:nvSpPr>
        <p:spPr/>
        <p:txBody>
          <a:bodyPr/>
          <a:lstStyle>
            <a:lvl1pPr>
              <a:defRPr/>
            </a:lvl1pPr>
          </a:lstStyle>
          <a:p>
            <a:pPr>
              <a:defRPr/>
            </a:pPr>
            <a:fld id="{1F4C0D91-1221-4198-9ACD-00966E9EEEE0}" type="slidenum">
              <a:rPr lang="en-US"/>
              <a:pPr>
                <a:defRPr/>
              </a:pPr>
              <a:t>‹#›</a:t>
            </a:fld>
            <a:endParaRPr lang="en-US"/>
          </a:p>
        </p:txBody>
      </p:sp>
    </p:spTree>
    <p:extLst>
      <p:ext uri="{BB962C8B-B14F-4D97-AF65-F5344CB8AC3E}">
        <p14:creationId xmlns:p14="http://schemas.microsoft.com/office/powerpoint/2010/main" val="3923580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190E93-4A73-41EE-819B-C310423D32DF}"/>
              </a:ext>
            </a:extLst>
          </p:cNvPr>
          <p:cNvSpPr>
            <a:spLocks noGrp="1"/>
          </p:cNvSpPr>
          <p:nvPr>
            <p:ph type="dt" sz="half" idx="10"/>
          </p:nvPr>
        </p:nvSpPr>
        <p:spPr/>
        <p:txBody>
          <a:bodyPr/>
          <a:lstStyle>
            <a:lvl1pPr>
              <a:defRPr/>
            </a:lvl1pPr>
          </a:lstStyle>
          <a:p>
            <a:pPr>
              <a:defRPr/>
            </a:pPr>
            <a:fld id="{E30A9FC7-1D77-46D9-A757-FF1C5E672AF8}" type="datetimeFigureOut">
              <a:rPr lang="en-US"/>
              <a:pPr>
                <a:defRPr/>
              </a:pPr>
              <a:t>2/9/2023</a:t>
            </a:fld>
            <a:endParaRPr lang="en-US"/>
          </a:p>
        </p:txBody>
      </p:sp>
      <p:sp>
        <p:nvSpPr>
          <p:cNvPr id="3" name="Footer Placeholder 4">
            <a:extLst>
              <a:ext uri="{FF2B5EF4-FFF2-40B4-BE49-F238E27FC236}">
                <a16:creationId xmlns:a16="http://schemas.microsoft.com/office/drawing/2014/main" id="{91021E52-9639-48CE-B773-2045F989444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AA1669A-25CE-4CE8-BE86-AECCF12D2E2D}"/>
              </a:ext>
            </a:extLst>
          </p:cNvPr>
          <p:cNvSpPr>
            <a:spLocks noGrp="1"/>
          </p:cNvSpPr>
          <p:nvPr>
            <p:ph type="sldNum" sz="quarter" idx="12"/>
          </p:nvPr>
        </p:nvSpPr>
        <p:spPr/>
        <p:txBody>
          <a:bodyPr/>
          <a:lstStyle>
            <a:lvl1pPr>
              <a:defRPr/>
            </a:lvl1pPr>
          </a:lstStyle>
          <a:p>
            <a:pPr>
              <a:defRPr/>
            </a:pPr>
            <a:fld id="{F5D1A957-08DF-4A2D-8661-2478FB3D9472}" type="slidenum">
              <a:rPr lang="en-US"/>
              <a:pPr>
                <a:defRPr/>
              </a:pPr>
              <a:t>‹#›</a:t>
            </a:fld>
            <a:endParaRPr lang="en-US"/>
          </a:p>
        </p:txBody>
      </p:sp>
    </p:spTree>
    <p:extLst>
      <p:ext uri="{BB962C8B-B14F-4D97-AF65-F5344CB8AC3E}">
        <p14:creationId xmlns:p14="http://schemas.microsoft.com/office/powerpoint/2010/main" val="1802539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F2016FF-50B7-49FB-890B-23D5B8F5D788}"/>
              </a:ext>
            </a:extLst>
          </p:cNvPr>
          <p:cNvSpPr>
            <a:spLocks noGrp="1"/>
          </p:cNvSpPr>
          <p:nvPr>
            <p:ph type="dt" sz="half" idx="10"/>
          </p:nvPr>
        </p:nvSpPr>
        <p:spPr/>
        <p:txBody>
          <a:bodyPr/>
          <a:lstStyle>
            <a:lvl1pPr>
              <a:defRPr/>
            </a:lvl1pPr>
          </a:lstStyle>
          <a:p>
            <a:pPr>
              <a:defRPr/>
            </a:pPr>
            <a:fld id="{E37FE0DE-A094-4CF8-8352-4B32539E28E6}" type="datetimeFigureOut">
              <a:rPr lang="en-US"/>
              <a:pPr>
                <a:defRPr/>
              </a:pPr>
              <a:t>2/9/2023</a:t>
            </a:fld>
            <a:endParaRPr lang="en-US"/>
          </a:p>
        </p:txBody>
      </p:sp>
      <p:sp>
        <p:nvSpPr>
          <p:cNvPr id="6" name="Footer Placeholder 4">
            <a:extLst>
              <a:ext uri="{FF2B5EF4-FFF2-40B4-BE49-F238E27FC236}">
                <a16:creationId xmlns:a16="http://schemas.microsoft.com/office/drawing/2014/main" id="{8EF9927D-B283-4D48-93E0-6657DD3F36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F9E2FD-24B2-41FB-8C55-2A7D07E62F91}"/>
              </a:ext>
            </a:extLst>
          </p:cNvPr>
          <p:cNvSpPr>
            <a:spLocks noGrp="1"/>
          </p:cNvSpPr>
          <p:nvPr>
            <p:ph type="sldNum" sz="quarter" idx="12"/>
          </p:nvPr>
        </p:nvSpPr>
        <p:spPr/>
        <p:txBody>
          <a:bodyPr/>
          <a:lstStyle>
            <a:lvl1pPr>
              <a:defRPr/>
            </a:lvl1pPr>
          </a:lstStyle>
          <a:p>
            <a:pPr>
              <a:defRPr/>
            </a:pPr>
            <a:fld id="{C04F4A82-8C58-44ED-80FB-F5E84A6CC63E}" type="slidenum">
              <a:rPr lang="en-US"/>
              <a:pPr>
                <a:defRPr/>
              </a:pPr>
              <a:t>‹#›</a:t>
            </a:fld>
            <a:endParaRPr lang="en-US"/>
          </a:p>
        </p:txBody>
      </p:sp>
    </p:spTree>
    <p:extLst>
      <p:ext uri="{BB962C8B-B14F-4D97-AF65-F5344CB8AC3E}">
        <p14:creationId xmlns:p14="http://schemas.microsoft.com/office/powerpoint/2010/main" val="616358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2CBDE1F-C5B8-4237-8290-BE62C9722505}"/>
              </a:ext>
            </a:extLst>
          </p:cNvPr>
          <p:cNvSpPr>
            <a:spLocks noGrp="1"/>
          </p:cNvSpPr>
          <p:nvPr>
            <p:ph type="dt" sz="half" idx="10"/>
          </p:nvPr>
        </p:nvSpPr>
        <p:spPr/>
        <p:txBody>
          <a:bodyPr/>
          <a:lstStyle>
            <a:lvl1pPr>
              <a:defRPr/>
            </a:lvl1pPr>
          </a:lstStyle>
          <a:p>
            <a:pPr>
              <a:defRPr/>
            </a:pPr>
            <a:fld id="{7CE4BAB7-1528-43C3-B235-40C8595A6F6D}" type="datetimeFigureOut">
              <a:rPr lang="en-US"/>
              <a:pPr>
                <a:defRPr/>
              </a:pPr>
              <a:t>2/9/2023</a:t>
            </a:fld>
            <a:endParaRPr lang="en-US"/>
          </a:p>
        </p:txBody>
      </p:sp>
      <p:sp>
        <p:nvSpPr>
          <p:cNvPr id="6" name="Footer Placeholder 4">
            <a:extLst>
              <a:ext uri="{FF2B5EF4-FFF2-40B4-BE49-F238E27FC236}">
                <a16:creationId xmlns:a16="http://schemas.microsoft.com/office/drawing/2014/main" id="{BB74F64F-12D4-4238-872F-E47625747B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FF3579-092D-4984-8D1D-5154717C59A1}"/>
              </a:ext>
            </a:extLst>
          </p:cNvPr>
          <p:cNvSpPr>
            <a:spLocks noGrp="1"/>
          </p:cNvSpPr>
          <p:nvPr>
            <p:ph type="sldNum" sz="quarter" idx="12"/>
          </p:nvPr>
        </p:nvSpPr>
        <p:spPr/>
        <p:txBody>
          <a:bodyPr/>
          <a:lstStyle>
            <a:lvl1pPr>
              <a:defRPr/>
            </a:lvl1pPr>
          </a:lstStyle>
          <a:p>
            <a:pPr>
              <a:defRPr/>
            </a:pPr>
            <a:fld id="{0F804C4F-629C-487B-8806-81E3702DE5B4}" type="slidenum">
              <a:rPr lang="en-US"/>
              <a:pPr>
                <a:defRPr/>
              </a:pPr>
              <a:t>‹#›</a:t>
            </a:fld>
            <a:endParaRPr lang="en-US"/>
          </a:p>
        </p:txBody>
      </p:sp>
    </p:spTree>
    <p:extLst>
      <p:ext uri="{BB962C8B-B14F-4D97-AF65-F5344CB8AC3E}">
        <p14:creationId xmlns:p14="http://schemas.microsoft.com/office/powerpoint/2010/main" val="214362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7671F-4171-4931-A9DF-573995277D93}"/>
              </a:ext>
            </a:extLst>
          </p:cNvPr>
          <p:cNvSpPr>
            <a:spLocks noGrp="1"/>
          </p:cNvSpPr>
          <p:nvPr>
            <p:ph type="dt" sz="half" idx="10"/>
          </p:nvPr>
        </p:nvSpPr>
        <p:spPr/>
        <p:txBody>
          <a:bodyPr/>
          <a:lstStyle>
            <a:lvl1pPr>
              <a:defRPr/>
            </a:lvl1pPr>
          </a:lstStyle>
          <a:p>
            <a:pPr>
              <a:defRPr/>
            </a:pPr>
            <a:fld id="{4158E6DD-883F-4324-A2D7-A2F8A54C30C2}" type="datetimeFigureOut">
              <a:rPr lang="en-US"/>
              <a:pPr>
                <a:defRPr/>
              </a:pPr>
              <a:t>2/9/2023</a:t>
            </a:fld>
            <a:endParaRPr lang="en-US"/>
          </a:p>
        </p:txBody>
      </p:sp>
      <p:sp>
        <p:nvSpPr>
          <p:cNvPr id="5" name="Footer Placeholder 4">
            <a:extLst>
              <a:ext uri="{FF2B5EF4-FFF2-40B4-BE49-F238E27FC236}">
                <a16:creationId xmlns:a16="http://schemas.microsoft.com/office/drawing/2014/main" id="{579F9B8D-5276-4DE6-98DB-FFBD388B2B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62893B-9D55-46E5-897C-168729348F23}"/>
              </a:ext>
            </a:extLst>
          </p:cNvPr>
          <p:cNvSpPr>
            <a:spLocks noGrp="1"/>
          </p:cNvSpPr>
          <p:nvPr>
            <p:ph type="sldNum" sz="quarter" idx="12"/>
          </p:nvPr>
        </p:nvSpPr>
        <p:spPr/>
        <p:txBody>
          <a:bodyPr/>
          <a:lstStyle>
            <a:lvl1pPr>
              <a:defRPr/>
            </a:lvl1pPr>
          </a:lstStyle>
          <a:p>
            <a:pPr>
              <a:defRPr/>
            </a:pPr>
            <a:fld id="{0D2C1AD5-7629-4EDC-87CF-F8D9DFC29F93}" type="slidenum">
              <a:rPr lang="en-US"/>
              <a:pPr>
                <a:defRPr/>
              </a:pPr>
              <a:t>‹#›</a:t>
            </a:fld>
            <a:endParaRPr lang="en-US"/>
          </a:p>
        </p:txBody>
      </p:sp>
    </p:spTree>
    <p:extLst>
      <p:ext uri="{BB962C8B-B14F-4D97-AF65-F5344CB8AC3E}">
        <p14:creationId xmlns:p14="http://schemas.microsoft.com/office/powerpoint/2010/main" val="3416229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B4868-A326-4A9C-A700-46FB1E057C0C}"/>
              </a:ext>
            </a:extLst>
          </p:cNvPr>
          <p:cNvSpPr>
            <a:spLocks noGrp="1"/>
          </p:cNvSpPr>
          <p:nvPr>
            <p:ph type="dt" sz="half" idx="10"/>
          </p:nvPr>
        </p:nvSpPr>
        <p:spPr/>
        <p:txBody>
          <a:bodyPr/>
          <a:lstStyle>
            <a:lvl1pPr>
              <a:defRPr/>
            </a:lvl1pPr>
          </a:lstStyle>
          <a:p>
            <a:pPr>
              <a:defRPr/>
            </a:pPr>
            <a:fld id="{0D8B165A-5C14-4689-A803-9751E54FB556}" type="datetimeFigureOut">
              <a:rPr lang="en-US"/>
              <a:pPr>
                <a:defRPr/>
              </a:pPr>
              <a:t>2/9/2023</a:t>
            </a:fld>
            <a:endParaRPr lang="en-US"/>
          </a:p>
        </p:txBody>
      </p:sp>
      <p:sp>
        <p:nvSpPr>
          <p:cNvPr id="5" name="Footer Placeholder 4">
            <a:extLst>
              <a:ext uri="{FF2B5EF4-FFF2-40B4-BE49-F238E27FC236}">
                <a16:creationId xmlns:a16="http://schemas.microsoft.com/office/drawing/2014/main" id="{2A6D93F7-7BA7-4A5F-8C9E-3FBCD76AD7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C89B88-7E98-467F-A5F3-81A9CDF27F41}"/>
              </a:ext>
            </a:extLst>
          </p:cNvPr>
          <p:cNvSpPr>
            <a:spLocks noGrp="1"/>
          </p:cNvSpPr>
          <p:nvPr>
            <p:ph type="sldNum" sz="quarter" idx="12"/>
          </p:nvPr>
        </p:nvSpPr>
        <p:spPr/>
        <p:txBody>
          <a:bodyPr/>
          <a:lstStyle>
            <a:lvl1pPr>
              <a:defRPr/>
            </a:lvl1pPr>
          </a:lstStyle>
          <a:p>
            <a:pPr>
              <a:defRPr/>
            </a:pPr>
            <a:fld id="{DFB0D7D8-0201-4F4E-9FE6-95E81AEA7636}" type="slidenum">
              <a:rPr lang="en-US"/>
              <a:pPr>
                <a:defRPr/>
              </a:pPr>
              <a:t>‹#›</a:t>
            </a:fld>
            <a:endParaRPr lang="en-US"/>
          </a:p>
        </p:txBody>
      </p:sp>
    </p:spTree>
    <p:extLst>
      <p:ext uri="{BB962C8B-B14F-4D97-AF65-F5344CB8AC3E}">
        <p14:creationId xmlns:p14="http://schemas.microsoft.com/office/powerpoint/2010/main" val="1050213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8D89D8FC-578A-40E6-B261-06884D4CD4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a:extLst>
              <a:ext uri="{FF2B5EF4-FFF2-40B4-BE49-F238E27FC236}">
                <a16:creationId xmlns:a16="http://schemas.microsoft.com/office/drawing/2014/main" id="{3767B501-DF93-41E2-A3C0-F900D61CB022}"/>
              </a:ext>
            </a:extLst>
          </p:cNvPr>
          <p:cNvSpPr>
            <a:spLocks noChangeArrowheads="1"/>
          </p:cNvSpPr>
          <p:nvPr userDrawn="1"/>
        </p:nvSpPr>
        <p:spPr bwMode="auto">
          <a:xfrm>
            <a:off x="3230563" y="6572250"/>
            <a:ext cx="6096000" cy="230188"/>
          </a:xfrm>
          <a:prstGeom prst="rect">
            <a:avLst/>
          </a:prstGeom>
          <a:noFill/>
          <a:ln>
            <a:noFill/>
          </a:ln>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US" altLang="en-US" sz="900">
                <a:solidFill>
                  <a:schemeClr val="bg1"/>
                </a:solidFill>
                <a:latin typeface="Lucida Sans" panose="020B0602030504020204" pitchFamily="34" charset="77"/>
              </a:rPr>
              <a:t>Copyright © 2020 CyberSecurity Malaysia</a:t>
            </a:r>
          </a:p>
        </p:txBody>
      </p:sp>
      <p:sp>
        <p:nvSpPr>
          <p:cNvPr id="2" name="Title 1"/>
          <p:cNvSpPr>
            <a:spLocks noGrp="1"/>
          </p:cNvSpPr>
          <p:nvPr>
            <p:ph type="title"/>
          </p:nvPr>
        </p:nvSpPr>
        <p:spPr>
          <a:xfrm>
            <a:off x="3358402" y="2241089"/>
            <a:ext cx="8253705" cy="2699979"/>
          </a:xfrm>
        </p:spPr>
        <p:txBody>
          <a:bodyPr anchor="t">
            <a:noAutofit/>
          </a:bodyPr>
          <a:lstStyle>
            <a:lvl1pPr algn="l">
              <a:lnSpc>
                <a:spcPct val="90000"/>
              </a:lnSpc>
              <a:defRPr sz="6000" b="0" cap="all">
                <a:solidFill>
                  <a:schemeClr val="tx1">
                    <a:lumMod val="85000"/>
                    <a:lumOff val="15000"/>
                  </a:schemeClr>
                </a:solidFill>
                <a:latin typeface="Gill Sans"/>
                <a:cs typeface="Gill Sans"/>
              </a:defRPr>
            </a:lvl1pPr>
          </a:lstStyle>
          <a:p>
            <a:r>
              <a:rPr lang="en-US"/>
              <a:t>Click to edit Master title style</a:t>
            </a:r>
          </a:p>
        </p:txBody>
      </p:sp>
    </p:spTree>
    <p:extLst>
      <p:ext uri="{BB962C8B-B14F-4D97-AF65-F5344CB8AC3E}">
        <p14:creationId xmlns:p14="http://schemas.microsoft.com/office/powerpoint/2010/main" val="2172653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EF78BDA6-115C-7C2F-A1C5-C41448F500DC}"/>
              </a:ext>
            </a:extLst>
          </p:cNvPr>
          <p:cNvPicPr>
            <a:picLocks noChangeAspect="1"/>
          </p:cNvPicPr>
          <p:nvPr userDrawn="1"/>
        </p:nvPicPr>
        <p:blipFill>
          <a:blip r:embed="rId2"/>
          <a:srcRect/>
          <a:stretch/>
        </p:blipFill>
        <p:spPr bwMode="auto">
          <a:xfrm>
            <a:off x="3175" y="1786"/>
            <a:ext cx="12185649" cy="685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92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545690" y="589935"/>
            <a:ext cx="3834075" cy="5692878"/>
          </a:xfrm>
          <a:prstGeom prst="roundRect">
            <a:avLst>
              <a:gd name="adj" fmla="val 4324"/>
            </a:avLst>
          </a:prstGeom>
          <a:solidFill>
            <a:schemeClr val="bg1">
              <a:lumMod val="85000"/>
            </a:schemeClr>
          </a:solidFill>
          <a:effectLst>
            <a:outerShdw blurRad="88900" dist="25400" dir="5400000" algn="t" rotWithShape="0">
              <a:prstClr val="black">
                <a:alpha val="10000"/>
              </a:prstClr>
            </a:outerShdw>
          </a:effectLst>
        </p:spPr>
        <p:txBody>
          <a:bodyPr>
            <a:noAutofit/>
          </a:bodyPr>
          <a:lstStyle>
            <a:lvl1pPr>
              <a:defRPr lang="en-EG"/>
            </a:lvl1pPr>
          </a:lstStyle>
          <a:p>
            <a:pPr lvl="0"/>
            <a:endParaRPr lang="en-EG" noProof="0"/>
          </a:p>
        </p:txBody>
      </p:sp>
    </p:spTree>
    <p:extLst>
      <p:ext uri="{BB962C8B-B14F-4D97-AF65-F5344CB8AC3E}">
        <p14:creationId xmlns:p14="http://schemas.microsoft.com/office/powerpoint/2010/main" val="1813268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6013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3428999"/>
            <a:ext cx="12192000" cy="3429001"/>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bg1">
              <a:lumMod val="85000"/>
            </a:schemeClr>
          </a:solidFill>
        </p:spPr>
        <p:txBody>
          <a:bodyPr>
            <a:noAutofit/>
          </a:bodyPr>
          <a:lstStyle/>
          <a:p>
            <a:pPr lvl="0"/>
            <a:endParaRPr lang="en-EG" noProof="0"/>
          </a:p>
        </p:txBody>
      </p:sp>
    </p:spTree>
    <p:extLst>
      <p:ext uri="{BB962C8B-B14F-4D97-AF65-F5344CB8AC3E}">
        <p14:creationId xmlns:p14="http://schemas.microsoft.com/office/powerpoint/2010/main" val="3714636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5303"/>
            <a:ext cx="6096000" cy="6933304"/>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bg1">
              <a:lumMod val="85000"/>
            </a:schemeClr>
          </a:solidFill>
        </p:spPr>
        <p:txBody>
          <a:bodyPr>
            <a:noAutofit/>
          </a:bodyPr>
          <a:lstStyle/>
          <a:p>
            <a:pPr lvl="0"/>
            <a:endParaRPr lang="en-EG" noProof="0"/>
          </a:p>
        </p:txBody>
      </p:sp>
    </p:spTree>
    <p:extLst>
      <p:ext uri="{BB962C8B-B14F-4D97-AF65-F5344CB8AC3E}">
        <p14:creationId xmlns:p14="http://schemas.microsoft.com/office/powerpoint/2010/main" val="4101706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545690" y="589935"/>
            <a:ext cx="3834075" cy="5692878"/>
          </a:xfrm>
          <a:prstGeom prst="roundRect">
            <a:avLst>
              <a:gd name="adj" fmla="val 4324"/>
            </a:avLst>
          </a:prstGeom>
          <a:solidFill>
            <a:schemeClr val="bg1">
              <a:lumMod val="85000"/>
            </a:schemeClr>
          </a:solidFill>
          <a:effectLst>
            <a:outerShdw blurRad="88900" dist="25400" dir="5400000" algn="t" rotWithShape="0">
              <a:prstClr val="black">
                <a:alpha val="10000"/>
              </a:prstClr>
            </a:outerShdw>
          </a:effectLst>
        </p:spPr>
        <p:txBody>
          <a:bodyPr>
            <a:noAutofit/>
          </a:bodyPr>
          <a:lstStyle>
            <a:lvl1pPr>
              <a:defRPr lang="en-EG"/>
            </a:lvl1pPr>
          </a:lstStyle>
          <a:p>
            <a:pPr lvl="0"/>
            <a:endParaRPr lang="en-EG" noProof="0"/>
          </a:p>
        </p:txBody>
      </p:sp>
    </p:spTree>
    <p:extLst>
      <p:ext uri="{BB962C8B-B14F-4D97-AF65-F5344CB8AC3E}">
        <p14:creationId xmlns:p14="http://schemas.microsoft.com/office/powerpoint/2010/main" val="3681828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545690" y="589935"/>
            <a:ext cx="3834075" cy="2671880"/>
          </a:xfrm>
          <a:prstGeom prst="roundRect">
            <a:avLst>
              <a:gd name="adj" fmla="val 4324"/>
            </a:avLst>
          </a:prstGeom>
          <a:solidFill>
            <a:schemeClr val="bg1">
              <a:lumMod val="85000"/>
            </a:schemeClr>
          </a:solidFill>
          <a:effectLst>
            <a:outerShdw blurRad="88900" dist="25400" dir="5400000" algn="t" rotWithShape="0">
              <a:prstClr val="black">
                <a:alpha val="10000"/>
              </a:prstClr>
            </a:outerShdw>
          </a:effectLst>
        </p:spPr>
        <p:txBody>
          <a:bodyPr>
            <a:noAutofit/>
          </a:bodyPr>
          <a:lstStyle>
            <a:lvl1pPr>
              <a:defRPr lang="en-EG"/>
            </a:lvl1pPr>
          </a:lstStyle>
          <a:p>
            <a:pPr lvl="0"/>
            <a:endParaRPr lang="en-EG" noProof="0"/>
          </a:p>
        </p:txBody>
      </p:sp>
      <p:sp>
        <p:nvSpPr>
          <p:cNvPr id="3" name="Picture Placeholder 5"/>
          <p:cNvSpPr>
            <a:spLocks noGrp="1"/>
          </p:cNvSpPr>
          <p:nvPr>
            <p:ph type="pic" sz="quarter" idx="11"/>
          </p:nvPr>
        </p:nvSpPr>
        <p:spPr>
          <a:xfrm>
            <a:off x="545690" y="3455965"/>
            <a:ext cx="3834075" cy="2671880"/>
          </a:xfrm>
          <a:prstGeom prst="roundRect">
            <a:avLst>
              <a:gd name="adj" fmla="val 4324"/>
            </a:avLst>
          </a:prstGeom>
          <a:solidFill>
            <a:schemeClr val="bg1">
              <a:lumMod val="85000"/>
            </a:schemeClr>
          </a:solidFill>
          <a:effectLst>
            <a:outerShdw blurRad="88900" dist="25400" dir="5400000" algn="t" rotWithShape="0">
              <a:prstClr val="black">
                <a:alpha val="10000"/>
              </a:prstClr>
            </a:outerShdw>
          </a:effectLst>
        </p:spPr>
        <p:txBody>
          <a:bodyPr>
            <a:noAutofit/>
          </a:bodyPr>
          <a:lstStyle>
            <a:lvl1pPr>
              <a:defRPr lang="en-EG"/>
            </a:lvl1pPr>
          </a:lstStyle>
          <a:p>
            <a:pPr lvl="0"/>
            <a:endParaRPr lang="en-EG" noProof="0"/>
          </a:p>
        </p:txBody>
      </p:sp>
    </p:spTree>
    <p:extLst>
      <p:ext uri="{BB962C8B-B14F-4D97-AF65-F5344CB8AC3E}">
        <p14:creationId xmlns:p14="http://schemas.microsoft.com/office/powerpoint/2010/main" val="1296857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814345" y="4237363"/>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
        <p:nvSpPr>
          <p:cNvPr id="14" name="Picture Placeholder 13"/>
          <p:cNvSpPr>
            <a:spLocks noGrp="1"/>
          </p:cNvSpPr>
          <p:nvPr>
            <p:ph type="pic" sz="quarter" idx="12"/>
          </p:nvPr>
        </p:nvSpPr>
        <p:spPr>
          <a:xfrm>
            <a:off x="814345" y="2116102"/>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
        <p:nvSpPr>
          <p:cNvPr id="15" name="Picture Placeholder 14"/>
          <p:cNvSpPr>
            <a:spLocks noGrp="1"/>
          </p:cNvSpPr>
          <p:nvPr>
            <p:ph type="pic" sz="quarter" idx="13"/>
          </p:nvPr>
        </p:nvSpPr>
        <p:spPr>
          <a:xfrm>
            <a:off x="5968150" y="4237363"/>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
        <p:nvSpPr>
          <p:cNvPr id="12" name="Picture Placeholder 11"/>
          <p:cNvSpPr>
            <a:spLocks noGrp="1"/>
          </p:cNvSpPr>
          <p:nvPr>
            <p:ph type="pic" sz="quarter" idx="10"/>
          </p:nvPr>
        </p:nvSpPr>
        <p:spPr>
          <a:xfrm>
            <a:off x="5968150" y="2116102"/>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Tree>
    <p:extLst>
      <p:ext uri="{BB962C8B-B14F-4D97-AF65-F5344CB8AC3E}">
        <p14:creationId xmlns:p14="http://schemas.microsoft.com/office/powerpoint/2010/main" val="3181723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947061" y="1230204"/>
            <a:ext cx="1996364" cy="1914442"/>
          </a:xfrm>
          <a:custGeom>
            <a:avLst/>
            <a:gdLst>
              <a:gd name="connsiteX0" fmla="*/ 97168 w 1814876"/>
              <a:gd name="connsiteY0" fmla="*/ 0 h 2380165"/>
              <a:gd name="connsiteX1" fmla="*/ 1717708 w 1814876"/>
              <a:gd name="connsiteY1" fmla="*/ 0 h 2380165"/>
              <a:gd name="connsiteX2" fmla="*/ 1814876 w 1814876"/>
              <a:gd name="connsiteY2" fmla="*/ 97168 h 2380165"/>
              <a:gd name="connsiteX3" fmla="*/ 1814876 w 1814876"/>
              <a:gd name="connsiteY3" fmla="*/ 2282997 h 2380165"/>
              <a:gd name="connsiteX4" fmla="*/ 1717708 w 1814876"/>
              <a:gd name="connsiteY4" fmla="*/ 2380165 h 2380165"/>
              <a:gd name="connsiteX5" fmla="*/ 97168 w 1814876"/>
              <a:gd name="connsiteY5" fmla="*/ 2380165 h 2380165"/>
              <a:gd name="connsiteX6" fmla="*/ 0 w 1814876"/>
              <a:gd name="connsiteY6" fmla="*/ 2282997 h 2380165"/>
              <a:gd name="connsiteX7" fmla="*/ 0 w 1814876"/>
              <a:gd name="connsiteY7" fmla="*/ 97168 h 2380165"/>
              <a:gd name="connsiteX8" fmla="*/ 97168 w 1814876"/>
              <a:gd name="connsiteY8" fmla="*/ 0 h 238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876" h="2380165">
                <a:moveTo>
                  <a:pt x="97168" y="0"/>
                </a:moveTo>
                <a:lnTo>
                  <a:pt x="1717708" y="0"/>
                </a:lnTo>
                <a:cubicBezTo>
                  <a:pt x="1771372" y="0"/>
                  <a:pt x="1814876" y="43504"/>
                  <a:pt x="1814876" y="97168"/>
                </a:cubicBezTo>
                <a:lnTo>
                  <a:pt x="1814876" y="2282997"/>
                </a:lnTo>
                <a:cubicBezTo>
                  <a:pt x="1814876" y="2336661"/>
                  <a:pt x="1771372" y="2380165"/>
                  <a:pt x="1717708" y="2380165"/>
                </a:cubicBezTo>
                <a:lnTo>
                  <a:pt x="97168" y="2380165"/>
                </a:lnTo>
                <a:cubicBezTo>
                  <a:pt x="43504" y="2380165"/>
                  <a:pt x="0" y="2336661"/>
                  <a:pt x="0" y="2282997"/>
                </a:cubicBezTo>
                <a:lnTo>
                  <a:pt x="0" y="97168"/>
                </a:lnTo>
                <a:cubicBezTo>
                  <a:pt x="0" y="43504"/>
                  <a:pt x="43504" y="0"/>
                  <a:pt x="97168" y="0"/>
                </a:cubicBezTo>
                <a:close/>
              </a:path>
            </a:pathLst>
          </a:custGeom>
          <a:solidFill>
            <a:schemeClr val="bg1">
              <a:lumMod val="85000"/>
            </a:schemeClr>
          </a:solidFill>
        </p:spPr>
        <p:txBody>
          <a:bodyPr>
            <a:noAutofit/>
          </a:bodyPr>
          <a:lstStyle>
            <a:lvl1pPr>
              <a:defRPr sz="2000"/>
            </a:lvl1pPr>
          </a:lstStyle>
          <a:p>
            <a:pPr lvl="0"/>
            <a:endParaRPr lang="en-EG" noProof="0"/>
          </a:p>
        </p:txBody>
      </p:sp>
      <p:sp>
        <p:nvSpPr>
          <p:cNvPr id="11" name="Picture Placeholder 10"/>
          <p:cNvSpPr>
            <a:spLocks noGrp="1"/>
          </p:cNvSpPr>
          <p:nvPr>
            <p:ph type="pic" sz="quarter" idx="11"/>
          </p:nvPr>
        </p:nvSpPr>
        <p:spPr>
          <a:xfrm>
            <a:off x="9636235" y="1230204"/>
            <a:ext cx="1996364" cy="1914442"/>
          </a:xfrm>
          <a:custGeom>
            <a:avLst/>
            <a:gdLst>
              <a:gd name="connsiteX0" fmla="*/ 97168 w 1814876"/>
              <a:gd name="connsiteY0" fmla="*/ 0 h 2380165"/>
              <a:gd name="connsiteX1" fmla="*/ 1717708 w 1814876"/>
              <a:gd name="connsiteY1" fmla="*/ 0 h 2380165"/>
              <a:gd name="connsiteX2" fmla="*/ 1814876 w 1814876"/>
              <a:gd name="connsiteY2" fmla="*/ 97168 h 2380165"/>
              <a:gd name="connsiteX3" fmla="*/ 1814876 w 1814876"/>
              <a:gd name="connsiteY3" fmla="*/ 2282997 h 2380165"/>
              <a:gd name="connsiteX4" fmla="*/ 1717708 w 1814876"/>
              <a:gd name="connsiteY4" fmla="*/ 2380165 h 2380165"/>
              <a:gd name="connsiteX5" fmla="*/ 97168 w 1814876"/>
              <a:gd name="connsiteY5" fmla="*/ 2380165 h 2380165"/>
              <a:gd name="connsiteX6" fmla="*/ 0 w 1814876"/>
              <a:gd name="connsiteY6" fmla="*/ 2282997 h 2380165"/>
              <a:gd name="connsiteX7" fmla="*/ 0 w 1814876"/>
              <a:gd name="connsiteY7" fmla="*/ 97168 h 2380165"/>
              <a:gd name="connsiteX8" fmla="*/ 97168 w 1814876"/>
              <a:gd name="connsiteY8" fmla="*/ 0 h 238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876" h="2380165">
                <a:moveTo>
                  <a:pt x="97168" y="0"/>
                </a:moveTo>
                <a:lnTo>
                  <a:pt x="1717708" y="0"/>
                </a:lnTo>
                <a:cubicBezTo>
                  <a:pt x="1771372" y="0"/>
                  <a:pt x="1814876" y="43504"/>
                  <a:pt x="1814876" y="97168"/>
                </a:cubicBezTo>
                <a:lnTo>
                  <a:pt x="1814876" y="2282997"/>
                </a:lnTo>
                <a:cubicBezTo>
                  <a:pt x="1814876" y="2336661"/>
                  <a:pt x="1771372" y="2380165"/>
                  <a:pt x="1717708" y="2380165"/>
                </a:cubicBezTo>
                <a:lnTo>
                  <a:pt x="97168" y="2380165"/>
                </a:lnTo>
                <a:cubicBezTo>
                  <a:pt x="43504" y="2380165"/>
                  <a:pt x="0" y="2336661"/>
                  <a:pt x="0" y="2282997"/>
                </a:cubicBezTo>
                <a:lnTo>
                  <a:pt x="0" y="97168"/>
                </a:lnTo>
                <a:cubicBezTo>
                  <a:pt x="0" y="43504"/>
                  <a:pt x="43504" y="0"/>
                  <a:pt x="97168" y="0"/>
                </a:cubicBezTo>
                <a:close/>
              </a:path>
            </a:pathLst>
          </a:custGeom>
          <a:solidFill>
            <a:schemeClr val="bg1">
              <a:lumMod val="85000"/>
            </a:schemeClr>
          </a:solidFill>
        </p:spPr>
        <p:txBody>
          <a:bodyPr>
            <a:noAutofit/>
          </a:bodyPr>
          <a:lstStyle>
            <a:lvl1pPr>
              <a:defRPr sz="2000"/>
            </a:lvl1pPr>
          </a:lstStyle>
          <a:p>
            <a:pPr lvl="0"/>
            <a:endParaRPr lang="en-EG" noProof="0"/>
          </a:p>
        </p:txBody>
      </p:sp>
      <p:sp>
        <p:nvSpPr>
          <p:cNvPr id="12" name="Picture Placeholder 11"/>
          <p:cNvSpPr>
            <a:spLocks noGrp="1"/>
          </p:cNvSpPr>
          <p:nvPr>
            <p:ph type="pic" sz="quarter" idx="12"/>
          </p:nvPr>
        </p:nvSpPr>
        <p:spPr>
          <a:xfrm>
            <a:off x="7291649" y="1230203"/>
            <a:ext cx="1996364" cy="1914442"/>
          </a:xfrm>
          <a:custGeom>
            <a:avLst/>
            <a:gdLst>
              <a:gd name="connsiteX0" fmla="*/ 97168 w 1814876"/>
              <a:gd name="connsiteY0" fmla="*/ 0 h 2380165"/>
              <a:gd name="connsiteX1" fmla="*/ 1717708 w 1814876"/>
              <a:gd name="connsiteY1" fmla="*/ 0 h 2380165"/>
              <a:gd name="connsiteX2" fmla="*/ 1814876 w 1814876"/>
              <a:gd name="connsiteY2" fmla="*/ 97168 h 2380165"/>
              <a:gd name="connsiteX3" fmla="*/ 1814876 w 1814876"/>
              <a:gd name="connsiteY3" fmla="*/ 2282997 h 2380165"/>
              <a:gd name="connsiteX4" fmla="*/ 1717708 w 1814876"/>
              <a:gd name="connsiteY4" fmla="*/ 2380165 h 2380165"/>
              <a:gd name="connsiteX5" fmla="*/ 97168 w 1814876"/>
              <a:gd name="connsiteY5" fmla="*/ 2380165 h 2380165"/>
              <a:gd name="connsiteX6" fmla="*/ 0 w 1814876"/>
              <a:gd name="connsiteY6" fmla="*/ 2282997 h 2380165"/>
              <a:gd name="connsiteX7" fmla="*/ 0 w 1814876"/>
              <a:gd name="connsiteY7" fmla="*/ 97168 h 2380165"/>
              <a:gd name="connsiteX8" fmla="*/ 97168 w 1814876"/>
              <a:gd name="connsiteY8" fmla="*/ 0 h 238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876" h="2380165">
                <a:moveTo>
                  <a:pt x="97168" y="0"/>
                </a:moveTo>
                <a:lnTo>
                  <a:pt x="1717708" y="0"/>
                </a:lnTo>
                <a:cubicBezTo>
                  <a:pt x="1771372" y="0"/>
                  <a:pt x="1814876" y="43504"/>
                  <a:pt x="1814876" y="97168"/>
                </a:cubicBezTo>
                <a:lnTo>
                  <a:pt x="1814876" y="2282997"/>
                </a:lnTo>
                <a:cubicBezTo>
                  <a:pt x="1814876" y="2336661"/>
                  <a:pt x="1771372" y="2380165"/>
                  <a:pt x="1717708" y="2380165"/>
                </a:cubicBezTo>
                <a:lnTo>
                  <a:pt x="97168" y="2380165"/>
                </a:lnTo>
                <a:cubicBezTo>
                  <a:pt x="43504" y="2380165"/>
                  <a:pt x="0" y="2336661"/>
                  <a:pt x="0" y="2282997"/>
                </a:cubicBezTo>
                <a:lnTo>
                  <a:pt x="0" y="97168"/>
                </a:lnTo>
                <a:cubicBezTo>
                  <a:pt x="0" y="43504"/>
                  <a:pt x="43504" y="0"/>
                  <a:pt x="97168" y="0"/>
                </a:cubicBezTo>
                <a:close/>
              </a:path>
            </a:pathLst>
          </a:custGeom>
          <a:solidFill>
            <a:schemeClr val="bg1">
              <a:lumMod val="85000"/>
            </a:schemeClr>
          </a:solidFill>
        </p:spPr>
        <p:txBody>
          <a:bodyPr>
            <a:noAutofit/>
          </a:bodyPr>
          <a:lstStyle>
            <a:lvl1pPr>
              <a:defRPr sz="2000"/>
            </a:lvl1pPr>
          </a:lstStyle>
          <a:p>
            <a:pPr lvl="0"/>
            <a:endParaRPr lang="en-EG" noProof="0"/>
          </a:p>
        </p:txBody>
      </p:sp>
    </p:spTree>
    <p:extLst>
      <p:ext uri="{BB962C8B-B14F-4D97-AF65-F5344CB8AC3E}">
        <p14:creationId xmlns:p14="http://schemas.microsoft.com/office/powerpoint/2010/main" val="1922742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3040889" y="3855346"/>
            <a:ext cx="1885239" cy="2077409"/>
          </a:xfrm>
          <a:custGeom>
            <a:avLst/>
            <a:gdLst>
              <a:gd name="connsiteX0" fmla="*/ 175535 w 1885239"/>
              <a:gd name="connsiteY0" fmla="*/ 0 h 2077409"/>
              <a:gd name="connsiteX1" fmla="*/ 1709704 w 1885239"/>
              <a:gd name="connsiteY1" fmla="*/ 0 h 2077409"/>
              <a:gd name="connsiteX2" fmla="*/ 1885239 w 1885239"/>
              <a:gd name="connsiteY2" fmla="*/ 175535 h 2077409"/>
              <a:gd name="connsiteX3" fmla="*/ 1885239 w 1885239"/>
              <a:gd name="connsiteY3" fmla="*/ 1901874 h 2077409"/>
              <a:gd name="connsiteX4" fmla="*/ 1709704 w 1885239"/>
              <a:gd name="connsiteY4" fmla="*/ 2077409 h 2077409"/>
              <a:gd name="connsiteX5" fmla="*/ 175535 w 1885239"/>
              <a:gd name="connsiteY5" fmla="*/ 2077409 h 2077409"/>
              <a:gd name="connsiteX6" fmla="*/ 0 w 1885239"/>
              <a:gd name="connsiteY6" fmla="*/ 1901874 h 2077409"/>
              <a:gd name="connsiteX7" fmla="*/ 0 w 1885239"/>
              <a:gd name="connsiteY7" fmla="*/ 175535 h 2077409"/>
              <a:gd name="connsiteX8" fmla="*/ 175535 w 1885239"/>
              <a:gd name="connsiteY8" fmla="*/ 0 h 207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39" h="2077409">
                <a:moveTo>
                  <a:pt x="175535" y="0"/>
                </a:moveTo>
                <a:lnTo>
                  <a:pt x="1709704" y="0"/>
                </a:lnTo>
                <a:cubicBezTo>
                  <a:pt x="1806649" y="0"/>
                  <a:pt x="1885239" y="78590"/>
                  <a:pt x="1885239" y="175535"/>
                </a:cubicBezTo>
                <a:lnTo>
                  <a:pt x="1885239" y="1901874"/>
                </a:lnTo>
                <a:cubicBezTo>
                  <a:pt x="1885239" y="1998819"/>
                  <a:pt x="1806649" y="2077409"/>
                  <a:pt x="1709704" y="2077409"/>
                </a:cubicBezTo>
                <a:lnTo>
                  <a:pt x="175535" y="2077409"/>
                </a:lnTo>
                <a:cubicBezTo>
                  <a:pt x="78590" y="2077409"/>
                  <a:pt x="0" y="1998819"/>
                  <a:pt x="0" y="1901874"/>
                </a:cubicBezTo>
                <a:lnTo>
                  <a:pt x="0" y="175535"/>
                </a:lnTo>
                <a:cubicBezTo>
                  <a:pt x="0" y="78590"/>
                  <a:pt x="78590" y="0"/>
                  <a:pt x="175535" y="0"/>
                </a:cubicBezTo>
                <a:close/>
              </a:path>
            </a:pathLst>
          </a:custGeom>
          <a:solidFill>
            <a:schemeClr val="bg1">
              <a:lumMod val="85000"/>
            </a:schemeClr>
          </a:solidFill>
          <a:ln w="19050">
            <a:noFill/>
          </a:ln>
          <a:effectLst>
            <a:outerShdw blurRad="63500"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dirty="0"/>
            </a:lvl1pPr>
          </a:lstStyle>
          <a:p>
            <a:pPr lvl="0"/>
            <a:endParaRPr lang="en-EG" noProof="0"/>
          </a:p>
        </p:txBody>
      </p:sp>
      <p:sp>
        <p:nvSpPr>
          <p:cNvPr id="15" name="Picture Placeholder 14"/>
          <p:cNvSpPr>
            <a:spLocks noGrp="1"/>
          </p:cNvSpPr>
          <p:nvPr>
            <p:ph type="pic" sz="quarter" idx="12"/>
          </p:nvPr>
        </p:nvSpPr>
        <p:spPr>
          <a:xfrm>
            <a:off x="5479465" y="3855346"/>
            <a:ext cx="1885239" cy="2077409"/>
          </a:xfrm>
          <a:custGeom>
            <a:avLst/>
            <a:gdLst>
              <a:gd name="connsiteX0" fmla="*/ 175535 w 1885239"/>
              <a:gd name="connsiteY0" fmla="*/ 0 h 2077409"/>
              <a:gd name="connsiteX1" fmla="*/ 1709704 w 1885239"/>
              <a:gd name="connsiteY1" fmla="*/ 0 h 2077409"/>
              <a:gd name="connsiteX2" fmla="*/ 1885239 w 1885239"/>
              <a:gd name="connsiteY2" fmla="*/ 175535 h 2077409"/>
              <a:gd name="connsiteX3" fmla="*/ 1885239 w 1885239"/>
              <a:gd name="connsiteY3" fmla="*/ 1901874 h 2077409"/>
              <a:gd name="connsiteX4" fmla="*/ 1709704 w 1885239"/>
              <a:gd name="connsiteY4" fmla="*/ 2077409 h 2077409"/>
              <a:gd name="connsiteX5" fmla="*/ 175535 w 1885239"/>
              <a:gd name="connsiteY5" fmla="*/ 2077409 h 2077409"/>
              <a:gd name="connsiteX6" fmla="*/ 0 w 1885239"/>
              <a:gd name="connsiteY6" fmla="*/ 1901874 h 2077409"/>
              <a:gd name="connsiteX7" fmla="*/ 0 w 1885239"/>
              <a:gd name="connsiteY7" fmla="*/ 175535 h 2077409"/>
              <a:gd name="connsiteX8" fmla="*/ 175535 w 1885239"/>
              <a:gd name="connsiteY8" fmla="*/ 0 h 207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39" h="2077409">
                <a:moveTo>
                  <a:pt x="175535" y="0"/>
                </a:moveTo>
                <a:lnTo>
                  <a:pt x="1709704" y="0"/>
                </a:lnTo>
                <a:cubicBezTo>
                  <a:pt x="1806649" y="0"/>
                  <a:pt x="1885239" y="78590"/>
                  <a:pt x="1885239" y="175535"/>
                </a:cubicBezTo>
                <a:lnTo>
                  <a:pt x="1885239" y="1901874"/>
                </a:lnTo>
                <a:cubicBezTo>
                  <a:pt x="1885239" y="1998819"/>
                  <a:pt x="1806649" y="2077409"/>
                  <a:pt x="1709704" y="2077409"/>
                </a:cubicBezTo>
                <a:lnTo>
                  <a:pt x="175535" y="2077409"/>
                </a:lnTo>
                <a:cubicBezTo>
                  <a:pt x="78590" y="2077409"/>
                  <a:pt x="0" y="1998819"/>
                  <a:pt x="0" y="1901874"/>
                </a:cubicBezTo>
                <a:lnTo>
                  <a:pt x="0" y="175535"/>
                </a:lnTo>
                <a:cubicBezTo>
                  <a:pt x="0" y="78590"/>
                  <a:pt x="78590" y="0"/>
                  <a:pt x="175535" y="0"/>
                </a:cubicBezTo>
                <a:close/>
              </a:path>
            </a:pathLst>
          </a:custGeom>
          <a:solidFill>
            <a:schemeClr val="bg1">
              <a:lumMod val="85000"/>
            </a:schemeClr>
          </a:solidFill>
          <a:ln w="19050">
            <a:noFill/>
          </a:ln>
          <a:effectLst>
            <a:outerShdw blurRad="63500"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
        <p:nvSpPr>
          <p:cNvPr id="16" name="Picture Placeholder 15"/>
          <p:cNvSpPr>
            <a:spLocks noGrp="1"/>
          </p:cNvSpPr>
          <p:nvPr>
            <p:ph type="pic" sz="quarter" idx="13"/>
          </p:nvPr>
        </p:nvSpPr>
        <p:spPr>
          <a:xfrm>
            <a:off x="8126601" y="1191620"/>
            <a:ext cx="3473188" cy="4741134"/>
          </a:xfrm>
          <a:custGeom>
            <a:avLst/>
            <a:gdLst>
              <a:gd name="connsiteX0" fmla="*/ 185954 w 3473188"/>
              <a:gd name="connsiteY0" fmla="*/ 0 h 4741134"/>
              <a:gd name="connsiteX1" fmla="*/ 3287234 w 3473188"/>
              <a:gd name="connsiteY1" fmla="*/ 0 h 4741134"/>
              <a:gd name="connsiteX2" fmla="*/ 3473188 w 3473188"/>
              <a:gd name="connsiteY2" fmla="*/ 185954 h 4741134"/>
              <a:gd name="connsiteX3" fmla="*/ 3473188 w 3473188"/>
              <a:gd name="connsiteY3" fmla="*/ 4555180 h 4741134"/>
              <a:gd name="connsiteX4" fmla="*/ 3287234 w 3473188"/>
              <a:gd name="connsiteY4" fmla="*/ 4741134 h 4741134"/>
              <a:gd name="connsiteX5" fmla="*/ 185954 w 3473188"/>
              <a:gd name="connsiteY5" fmla="*/ 4741134 h 4741134"/>
              <a:gd name="connsiteX6" fmla="*/ 0 w 3473188"/>
              <a:gd name="connsiteY6" fmla="*/ 4555180 h 4741134"/>
              <a:gd name="connsiteX7" fmla="*/ 0 w 3473188"/>
              <a:gd name="connsiteY7" fmla="*/ 185954 h 4741134"/>
              <a:gd name="connsiteX8" fmla="*/ 185954 w 3473188"/>
              <a:gd name="connsiteY8" fmla="*/ 0 h 474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3188" h="4741134">
                <a:moveTo>
                  <a:pt x="185954" y="0"/>
                </a:moveTo>
                <a:lnTo>
                  <a:pt x="3287234" y="0"/>
                </a:lnTo>
                <a:cubicBezTo>
                  <a:pt x="3389934" y="0"/>
                  <a:pt x="3473188" y="83254"/>
                  <a:pt x="3473188" y="185954"/>
                </a:cubicBezTo>
                <a:lnTo>
                  <a:pt x="3473188" y="4555180"/>
                </a:lnTo>
                <a:cubicBezTo>
                  <a:pt x="3473188" y="4657880"/>
                  <a:pt x="3389934" y="4741134"/>
                  <a:pt x="3287234" y="4741134"/>
                </a:cubicBezTo>
                <a:lnTo>
                  <a:pt x="185954" y="4741134"/>
                </a:lnTo>
                <a:cubicBezTo>
                  <a:pt x="83254" y="4741134"/>
                  <a:pt x="0" y="4657880"/>
                  <a:pt x="0" y="4555180"/>
                </a:cubicBezTo>
                <a:lnTo>
                  <a:pt x="0" y="185954"/>
                </a:lnTo>
                <a:cubicBezTo>
                  <a:pt x="0" y="83254"/>
                  <a:pt x="83254" y="0"/>
                  <a:pt x="185954" y="0"/>
                </a:cubicBezTo>
                <a:close/>
              </a:path>
            </a:pathLst>
          </a:cu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dirty="0">
                <a:solidFill>
                  <a:schemeClr val="lt1"/>
                </a:solidFill>
              </a:defRPr>
            </a:lvl1pPr>
          </a:lstStyle>
          <a:p>
            <a:pPr lvl="0"/>
            <a:endParaRPr lang="en-EG" noProof="0"/>
          </a:p>
        </p:txBody>
      </p:sp>
      <p:sp>
        <p:nvSpPr>
          <p:cNvPr id="9" name="Picture Placeholder 8"/>
          <p:cNvSpPr>
            <a:spLocks noGrp="1"/>
          </p:cNvSpPr>
          <p:nvPr>
            <p:ph type="pic" sz="quarter" idx="10"/>
          </p:nvPr>
        </p:nvSpPr>
        <p:spPr>
          <a:xfrm>
            <a:off x="609711" y="3855345"/>
            <a:ext cx="1885239" cy="2077409"/>
          </a:xfrm>
          <a:custGeom>
            <a:avLst/>
            <a:gdLst>
              <a:gd name="connsiteX0" fmla="*/ 175535 w 1885239"/>
              <a:gd name="connsiteY0" fmla="*/ 0 h 2077409"/>
              <a:gd name="connsiteX1" fmla="*/ 1709704 w 1885239"/>
              <a:gd name="connsiteY1" fmla="*/ 0 h 2077409"/>
              <a:gd name="connsiteX2" fmla="*/ 1885239 w 1885239"/>
              <a:gd name="connsiteY2" fmla="*/ 175535 h 2077409"/>
              <a:gd name="connsiteX3" fmla="*/ 1885239 w 1885239"/>
              <a:gd name="connsiteY3" fmla="*/ 1901874 h 2077409"/>
              <a:gd name="connsiteX4" fmla="*/ 1709704 w 1885239"/>
              <a:gd name="connsiteY4" fmla="*/ 2077409 h 2077409"/>
              <a:gd name="connsiteX5" fmla="*/ 175535 w 1885239"/>
              <a:gd name="connsiteY5" fmla="*/ 2077409 h 2077409"/>
              <a:gd name="connsiteX6" fmla="*/ 0 w 1885239"/>
              <a:gd name="connsiteY6" fmla="*/ 1901874 h 2077409"/>
              <a:gd name="connsiteX7" fmla="*/ 0 w 1885239"/>
              <a:gd name="connsiteY7" fmla="*/ 175535 h 2077409"/>
              <a:gd name="connsiteX8" fmla="*/ 175535 w 1885239"/>
              <a:gd name="connsiteY8" fmla="*/ 0 h 207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39" h="2077409">
                <a:moveTo>
                  <a:pt x="175535" y="0"/>
                </a:moveTo>
                <a:lnTo>
                  <a:pt x="1709704" y="0"/>
                </a:lnTo>
                <a:cubicBezTo>
                  <a:pt x="1806649" y="0"/>
                  <a:pt x="1885239" y="78590"/>
                  <a:pt x="1885239" y="175535"/>
                </a:cubicBezTo>
                <a:lnTo>
                  <a:pt x="1885239" y="1901874"/>
                </a:lnTo>
                <a:cubicBezTo>
                  <a:pt x="1885239" y="1998819"/>
                  <a:pt x="1806649" y="2077409"/>
                  <a:pt x="1709704" y="2077409"/>
                </a:cubicBezTo>
                <a:lnTo>
                  <a:pt x="175535" y="2077409"/>
                </a:lnTo>
                <a:cubicBezTo>
                  <a:pt x="78590" y="2077409"/>
                  <a:pt x="0" y="1998819"/>
                  <a:pt x="0" y="1901874"/>
                </a:cubicBezTo>
                <a:lnTo>
                  <a:pt x="0" y="175535"/>
                </a:lnTo>
                <a:cubicBezTo>
                  <a:pt x="0" y="78590"/>
                  <a:pt x="78590" y="0"/>
                  <a:pt x="175535" y="0"/>
                </a:cubicBezTo>
                <a:close/>
              </a:path>
            </a:pathLst>
          </a:custGeom>
          <a:solidFill>
            <a:schemeClr val="bg1">
              <a:lumMod val="85000"/>
            </a:schemeClr>
          </a:solidFill>
          <a:ln w="19050">
            <a:noFill/>
          </a:ln>
          <a:effectLst>
            <a:outerShdw blurRad="63500"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Tree>
    <p:extLst>
      <p:ext uri="{BB962C8B-B14F-4D97-AF65-F5344CB8AC3E}">
        <p14:creationId xmlns:p14="http://schemas.microsoft.com/office/powerpoint/2010/main" val="2783557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291183" y="1179970"/>
            <a:ext cx="2370118" cy="4498059"/>
          </a:xfrm>
          <a:custGeom>
            <a:avLst/>
            <a:gdLst>
              <a:gd name="connsiteX0" fmla="*/ 126896 w 2370118"/>
              <a:gd name="connsiteY0" fmla="*/ 0 h 4498059"/>
              <a:gd name="connsiteX1" fmla="*/ 2243222 w 2370118"/>
              <a:gd name="connsiteY1" fmla="*/ 0 h 4498059"/>
              <a:gd name="connsiteX2" fmla="*/ 2370118 w 2370118"/>
              <a:gd name="connsiteY2" fmla="*/ 126896 h 4498059"/>
              <a:gd name="connsiteX3" fmla="*/ 2370118 w 2370118"/>
              <a:gd name="connsiteY3" fmla="*/ 4371163 h 4498059"/>
              <a:gd name="connsiteX4" fmla="*/ 2243222 w 2370118"/>
              <a:gd name="connsiteY4" fmla="*/ 4498059 h 4498059"/>
              <a:gd name="connsiteX5" fmla="*/ 126896 w 2370118"/>
              <a:gd name="connsiteY5" fmla="*/ 4498059 h 4498059"/>
              <a:gd name="connsiteX6" fmla="*/ 0 w 2370118"/>
              <a:gd name="connsiteY6" fmla="*/ 4371163 h 4498059"/>
              <a:gd name="connsiteX7" fmla="*/ 0 w 2370118"/>
              <a:gd name="connsiteY7" fmla="*/ 126896 h 4498059"/>
              <a:gd name="connsiteX8" fmla="*/ 126896 w 2370118"/>
              <a:gd name="connsiteY8" fmla="*/ 0 h 44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118" h="4498059">
                <a:moveTo>
                  <a:pt x="126896" y="0"/>
                </a:moveTo>
                <a:lnTo>
                  <a:pt x="2243222" y="0"/>
                </a:lnTo>
                <a:cubicBezTo>
                  <a:pt x="2313305" y="0"/>
                  <a:pt x="2370118" y="56813"/>
                  <a:pt x="2370118" y="126896"/>
                </a:cubicBezTo>
                <a:lnTo>
                  <a:pt x="2370118" y="4371163"/>
                </a:lnTo>
                <a:cubicBezTo>
                  <a:pt x="2370118" y="4441246"/>
                  <a:pt x="2313305" y="4498059"/>
                  <a:pt x="2243222" y="4498059"/>
                </a:cubicBezTo>
                <a:lnTo>
                  <a:pt x="126896" y="4498059"/>
                </a:lnTo>
                <a:cubicBezTo>
                  <a:pt x="56813" y="4498059"/>
                  <a:pt x="0" y="4441246"/>
                  <a:pt x="0" y="4371163"/>
                </a:cubicBezTo>
                <a:lnTo>
                  <a:pt x="0" y="126896"/>
                </a:lnTo>
                <a:cubicBezTo>
                  <a:pt x="0" y="56813"/>
                  <a:pt x="56813" y="0"/>
                  <a:pt x="126896" y="0"/>
                </a:cubicBezTo>
                <a:close/>
              </a:path>
            </a:pathLst>
          </a:custGeom>
          <a:solidFill>
            <a:schemeClr val="bg1">
              <a:lumMod val="85000"/>
            </a:schemeClr>
          </a:solidFill>
          <a:ln w="19050" cap="rnd">
            <a:noFill/>
            <a:round/>
          </a:ln>
          <a:effectLst>
            <a:outerShdw blurRad="203200" dist="381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
        <p:nvSpPr>
          <p:cNvPr id="8" name="Picture Placeholder 7"/>
          <p:cNvSpPr>
            <a:spLocks noGrp="1"/>
          </p:cNvSpPr>
          <p:nvPr>
            <p:ph type="pic" sz="quarter" idx="11"/>
          </p:nvPr>
        </p:nvSpPr>
        <p:spPr>
          <a:xfrm>
            <a:off x="9216090" y="1179970"/>
            <a:ext cx="2370118" cy="4498059"/>
          </a:xfrm>
          <a:custGeom>
            <a:avLst/>
            <a:gdLst>
              <a:gd name="connsiteX0" fmla="*/ 126896 w 2370118"/>
              <a:gd name="connsiteY0" fmla="*/ 0 h 4498059"/>
              <a:gd name="connsiteX1" fmla="*/ 2243222 w 2370118"/>
              <a:gd name="connsiteY1" fmla="*/ 0 h 4498059"/>
              <a:gd name="connsiteX2" fmla="*/ 2370118 w 2370118"/>
              <a:gd name="connsiteY2" fmla="*/ 126896 h 4498059"/>
              <a:gd name="connsiteX3" fmla="*/ 2370118 w 2370118"/>
              <a:gd name="connsiteY3" fmla="*/ 4371163 h 4498059"/>
              <a:gd name="connsiteX4" fmla="*/ 2243222 w 2370118"/>
              <a:gd name="connsiteY4" fmla="*/ 4498059 h 4498059"/>
              <a:gd name="connsiteX5" fmla="*/ 126896 w 2370118"/>
              <a:gd name="connsiteY5" fmla="*/ 4498059 h 4498059"/>
              <a:gd name="connsiteX6" fmla="*/ 0 w 2370118"/>
              <a:gd name="connsiteY6" fmla="*/ 4371163 h 4498059"/>
              <a:gd name="connsiteX7" fmla="*/ 0 w 2370118"/>
              <a:gd name="connsiteY7" fmla="*/ 126896 h 4498059"/>
              <a:gd name="connsiteX8" fmla="*/ 126896 w 2370118"/>
              <a:gd name="connsiteY8" fmla="*/ 0 h 44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118" h="4498059">
                <a:moveTo>
                  <a:pt x="126896" y="0"/>
                </a:moveTo>
                <a:lnTo>
                  <a:pt x="2243222" y="0"/>
                </a:lnTo>
                <a:cubicBezTo>
                  <a:pt x="2313305" y="0"/>
                  <a:pt x="2370118" y="56813"/>
                  <a:pt x="2370118" y="126896"/>
                </a:cubicBezTo>
                <a:lnTo>
                  <a:pt x="2370118" y="4371163"/>
                </a:lnTo>
                <a:cubicBezTo>
                  <a:pt x="2370118" y="4441246"/>
                  <a:pt x="2313305" y="4498059"/>
                  <a:pt x="2243222" y="4498059"/>
                </a:cubicBezTo>
                <a:lnTo>
                  <a:pt x="126896" y="4498059"/>
                </a:lnTo>
                <a:cubicBezTo>
                  <a:pt x="56813" y="4498059"/>
                  <a:pt x="0" y="4441246"/>
                  <a:pt x="0" y="4371163"/>
                </a:cubicBezTo>
                <a:lnTo>
                  <a:pt x="0" y="126896"/>
                </a:lnTo>
                <a:cubicBezTo>
                  <a:pt x="0" y="56813"/>
                  <a:pt x="56813" y="0"/>
                  <a:pt x="126896" y="0"/>
                </a:cubicBezTo>
                <a:close/>
              </a:path>
            </a:pathLst>
          </a:custGeom>
          <a:solidFill>
            <a:schemeClr val="bg1">
              <a:lumMod val="85000"/>
            </a:schemeClr>
          </a:solidFill>
          <a:ln w="19050" cap="rnd">
            <a:noFill/>
            <a:round/>
          </a:ln>
          <a:effectLst>
            <a:outerShdw blurRad="203200" dist="381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Tree>
    <p:extLst>
      <p:ext uri="{BB962C8B-B14F-4D97-AF65-F5344CB8AC3E}">
        <p14:creationId xmlns:p14="http://schemas.microsoft.com/office/powerpoint/2010/main" val="7659430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533400" y="365125"/>
            <a:ext cx="10972800" cy="1235075"/>
          </a:xfrm>
          <a:prstGeom prst="rect">
            <a:avLst/>
          </a:prstGeom>
        </p:spPr>
        <p:txBody>
          <a:bodyPr/>
          <a:lstStyle>
            <a:lvl1pPr>
              <a:defRPr>
                <a:solidFill>
                  <a:srgbClr val="FF8A3F"/>
                </a:solidFill>
              </a:defRPr>
            </a:lvl1pPr>
          </a:lstStyle>
          <a:p>
            <a:r>
              <a:rPr lang="en-GB"/>
              <a:t>Click to edit Master title style</a:t>
            </a:r>
            <a:endParaRPr lang="en-US"/>
          </a:p>
        </p:txBody>
      </p:sp>
    </p:spTree>
    <p:extLst>
      <p:ext uri="{BB962C8B-B14F-4D97-AF65-F5344CB8AC3E}">
        <p14:creationId xmlns:p14="http://schemas.microsoft.com/office/powerpoint/2010/main" val="167920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545690" y="589935"/>
            <a:ext cx="3834075" cy="2671880"/>
          </a:xfrm>
          <a:prstGeom prst="roundRect">
            <a:avLst>
              <a:gd name="adj" fmla="val 4324"/>
            </a:avLst>
          </a:prstGeom>
          <a:solidFill>
            <a:schemeClr val="bg1">
              <a:lumMod val="85000"/>
            </a:schemeClr>
          </a:solidFill>
          <a:effectLst>
            <a:outerShdw blurRad="88900" dist="25400" dir="5400000" algn="t" rotWithShape="0">
              <a:prstClr val="black">
                <a:alpha val="10000"/>
              </a:prstClr>
            </a:outerShdw>
          </a:effectLst>
        </p:spPr>
        <p:txBody>
          <a:bodyPr>
            <a:noAutofit/>
          </a:bodyPr>
          <a:lstStyle>
            <a:lvl1pPr>
              <a:defRPr lang="en-EG"/>
            </a:lvl1pPr>
          </a:lstStyle>
          <a:p>
            <a:pPr lvl="0"/>
            <a:endParaRPr lang="en-EG" noProof="0"/>
          </a:p>
        </p:txBody>
      </p:sp>
      <p:sp>
        <p:nvSpPr>
          <p:cNvPr id="3" name="Picture Placeholder 5"/>
          <p:cNvSpPr>
            <a:spLocks noGrp="1"/>
          </p:cNvSpPr>
          <p:nvPr>
            <p:ph type="pic" sz="quarter" idx="11"/>
          </p:nvPr>
        </p:nvSpPr>
        <p:spPr>
          <a:xfrm>
            <a:off x="545690" y="3455965"/>
            <a:ext cx="3834075" cy="2671880"/>
          </a:xfrm>
          <a:prstGeom prst="roundRect">
            <a:avLst>
              <a:gd name="adj" fmla="val 4324"/>
            </a:avLst>
          </a:prstGeom>
          <a:solidFill>
            <a:schemeClr val="bg1">
              <a:lumMod val="85000"/>
            </a:schemeClr>
          </a:solidFill>
          <a:effectLst>
            <a:outerShdw blurRad="88900" dist="25400" dir="5400000" algn="t" rotWithShape="0">
              <a:prstClr val="black">
                <a:alpha val="10000"/>
              </a:prstClr>
            </a:outerShdw>
          </a:effectLst>
        </p:spPr>
        <p:txBody>
          <a:bodyPr>
            <a:noAutofit/>
          </a:bodyPr>
          <a:lstStyle>
            <a:lvl1pPr>
              <a:defRPr lang="en-EG"/>
            </a:lvl1pPr>
          </a:lstStyle>
          <a:p>
            <a:pPr lvl="0"/>
            <a:endParaRPr lang="en-EG" noProof="0"/>
          </a:p>
        </p:txBody>
      </p:sp>
    </p:spTree>
    <p:extLst>
      <p:ext uri="{BB962C8B-B14F-4D97-AF65-F5344CB8AC3E}">
        <p14:creationId xmlns:p14="http://schemas.microsoft.com/office/powerpoint/2010/main" val="25204778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8594E9D-E6C0-BA8B-51C1-9ECF341F2E71}"/>
              </a:ext>
            </a:extLst>
          </p:cNvPr>
          <p:cNvPicPr>
            <a:picLocks noChangeAspect="1"/>
          </p:cNvPicPr>
          <p:nvPr userDrawn="1"/>
        </p:nvPicPr>
        <p:blipFill>
          <a:blip r:embed="rId2"/>
          <a:srcRect/>
          <a:stretch/>
        </p:blipFill>
        <p:spPr bwMode="auto">
          <a:xfrm>
            <a:off x="3175" y="1786"/>
            <a:ext cx="12185648" cy="685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68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814345" y="4237363"/>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
        <p:nvSpPr>
          <p:cNvPr id="14" name="Picture Placeholder 13"/>
          <p:cNvSpPr>
            <a:spLocks noGrp="1"/>
          </p:cNvSpPr>
          <p:nvPr>
            <p:ph type="pic" sz="quarter" idx="12"/>
          </p:nvPr>
        </p:nvSpPr>
        <p:spPr>
          <a:xfrm>
            <a:off x="814345" y="2116102"/>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
        <p:nvSpPr>
          <p:cNvPr id="15" name="Picture Placeholder 14"/>
          <p:cNvSpPr>
            <a:spLocks noGrp="1"/>
          </p:cNvSpPr>
          <p:nvPr>
            <p:ph type="pic" sz="quarter" idx="13"/>
          </p:nvPr>
        </p:nvSpPr>
        <p:spPr>
          <a:xfrm>
            <a:off x="5968150" y="4237363"/>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
        <p:nvSpPr>
          <p:cNvPr id="12" name="Picture Placeholder 11"/>
          <p:cNvSpPr>
            <a:spLocks noGrp="1"/>
          </p:cNvSpPr>
          <p:nvPr>
            <p:ph type="pic" sz="quarter" idx="10"/>
          </p:nvPr>
        </p:nvSpPr>
        <p:spPr>
          <a:xfrm>
            <a:off x="5968150" y="2116102"/>
            <a:ext cx="1170097" cy="1185472"/>
          </a:xfrm>
          <a:custGeom>
            <a:avLst/>
            <a:gdLst>
              <a:gd name="connsiteX0" fmla="*/ 190768 w 1362334"/>
              <a:gd name="connsiteY0" fmla="*/ 0 h 1380234"/>
              <a:gd name="connsiteX1" fmla="*/ 1171566 w 1362334"/>
              <a:gd name="connsiteY1" fmla="*/ 0 h 1380234"/>
              <a:gd name="connsiteX2" fmla="*/ 1362334 w 1362334"/>
              <a:gd name="connsiteY2" fmla="*/ 190768 h 1380234"/>
              <a:gd name="connsiteX3" fmla="*/ 1362334 w 1362334"/>
              <a:gd name="connsiteY3" fmla="*/ 1189466 h 1380234"/>
              <a:gd name="connsiteX4" fmla="*/ 1171566 w 1362334"/>
              <a:gd name="connsiteY4" fmla="*/ 1380234 h 1380234"/>
              <a:gd name="connsiteX5" fmla="*/ 190768 w 1362334"/>
              <a:gd name="connsiteY5" fmla="*/ 1380234 h 1380234"/>
              <a:gd name="connsiteX6" fmla="*/ 0 w 1362334"/>
              <a:gd name="connsiteY6" fmla="*/ 1189466 h 1380234"/>
              <a:gd name="connsiteX7" fmla="*/ 0 w 1362334"/>
              <a:gd name="connsiteY7" fmla="*/ 190768 h 1380234"/>
              <a:gd name="connsiteX8" fmla="*/ 190768 w 1362334"/>
              <a:gd name="connsiteY8" fmla="*/ 0 h 13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334" h="1380234">
                <a:moveTo>
                  <a:pt x="190768" y="0"/>
                </a:moveTo>
                <a:lnTo>
                  <a:pt x="1171566" y="0"/>
                </a:lnTo>
                <a:cubicBezTo>
                  <a:pt x="1276924" y="0"/>
                  <a:pt x="1362334" y="85410"/>
                  <a:pt x="1362334" y="190768"/>
                </a:cubicBezTo>
                <a:lnTo>
                  <a:pt x="1362334" y="1189466"/>
                </a:lnTo>
                <a:cubicBezTo>
                  <a:pt x="1362334" y="1294824"/>
                  <a:pt x="1276924" y="1380234"/>
                  <a:pt x="1171566" y="1380234"/>
                </a:cubicBezTo>
                <a:lnTo>
                  <a:pt x="190768" y="1380234"/>
                </a:lnTo>
                <a:cubicBezTo>
                  <a:pt x="85410" y="1380234"/>
                  <a:pt x="0" y="1294824"/>
                  <a:pt x="0" y="1189466"/>
                </a:cubicBezTo>
                <a:lnTo>
                  <a:pt x="0" y="190768"/>
                </a:lnTo>
                <a:cubicBezTo>
                  <a:pt x="0" y="85410"/>
                  <a:pt x="85410" y="0"/>
                  <a:pt x="190768" y="0"/>
                </a:cubicBezTo>
                <a:close/>
              </a:path>
            </a:pathLst>
          </a:custGeom>
          <a:solidFill>
            <a:schemeClr val="bg1">
              <a:lumMod val="85000"/>
            </a:schemeClr>
          </a:solidFill>
          <a:ln>
            <a:noFill/>
          </a:ln>
          <a:effectLst>
            <a:outerShdw blurRad="254000" dist="381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buFont typeface="Arial" panose="020B0604020202020204" pitchFamily="34" charset="0"/>
              <a:buNone/>
              <a:defRPr lang="en-EG" sz="1800" dirty="0">
                <a:solidFill>
                  <a:schemeClr val="lt1"/>
                </a:solidFill>
              </a:defRPr>
            </a:lvl1pPr>
          </a:lstStyle>
          <a:p>
            <a:pPr lvl="0"/>
            <a:endParaRPr lang="en-EG" noProof="0"/>
          </a:p>
        </p:txBody>
      </p:sp>
    </p:spTree>
    <p:extLst>
      <p:ext uri="{BB962C8B-B14F-4D97-AF65-F5344CB8AC3E}">
        <p14:creationId xmlns:p14="http://schemas.microsoft.com/office/powerpoint/2010/main" val="121777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947061" y="1230204"/>
            <a:ext cx="1996364" cy="1914442"/>
          </a:xfrm>
          <a:custGeom>
            <a:avLst/>
            <a:gdLst>
              <a:gd name="connsiteX0" fmla="*/ 97168 w 1814876"/>
              <a:gd name="connsiteY0" fmla="*/ 0 h 2380165"/>
              <a:gd name="connsiteX1" fmla="*/ 1717708 w 1814876"/>
              <a:gd name="connsiteY1" fmla="*/ 0 h 2380165"/>
              <a:gd name="connsiteX2" fmla="*/ 1814876 w 1814876"/>
              <a:gd name="connsiteY2" fmla="*/ 97168 h 2380165"/>
              <a:gd name="connsiteX3" fmla="*/ 1814876 w 1814876"/>
              <a:gd name="connsiteY3" fmla="*/ 2282997 h 2380165"/>
              <a:gd name="connsiteX4" fmla="*/ 1717708 w 1814876"/>
              <a:gd name="connsiteY4" fmla="*/ 2380165 h 2380165"/>
              <a:gd name="connsiteX5" fmla="*/ 97168 w 1814876"/>
              <a:gd name="connsiteY5" fmla="*/ 2380165 h 2380165"/>
              <a:gd name="connsiteX6" fmla="*/ 0 w 1814876"/>
              <a:gd name="connsiteY6" fmla="*/ 2282997 h 2380165"/>
              <a:gd name="connsiteX7" fmla="*/ 0 w 1814876"/>
              <a:gd name="connsiteY7" fmla="*/ 97168 h 2380165"/>
              <a:gd name="connsiteX8" fmla="*/ 97168 w 1814876"/>
              <a:gd name="connsiteY8" fmla="*/ 0 h 238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876" h="2380165">
                <a:moveTo>
                  <a:pt x="97168" y="0"/>
                </a:moveTo>
                <a:lnTo>
                  <a:pt x="1717708" y="0"/>
                </a:lnTo>
                <a:cubicBezTo>
                  <a:pt x="1771372" y="0"/>
                  <a:pt x="1814876" y="43504"/>
                  <a:pt x="1814876" y="97168"/>
                </a:cubicBezTo>
                <a:lnTo>
                  <a:pt x="1814876" y="2282997"/>
                </a:lnTo>
                <a:cubicBezTo>
                  <a:pt x="1814876" y="2336661"/>
                  <a:pt x="1771372" y="2380165"/>
                  <a:pt x="1717708" y="2380165"/>
                </a:cubicBezTo>
                <a:lnTo>
                  <a:pt x="97168" y="2380165"/>
                </a:lnTo>
                <a:cubicBezTo>
                  <a:pt x="43504" y="2380165"/>
                  <a:pt x="0" y="2336661"/>
                  <a:pt x="0" y="2282997"/>
                </a:cubicBezTo>
                <a:lnTo>
                  <a:pt x="0" y="97168"/>
                </a:lnTo>
                <a:cubicBezTo>
                  <a:pt x="0" y="43504"/>
                  <a:pt x="43504" y="0"/>
                  <a:pt x="97168" y="0"/>
                </a:cubicBezTo>
                <a:close/>
              </a:path>
            </a:pathLst>
          </a:custGeom>
          <a:solidFill>
            <a:schemeClr val="bg1">
              <a:lumMod val="85000"/>
            </a:schemeClr>
          </a:solidFill>
        </p:spPr>
        <p:txBody>
          <a:bodyPr>
            <a:noAutofit/>
          </a:bodyPr>
          <a:lstStyle>
            <a:lvl1pPr>
              <a:defRPr sz="2000"/>
            </a:lvl1pPr>
          </a:lstStyle>
          <a:p>
            <a:pPr lvl="0"/>
            <a:endParaRPr lang="en-EG" noProof="0"/>
          </a:p>
        </p:txBody>
      </p:sp>
      <p:sp>
        <p:nvSpPr>
          <p:cNvPr id="11" name="Picture Placeholder 10"/>
          <p:cNvSpPr>
            <a:spLocks noGrp="1"/>
          </p:cNvSpPr>
          <p:nvPr>
            <p:ph type="pic" sz="quarter" idx="11"/>
          </p:nvPr>
        </p:nvSpPr>
        <p:spPr>
          <a:xfrm>
            <a:off x="9636235" y="1230204"/>
            <a:ext cx="1996364" cy="1914442"/>
          </a:xfrm>
          <a:custGeom>
            <a:avLst/>
            <a:gdLst>
              <a:gd name="connsiteX0" fmla="*/ 97168 w 1814876"/>
              <a:gd name="connsiteY0" fmla="*/ 0 h 2380165"/>
              <a:gd name="connsiteX1" fmla="*/ 1717708 w 1814876"/>
              <a:gd name="connsiteY1" fmla="*/ 0 h 2380165"/>
              <a:gd name="connsiteX2" fmla="*/ 1814876 w 1814876"/>
              <a:gd name="connsiteY2" fmla="*/ 97168 h 2380165"/>
              <a:gd name="connsiteX3" fmla="*/ 1814876 w 1814876"/>
              <a:gd name="connsiteY3" fmla="*/ 2282997 h 2380165"/>
              <a:gd name="connsiteX4" fmla="*/ 1717708 w 1814876"/>
              <a:gd name="connsiteY4" fmla="*/ 2380165 h 2380165"/>
              <a:gd name="connsiteX5" fmla="*/ 97168 w 1814876"/>
              <a:gd name="connsiteY5" fmla="*/ 2380165 h 2380165"/>
              <a:gd name="connsiteX6" fmla="*/ 0 w 1814876"/>
              <a:gd name="connsiteY6" fmla="*/ 2282997 h 2380165"/>
              <a:gd name="connsiteX7" fmla="*/ 0 w 1814876"/>
              <a:gd name="connsiteY7" fmla="*/ 97168 h 2380165"/>
              <a:gd name="connsiteX8" fmla="*/ 97168 w 1814876"/>
              <a:gd name="connsiteY8" fmla="*/ 0 h 238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876" h="2380165">
                <a:moveTo>
                  <a:pt x="97168" y="0"/>
                </a:moveTo>
                <a:lnTo>
                  <a:pt x="1717708" y="0"/>
                </a:lnTo>
                <a:cubicBezTo>
                  <a:pt x="1771372" y="0"/>
                  <a:pt x="1814876" y="43504"/>
                  <a:pt x="1814876" y="97168"/>
                </a:cubicBezTo>
                <a:lnTo>
                  <a:pt x="1814876" y="2282997"/>
                </a:lnTo>
                <a:cubicBezTo>
                  <a:pt x="1814876" y="2336661"/>
                  <a:pt x="1771372" y="2380165"/>
                  <a:pt x="1717708" y="2380165"/>
                </a:cubicBezTo>
                <a:lnTo>
                  <a:pt x="97168" y="2380165"/>
                </a:lnTo>
                <a:cubicBezTo>
                  <a:pt x="43504" y="2380165"/>
                  <a:pt x="0" y="2336661"/>
                  <a:pt x="0" y="2282997"/>
                </a:cubicBezTo>
                <a:lnTo>
                  <a:pt x="0" y="97168"/>
                </a:lnTo>
                <a:cubicBezTo>
                  <a:pt x="0" y="43504"/>
                  <a:pt x="43504" y="0"/>
                  <a:pt x="97168" y="0"/>
                </a:cubicBezTo>
                <a:close/>
              </a:path>
            </a:pathLst>
          </a:custGeom>
          <a:solidFill>
            <a:schemeClr val="bg1">
              <a:lumMod val="85000"/>
            </a:schemeClr>
          </a:solidFill>
        </p:spPr>
        <p:txBody>
          <a:bodyPr>
            <a:noAutofit/>
          </a:bodyPr>
          <a:lstStyle>
            <a:lvl1pPr>
              <a:defRPr sz="2000"/>
            </a:lvl1pPr>
          </a:lstStyle>
          <a:p>
            <a:pPr lvl="0"/>
            <a:endParaRPr lang="en-EG" noProof="0"/>
          </a:p>
        </p:txBody>
      </p:sp>
      <p:sp>
        <p:nvSpPr>
          <p:cNvPr id="12" name="Picture Placeholder 11"/>
          <p:cNvSpPr>
            <a:spLocks noGrp="1"/>
          </p:cNvSpPr>
          <p:nvPr>
            <p:ph type="pic" sz="quarter" idx="12"/>
          </p:nvPr>
        </p:nvSpPr>
        <p:spPr>
          <a:xfrm>
            <a:off x="7291649" y="1230203"/>
            <a:ext cx="1996364" cy="1914442"/>
          </a:xfrm>
          <a:custGeom>
            <a:avLst/>
            <a:gdLst>
              <a:gd name="connsiteX0" fmla="*/ 97168 w 1814876"/>
              <a:gd name="connsiteY0" fmla="*/ 0 h 2380165"/>
              <a:gd name="connsiteX1" fmla="*/ 1717708 w 1814876"/>
              <a:gd name="connsiteY1" fmla="*/ 0 h 2380165"/>
              <a:gd name="connsiteX2" fmla="*/ 1814876 w 1814876"/>
              <a:gd name="connsiteY2" fmla="*/ 97168 h 2380165"/>
              <a:gd name="connsiteX3" fmla="*/ 1814876 w 1814876"/>
              <a:gd name="connsiteY3" fmla="*/ 2282997 h 2380165"/>
              <a:gd name="connsiteX4" fmla="*/ 1717708 w 1814876"/>
              <a:gd name="connsiteY4" fmla="*/ 2380165 h 2380165"/>
              <a:gd name="connsiteX5" fmla="*/ 97168 w 1814876"/>
              <a:gd name="connsiteY5" fmla="*/ 2380165 h 2380165"/>
              <a:gd name="connsiteX6" fmla="*/ 0 w 1814876"/>
              <a:gd name="connsiteY6" fmla="*/ 2282997 h 2380165"/>
              <a:gd name="connsiteX7" fmla="*/ 0 w 1814876"/>
              <a:gd name="connsiteY7" fmla="*/ 97168 h 2380165"/>
              <a:gd name="connsiteX8" fmla="*/ 97168 w 1814876"/>
              <a:gd name="connsiteY8" fmla="*/ 0 h 238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876" h="2380165">
                <a:moveTo>
                  <a:pt x="97168" y="0"/>
                </a:moveTo>
                <a:lnTo>
                  <a:pt x="1717708" y="0"/>
                </a:lnTo>
                <a:cubicBezTo>
                  <a:pt x="1771372" y="0"/>
                  <a:pt x="1814876" y="43504"/>
                  <a:pt x="1814876" y="97168"/>
                </a:cubicBezTo>
                <a:lnTo>
                  <a:pt x="1814876" y="2282997"/>
                </a:lnTo>
                <a:cubicBezTo>
                  <a:pt x="1814876" y="2336661"/>
                  <a:pt x="1771372" y="2380165"/>
                  <a:pt x="1717708" y="2380165"/>
                </a:cubicBezTo>
                <a:lnTo>
                  <a:pt x="97168" y="2380165"/>
                </a:lnTo>
                <a:cubicBezTo>
                  <a:pt x="43504" y="2380165"/>
                  <a:pt x="0" y="2336661"/>
                  <a:pt x="0" y="2282997"/>
                </a:cubicBezTo>
                <a:lnTo>
                  <a:pt x="0" y="97168"/>
                </a:lnTo>
                <a:cubicBezTo>
                  <a:pt x="0" y="43504"/>
                  <a:pt x="43504" y="0"/>
                  <a:pt x="97168" y="0"/>
                </a:cubicBezTo>
                <a:close/>
              </a:path>
            </a:pathLst>
          </a:custGeom>
          <a:solidFill>
            <a:schemeClr val="bg1">
              <a:lumMod val="85000"/>
            </a:schemeClr>
          </a:solidFill>
        </p:spPr>
        <p:txBody>
          <a:bodyPr>
            <a:noAutofit/>
          </a:bodyPr>
          <a:lstStyle>
            <a:lvl1pPr>
              <a:defRPr sz="2000"/>
            </a:lvl1pPr>
          </a:lstStyle>
          <a:p>
            <a:pPr lvl="0"/>
            <a:endParaRPr lang="en-EG" noProof="0"/>
          </a:p>
        </p:txBody>
      </p:sp>
    </p:spTree>
    <p:extLst>
      <p:ext uri="{BB962C8B-B14F-4D97-AF65-F5344CB8AC3E}">
        <p14:creationId xmlns:p14="http://schemas.microsoft.com/office/powerpoint/2010/main" val="16293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3040889" y="3855346"/>
            <a:ext cx="1885239" cy="2077409"/>
          </a:xfrm>
          <a:custGeom>
            <a:avLst/>
            <a:gdLst>
              <a:gd name="connsiteX0" fmla="*/ 175535 w 1885239"/>
              <a:gd name="connsiteY0" fmla="*/ 0 h 2077409"/>
              <a:gd name="connsiteX1" fmla="*/ 1709704 w 1885239"/>
              <a:gd name="connsiteY1" fmla="*/ 0 h 2077409"/>
              <a:gd name="connsiteX2" fmla="*/ 1885239 w 1885239"/>
              <a:gd name="connsiteY2" fmla="*/ 175535 h 2077409"/>
              <a:gd name="connsiteX3" fmla="*/ 1885239 w 1885239"/>
              <a:gd name="connsiteY3" fmla="*/ 1901874 h 2077409"/>
              <a:gd name="connsiteX4" fmla="*/ 1709704 w 1885239"/>
              <a:gd name="connsiteY4" fmla="*/ 2077409 h 2077409"/>
              <a:gd name="connsiteX5" fmla="*/ 175535 w 1885239"/>
              <a:gd name="connsiteY5" fmla="*/ 2077409 h 2077409"/>
              <a:gd name="connsiteX6" fmla="*/ 0 w 1885239"/>
              <a:gd name="connsiteY6" fmla="*/ 1901874 h 2077409"/>
              <a:gd name="connsiteX7" fmla="*/ 0 w 1885239"/>
              <a:gd name="connsiteY7" fmla="*/ 175535 h 2077409"/>
              <a:gd name="connsiteX8" fmla="*/ 175535 w 1885239"/>
              <a:gd name="connsiteY8" fmla="*/ 0 h 207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39" h="2077409">
                <a:moveTo>
                  <a:pt x="175535" y="0"/>
                </a:moveTo>
                <a:lnTo>
                  <a:pt x="1709704" y="0"/>
                </a:lnTo>
                <a:cubicBezTo>
                  <a:pt x="1806649" y="0"/>
                  <a:pt x="1885239" y="78590"/>
                  <a:pt x="1885239" y="175535"/>
                </a:cubicBezTo>
                <a:lnTo>
                  <a:pt x="1885239" y="1901874"/>
                </a:lnTo>
                <a:cubicBezTo>
                  <a:pt x="1885239" y="1998819"/>
                  <a:pt x="1806649" y="2077409"/>
                  <a:pt x="1709704" y="2077409"/>
                </a:cubicBezTo>
                <a:lnTo>
                  <a:pt x="175535" y="2077409"/>
                </a:lnTo>
                <a:cubicBezTo>
                  <a:pt x="78590" y="2077409"/>
                  <a:pt x="0" y="1998819"/>
                  <a:pt x="0" y="1901874"/>
                </a:cubicBezTo>
                <a:lnTo>
                  <a:pt x="0" y="175535"/>
                </a:lnTo>
                <a:cubicBezTo>
                  <a:pt x="0" y="78590"/>
                  <a:pt x="78590" y="0"/>
                  <a:pt x="175535" y="0"/>
                </a:cubicBezTo>
                <a:close/>
              </a:path>
            </a:pathLst>
          </a:custGeom>
          <a:solidFill>
            <a:schemeClr val="bg1">
              <a:lumMod val="85000"/>
            </a:schemeClr>
          </a:solidFill>
          <a:ln w="19050">
            <a:noFill/>
          </a:ln>
          <a:effectLst>
            <a:outerShdw blurRad="63500"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dirty="0"/>
            </a:lvl1pPr>
          </a:lstStyle>
          <a:p>
            <a:pPr lvl="0"/>
            <a:endParaRPr lang="en-EG" noProof="0"/>
          </a:p>
        </p:txBody>
      </p:sp>
      <p:sp>
        <p:nvSpPr>
          <p:cNvPr id="15" name="Picture Placeholder 14"/>
          <p:cNvSpPr>
            <a:spLocks noGrp="1"/>
          </p:cNvSpPr>
          <p:nvPr>
            <p:ph type="pic" sz="quarter" idx="12"/>
          </p:nvPr>
        </p:nvSpPr>
        <p:spPr>
          <a:xfrm>
            <a:off x="5479465" y="3855346"/>
            <a:ext cx="1885239" cy="2077409"/>
          </a:xfrm>
          <a:custGeom>
            <a:avLst/>
            <a:gdLst>
              <a:gd name="connsiteX0" fmla="*/ 175535 w 1885239"/>
              <a:gd name="connsiteY0" fmla="*/ 0 h 2077409"/>
              <a:gd name="connsiteX1" fmla="*/ 1709704 w 1885239"/>
              <a:gd name="connsiteY1" fmla="*/ 0 h 2077409"/>
              <a:gd name="connsiteX2" fmla="*/ 1885239 w 1885239"/>
              <a:gd name="connsiteY2" fmla="*/ 175535 h 2077409"/>
              <a:gd name="connsiteX3" fmla="*/ 1885239 w 1885239"/>
              <a:gd name="connsiteY3" fmla="*/ 1901874 h 2077409"/>
              <a:gd name="connsiteX4" fmla="*/ 1709704 w 1885239"/>
              <a:gd name="connsiteY4" fmla="*/ 2077409 h 2077409"/>
              <a:gd name="connsiteX5" fmla="*/ 175535 w 1885239"/>
              <a:gd name="connsiteY5" fmla="*/ 2077409 h 2077409"/>
              <a:gd name="connsiteX6" fmla="*/ 0 w 1885239"/>
              <a:gd name="connsiteY6" fmla="*/ 1901874 h 2077409"/>
              <a:gd name="connsiteX7" fmla="*/ 0 w 1885239"/>
              <a:gd name="connsiteY7" fmla="*/ 175535 h 2077409"/>
              <a:gd name="connsiteX8" fmla="*/ 175535 w 1885239"/>
              <a:gd name="connsiteY8" fmla="*/ 0 h 207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39" h="2077409">
                <a:moveTo>
                  <a:pt x="175535" y="0"/>
                </a:moveTo>
                <a:lnTo>
                  <a:pt x="1709704" y="0"/>
                </a:lnTo>
                <a:cubicBezTo>
                  <a:pt x="1806649" y="0"/>
                  <a:pt x="1885239" y="78590"/>
                  <a:pt x="1885239" y="175535"/>
                </a:cubicBezTo>
                <a:lnTo>
                  <a:pt x="1885239" y="1901874"/>
                </a:lnTo>
                <a:cubicBezTo>
                  <a:pt x="1885239" y="1998819"/>
                  <a:pt x="1806649" y="2077409"/>
                  <a:pt x="1709704" y="2077409"/>
                </a:cubicBezTo>
                <a:lnTo>
                  <a:pt x="175535" y="2077409"/>
                </a:lnTo>
                <a:cubicBezTo>
                  <a:pt x="78590" y="2077409"/>
                  <a:pt x="0" y="1998819"/>
                  <a:pt x="0" y="1901874"/>
                </a:cubicBezTo>
                <a:lnTo>
                  <a:pt x="0" y="175535"/>
                </a:lnTo>
                <a:cubicBezTo>
                  <a:pt x="0" y="78590"/>
                  <a:pt x="78590" y="0"/>
                  <a:pt x="175535" y="0"/>
                </a:cubicBezTo>
                <a:close/>
              </a:path>
            </a:pathLst>
          </a:custGeom>
          <a:solidFill>
            <a:schemeClr val="bg1">
              <a:lumMod val="85000"/>
            </a:schemeClr>
          </a:solidFill>
          <a:ln w="19050">
            <a:noFill/>
          </a:ln>
          <a:effectLst>
            <a:outerShdw blurRad="63500"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
        <p:nvSpPr>
          <p:cNvPr id="16" name="Picture Placeholder 15"/>
          <p:cNvSpPr>
            <a:spLocks noGrp="1"/>
          </p:cNvSpPr>
          <p:nvPr>
            <p:ph type="pic" sz="quarter" idx="13"/>
          </p:nvPr>
        </p:nvSpPr>
        <p:spPr>
          <a:xfrm>
            <a:off x="8126601" y="1191620"/>
            <a:ext cx="3473188" cy="4741134"/>
          </a:xfrm>
          <a:custGeom>
            <a:avLst/>
            <a:gdLst>
              <a:gd name="connsiteX0" fmla="*/ 185954 w 3473188"/>
              <a:gd name="connsiteY0" fmla="*/ 0 h 4741134"/>
              <a:gd name="connsiteX1" fmla="*/ 3287234 w 3473188"/>
              <a:gd name="connsiteY1" fmla="*/ 0 h 4741134"/>
              <a:gd name="connsiteX2" fmla="*/ 3473188 w 3473188"/>
              <a:gd name="connsiteY2" fmla="*/ 185954 h 4741134"/>
              <a:gd name="connsiteX3" fmla="*/ 3473188 w 3473188"/>
              <a:gd name="connsiteY3" fmla="*/ 4555180 h 4741134"/>
              <a:gd name="connsiteX4" fmla="*/ 3287234 w 3473188"/>
              <a:gd name="connsiteY4" fmla="*/ 4741134 h 4741134"/>
              <a:gd name="connsiteX5" fmla="*/ 185954 w 3473188"/>
              <a:gd name="connsiteY5" fmla="*/ 4741134 h 4741134"/>
              <a:gd name="connsiteX6" fmla="*/ 0 w 3473188"/>
              <a:gd name="connsiteY6" fmla="*/ 4555180 h 4741134"/>
              <a:gd name="connsiteX7" fmla="*/ 0 w 3473188"/>
              <a:gd name="connsiteY7" fmla="*/ 185954 h 4741134"/>
              <a:gd name="connsiteX8" fmla="*/ 185954 w 3473188"/>
              <a:gd name="connsiteY8" fmla="*/ 0 h 474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3188" h="4741134">
                <a:moveTo>
                  <a:pt x="185954" y="0"/>
                </a:moveTo>
                <a:lnTo>
                  <a:pt x="3287234" y="0"/>
                </a:lnTo>
                <a:cubicBezTo>
                  <a:pt x="3389934" y="0"/>
                  <a:pt x="3473188" y="83254"/>
                  <a:pt x="3473188" y="185954"/>
                </a:cubicBezTo>
                <a:lnTo>
                  <a:pt x="3473188" y="4555180"/>
                </a:lnTo>
                <a:cubicBezTo>
                  <a:pt x="3473188" y="4657880"/>
                  <a:pt x="3389934" y="4741134"/>
                  <a:pt x="3287234" y="4741134"/>
                </a:cubicBezTo>
                <a:lnTo>
                  <a:pt x="185954" y="4741134"/>
                </a:lnTo>
                <a:cubicBezTo>
                  <a:pt x="83254" y="4741134"/>
                  <a:pt x="0" y="4657880"/>
                  <a:pt x="0" y="4555180"/>
                </a:cubicBezTo>
                <a:lnTo>
                  <a:pt x="0" y="185954"/>
                </a:lnTo>
                <a:cubicBezTo>
                  <a:pt x="0" y="83254"/>
                  <a:pt x="83254" y="0"/>
                  <a:pt x="185954" y="0"/>
                </a:cubicBezTo>
                <a:close/>
              </a:path>
            </a:pathLst>
          </a:cu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dirty="0">
                <a:solidFill>
                  <a:schemeClr val="lt1"/>
                </a:solidFill>
              </a:defRPr>
            </a:lvl1pPr>
          </a:lstStyle>
          <a:p>
            <a:pPr lvl="0"/>
            <a:endParaRPr lang="en-EG" noProof="0"/>
          </a:p>
        </p:txBody>
      </p:sp>
      <p:sp>
        <p:nvSpPr>
          <p:cNvPr id="9" name="Picture Placeholder 8"/>
          <p:cNvSpPr>
            <a:spLocks noGrp="1"/>
          </p:cNvSpPr>
          <p:nvPr>
            <p:ph type="pic" sz="quarter" idx="10"/>
          </p:nvPr>
        </p:nvSpPr>
        <p:spPr>
          <a:xfrm>
            <a:off x="609711" y="3855345"/>
            <a:ext cx="1885239" cy="2077409"/>
          </a:xfrm>
          <a:custGeom>
            <a:avLst/>
            <a:gdLst>
              <a:gd name="connsiteX0" fmla="*/ 175535 w 1885239"/>
              <a:gd name="connsiteY0" fmla="*/ 0 h 2077409"/>
              <a:gd name="connsiteX1" fmla="*/ 1709704 w 1885239"/>
              <a:gd name="connsiteY1" fmla="*/ 0 h 2077409"/>
              <a:gd name="connsiteX2" fmla="*/ 1885239 w 1885239"/>
              <a:gd name="connsiteY2" fmla="*/ 175535 h 2077409"/>
              <a:gd name="connsiteX3" fmla="*/ 1885239 w 1885239"/>
              <a:gd name="connsiteY3" fmla="*/ 1901874 h 2077409"/>
              <a:gd name="connsiteX4" fmla="*/ 1709704 w 1885239"/>
              <a:gd name="connsiteY4" fmla="*/ 2077409 h 2077409"/>
              <a:gd name="connsiteX5" fmla="*/ 175535 w 1885239"/>
              <a:gd name="connsiteY5" fmla="*/ 2077409 h 2077409"/>
              <a:gd name="connsiteX6" fmla="*/ 0 w 1885239"/>
              <a:gd name="connsiteY6" fmla="*/ 1901874 h 2077409"/>
              <a:gd name="connsiteX7" fmla="*/ 0 w 1885239"/>
              <a:gd name="connsiteY7" fmla="*/ 175535 h 2077409"/>
              <a:gd name="connsiteX8" fmla="*/ 175535 w 1885239"/>
              <a:gd name="connsiteY8" fmla="*/ 0 h 207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239" h="2077409">
                <a:moveTo>
                  <a:pt x="175535" y="0"/>
                </a:moveTo>
                <a:lnTo>
                  <a:pt x="1709704" y="0"/>
                </a:lnTo>
                <a:cubicBezTo>
                  <a:pt x="1806649" y="0"/>
                  <a:pt x="1885239" y="78590"/>
                  <a:pt x="1885239" y="175535"/>
                </a:cubicBezTo>
                <a:lnTo>
                  <a:pt x="1885239" y="1901874"/>
                </a:lnTo>
                <a:cubicBezTo>
                  <a:pt x="1885239" y="1998819"/>
                  <a:pt x="1806649" y="2077409"/>
                  <a:pt x="1709704" y="2077409"/>
                </a:cubicBezTo>
                <a:lnTo>
                  <a:pt x="175535" y="2077409"/>
                </a:lnTo>
                <a:cubicBezTo>
                  <a:pt x="78590" y="2077409"/>
                  <a:pt x="0" y="1998819"/>
                  <a:pt x="0" y="1901874"/>
                </a:cubicBezTo>
                <a:lnTo>
                  <a:pt x="0" y="175535"/>
                </a:lnTo>
                <a:cubicBezTo>
                  <a:pt x="0" y="78590"/>
                  <a:pt x="78590" y="0"/>
                  <a:pt x="175535" y="0"/>
                </a:cubicBezTo>
                <a:close/>
              </a:path>
            </a:pathLst>
          </a:custGeom>
          <a:solidFill>
            <a:schemeClr val="bg1">
              <a:lumMod val="85000"/>
            </a:schemeClr>
          </a:solidFill>
          <a:ln w="19050">
            <a:noFill/>
          </a:ln>
          <a:effectLst>
            <a:outerShdw blurRad="63500"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EG" sz="1800">
                <a:solidFill>
                  <a:schemeClr val="lt1"/>
                </a:solidFill>
              </a:defRPr>
            </a:lvl1pPr>
          </a:lstStyle>
          <a:p>
            <a:pPr lvl="0"/>
            <a:endParaRPr lang="en-EG" noProof="0"/>
          </a:p>
        </p:txBody>
      </p:sp>
    </p:spTree>
    <p:extLst>
      <p:ext uri="{BB962C8B-B14F-4D97-AF65-F5344CB8AC3E}">
        <p14:creationId xmlns:p14="http://schemas.microsoft.com/office/powerpoint/2010/main" val="1195184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3B92D542-4483-6D49-8261-D812970B854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a:extLst>
              <a:ext uri="{FF2B5EF4-FFF2-40B4-BE49-F238E27FC236}">
                <a16:creationId xmlns:a16="http://schemas.microsoft.com/office/drawing/2014/main" id="{631D5656-328F-EA2B-162A-3D058AD54F28}"/>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Slide Number Placeholder 5">
            <a:extLst>
              <a:ext uri="{FF2B5EF4-FFF2-40B4-BE49-F238E27FC236}">
                <a16:creationId xmlns:a16="http://schemas.microsoft.com/office/drawing/2014/main" id="{B61A76F3-8EC3-D148-CCCB-848A9C53F2C6}"/>
              </a:ext>
            </a:extLst>
          </p:cNvPr>
          <p:cNvSpPr txBox="1">
            <a:spLocks/>
          </p:cNvSpPr>
          <p:nvPr userDrawn="1"/>
        </p:nvSpPr>
        <p:spPr>
          <a:xfrm>
            <a:off x="155575" y="6389688"/>
            <a:ext cx="454025"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7D40B0F-90D7-E447-8680-A80DC37CFD31}" type="slidenum">
              <a:rPr lang="en-US" smtClean="0">
                <a:solidFill>
                  <a:schemeClr val="tx1"/>
                </a:solidFill>
                <a:latin typeface="Roboto" panose="02000000000000000000" pitchFamily="2" charset="0"/>
                <a:ea typeface="Roboto" panose="02000000000000000000" pitchFamily="2" charset="0"/>
                <a:cs typeface="Open Sans" panose="020B0606030504020204" pitchFamily="34" charset="0"/>
              </a:rPr>
              <a:pPr>
                <a:defRPr/>
              </a:pPr>
              <a:t>‹#›</a:t>
            </a:fld>
            <a:endParaRPr lang="en-US" sz="1600">
              <a:solidFill>
                <a:schemeClr val="tx1"/>
              </a:solidFill>
              <a:latin typeface="Roboto" panose="02000000000000000000" pitchFamily="2" charset="0"/>
              <a:ea typeface="Roboto" panose="02000000000000000000" pitchFamily="2" charset="0"/>
              <a:cs typeface="Open Sans" panose="020B0606030504020204" pitchFamily="34" charset="0"/>
            </a:endParaRPr>
          </a:p>
        </p:txBody>
      </p:sp>
    </p:spTree>
    <p:extLst>
      <p:ext uri="{BB962C8B-B14F-4D97-AF65-F5344CB8AC3E}">
        <p14:creationId xmlns:p14="http://schemas.microsoft.com/office/powerpoint/2010/main" val="4403702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457200" rtl="0" eaLnBrk="0" fontAlgn="base" hangingPunct="0">
        <a:spcBef>
          <a:spcPct val="0"/>
        </a:spcBef>
        <a:spcAft>
          <a:spcPct val="0"/>
        </a:spcAft>
        <a:defRPr sz="4400" kern="1200">
          <a:solidFill>
            <a:srgbClr val="F08F3A"/>
          </a:solidFill>
          <a:latin typeface="Gill Sans"/>
          <a:ea typeface="ＭＳ Ｐゴシック" charset="0"/>
          <a:cs typeface="Gill Sans"/>
        </a:defRPr>
      </a:lvl1pPr>
      <a:lvl2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Gill Sans"/>
          <a:ea typeface="ＭＳ Ｐゴシック" charset="0"/>
          <a:cs typeface="Gill San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Gill Sans"/>
          <a:ea typeface="ＭＳ Ｐゴシック" charset="0"/>
          <a:cs typeface="Gill San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Gill Sans"/>
          <a:ea typeface="ＭＳ Ｐゴシック" charset="0"/>
          <a:cs typeface="Gill San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Gill Sans"/>
          <a:ea typeface="ＭＳ Ｐゴシック" charset="0"/>
          <a:cs typeface="Gill San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Gill Sans"/>
          <a:ea typeface="ＭＳ Ｐゴシック" charset="0"/>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1912432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0E29E-B3F3-44EB-96DB-6E2859668B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D84DE8-716F-484A-AAA1-F5CB6F264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D4454A-BD35-499F-B48B-AA63ED389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7016A-CEE5-4488-9D3B-61E6FD797323}" type="datetime1">
              <a:rPr lang="en-GB" smtClean="0"/>
              <a:t>09/02/2023</a:t>
            </a:fld>
            <a:endParaRPr lang="en-GB"/>
          </a:p>
        </p:txBody>
      </p:sp>
      <p:sp>
        <p:nvSpPr>
          <p:cNvPr id="5" name="Footer Placeholder 4">
            <a:extLst>
              <a:ext uri="{FF2B5EF4-FFF2-40B4-BE49-F238E27FC236}">
                <a16:creationId xmlns:a16="http://schemas.microsoft.com/office/drawing/2014/main" id="{98F355C2-97CA-4DB7-808B-A93E8F142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762C20-8D98-4045-AE92-9DB90B517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A03EE-337C-4AB0-9F0C-504EA7A6DC74}" type="slidenum">
              <a:rPr lang="en-GB" smtClean="0"/>
              <a:t>‹#›</a:t>
            </a:fld>
            <a:endParaRPr lang="en-GB"/>
          </a:p>
        </p:txBody>
      </p:sp>
    </p:spTree>
    <p:extLst>
      <p:ext uri="{BB962C8B-B14F-4D97-AF65-F5344CB8AC3E}">
        <p14:creationId xmlns:p14="http://schemas.microsoft.com/office/powerpoint/2010/main" val="16018669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66903AEF-1779-4320-AEA7-0907117D1A6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34CB826D-7631-4F3F-B950-A78FD2DF4A5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F02A85-7AF3-406C-9637-F3B092488D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4209C52-A02C-4762-ACAF-F03DAC21E0A3}" type="datetimeFigureOut">
              <a:rPr lang="en-US"/>
              <a:pPr>
                <a:defRPr/>
              </a:pPr>
              <a:t>2/9/2023</a:t>
            </a:fld>
            <a:endParaRPr lang="en-US"/>
          </a:p>
        </p:txBody>
      </p:sp>
      <p:sp>
        <p:nvSpPr>
          <p:cNvPr id="5" name="Footer Placeholder 4">
            <a:extLst>
              <a:ext uri="{FF2B5EF4-FFF2-40B4-BE49-F238E27FC236}">
                <a16:creationId xmlns:a16="http://schemas.microsoft.com/office/drawing/2014/main" id="{EB51D7DB-CEF9-436B-BBA5-858F4ABD99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E7494B0-9A37-47AE-8AF1-78C780FBC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5DF46EA-91B7-479E-9A56-A73710B89291}" type="slidenum">
              <a:rPr lang="en-US"/>
              <a:pPr>
                <a:defRPr/>
              </a:pPr>
              <a:t>‹#›</a:t>
            </a:fld>
            <a:endParaRPr lang="en-US"/>
          </a:p>
        </p:txBody>
      </p:sp>
    </p:spTree>
    <p:extLst>
      <p:ext uri="{BB962C8B-B14F-4D97-AF65-F5344CB8AC3E}">
        <p14:creationId xmlns:p14="http://schemas.microsoft.com/office/powerpoint/2010/main" val="335473372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64309FA5-A5AA-E0DF-BBAB-4B9876E6E322}"/>
              </a:ext>
            </a:extLst>
          </p:cNvPr>
          <p:cNvPicPr>
            <a:picLocks noChangeAspect="1"/>
          </p:cNvPicPr>
          <p:nvPr userDrawn="1"/>
        </p:nvPicPr>
        <p:blipFill>
          <a:blip r:embed="rId14"/>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a:extLst>
              <a:ext uri="{FF2B5EF4-FFF2-40B4-BE49-F238E27FC236}">
                <a16:creationId xmlns:a16="http://schemas.microsoft.com/office/drawing/2014/main" id="{DEB6376F-CF2D-DF3B-5AA2-1364A36A34E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3" name="Rectangle 9">
            <a:extLst>
              <a:ext uri="{FF2B5EF4-FFF2-40B4-BE49-F238E27FC236}">
                <a16:creationId xmlns:a16="http://schemas.microsoft.com/office/drawing/2014/main" id="{2B9433CE-AA25-D745-B0C5-BEF0C5EEA512}"/>
              </a:ext>
            </a:extLst>
          </p:cNvPr>
          <p:cNvSpPr>
            <a:spLocks noChangeArrowheads="1"/>
          </p:cNvSpPr>
          <p:nvPr userDrawn="1"/>
        </p:nvSpPr>
        <p:spPr bwMode="auto">
          <a:xfrm>
            <a:off x="3230563" y="6572250"/>
            <a:ext cx="6096000" cy="230188"/>
          </a:xfrm>
          <a:prstGeom prst="rect">
            <a:avLst/>
          </a:prstGeom>
          <a:noFill/>
          <a:ln>
            <a:noFill/>
          </a:ln>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r>
              <a:rPr lang="en-US" altLang="en-US" sz="900">
                <a:solidFill>
                  <a:schemeClr val="bg1"/>
                </a:solidFill>
                <a:latin typeface="Lucida Sans" panose="020B0602030504020204" pitchFamily="34" charset="77"/>
              </a:rPr>
              <a:t>Copyright © 2020 CyberSecurity Malaysia</a:t>
            </a:r>
          </a:p>
        </p:txBody>
      </p:sp>
      <p:sp>
        <p:nvSpPr>
          <p:cNvPr id="8" name="Slide Number Placeholder 5">
            <a:extLst>
              <a:ext uri="{FF2B5EF4-FFF2-40B4-BE49-F238E27FC236}">
                <a16:creationId xmlns:a16="http://schemas.microsoft.com/office/drawing/2014/main" id="{D5BED8F0-3D94-BF95-43DE-4354EAAB28AF}"/>
              </a:ext>
            </a:extLst>
          </p:cNvPr>
          <p:cNvSpPr txBox="1">
            <a:spLocks/>
          </p:cNvSpPr>
          <p:nvPr userDrawn="1"/>
        </p:nvSpPr>
        <p:spPr>
          <a:xfrm>
            <a:off x="155575" y="6389688"/>
            <a:ext cx="454025"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61B972-E584-4C4C-8536-34B6629D880B}" type="slidenum">
              <a:rPr lang="en-US" smtClean="0">
                <a:solidFill>
                  <a:schemeClr val="tx1"/>
                </a:solidFill>
                <a:latin typeface="Roboto" panose="02000000000000000000" pitchFamily="2" charset="0"/>
                <a:ea typeface="Roboto" panose="02000000000000000000" pitchFamily="2" charset="0"/>
                <a:cs typeface="Open Sans" panose="020B0606030504020204" pitchFamily="34" charset="0"/>
              </a:rPr>
              <a:pPr>
                <a:defRPr/>
              </a:pPr>
              <a:t>‹#›</a:t>
            </a:fld>
            <a:endParaRPr lang="en-US" sz="1600">
              <a:solidFill>
                <a:schemeClr val="tx1"/>
              </a:solidFill>
              <a:latin typeface="Roboto" panose="02000000000000000000" pitchFamily="2" charset="0"/>
              <a:ea typeface="Roboto" panose="02000000000000000000" pitchFamily="2" charset="0"/>
              <a:cs typeface="Open Sans" panose="020B0606030504020204" pitchFamily="34" charset="0"/>
            </a:endParaRPr>
          </a:p>
        </p:txBody>
      </p:sp>
    </p:spTree>
    <p:extLst>
      <p:ext uri="{BB962C8B-B14F-4D97-AF65-F5344CB8AC3E}">
        <p14:creationId xmlns:p14="http://schemas.microsoft.com/office/powerpoint/2010/main" val="206697838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l" defTabSz="457200" rtl="0" eaLnBrk="0" fontAlgn="base" hangingPunct="0">
        <a:spcBef>
          <a:spcPct val="0"/>
        </a:spcBef>
        <a:spcAft>
          <a:spcPct val="0"/>
        </a:spcAft>
        <a:defRPr sz="4400" kern="1200">
          <a:solidFill>
            <a:srgbClr val="F08F3A"/>
          </a:solidFill>
          <a:latin typeface="Gill Sans"/>
          <a:ea typeface="ＭＳ Ｐゴシック" charset="0"/>
          <a:cs typeface="Gill Sans"/>
        </a:defRPr>
      </a:lvl1pPr>
      <a:lvl2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Gill Sans"/>
          <a:ea typeface="ＭＳ Ｐゴシック" charset="0"/>
          <a:cs typeface="Gill San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Gill Sans"/>
          <a:ea typeface="ＭＳ Ｐゴシック" charset="0"/>
          <a:cs typeface="Gill San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Gill Sans"/>
          <a:ea typeface="ＭＳ Ｐゴシック" charset="0"/>
          <a:cs typeface="Gill San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Gill Sans"/>
          <a:ea typeface="ＭＳ Ｐゴシック" charset="0"/>
          <a:cs typeface="Gill San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Gill Sans"/>
          <a:ea typeface="ＭＳ Ｐゴシック" charset="0"/>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fopoint-security.de/media/2022-sonicwall-cyber-threat-report.pdf" TargetMode="Externa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svg"/><Relationship Id="rId9" Type="http://schemas.openxmlformats.org/officeDocument/2006/relationships/image" Target="../media/image7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oplematters.in/video/webinar/webcast-what-hr-ld-leaders-should-know-about-cybersecurity-skills-20341" TargetMode="External"/><Relationship Id="rId2" Type="http://schemas.openxmlformats.org/officeDocument/2006/relationships/image" Target="../media/image82.jpeg"/><Relationship Id="rId1" Type="http://schemas.openxmlformats.org/officeDocument/2006/relationships/slideLayout" Target="../slideLayouts/slideLayout11.xml"/><Relationship Id="rId4"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1.xml"/><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datareportal.com/reports/digital-2023-global-overview-repor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hyperlink" Target="https://www3.weforum.org/docs/WEF_Global_Risks_Report_2023.pdf" TargetMode="External"/><Relationship Id="rId2" Type="http://schemas.openxmlformats.org/officeDocument/2006/relationships/hyperlink" Target="http://reports.weforum.org/global-risks-report-2021/"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Box 20">
            <a:extLst>
              <a:ext uri="{FF2B5EF4-FFF2-40B4-BE49-F238E27FC236}">
                <a16:creationId xmlns:a16="http://schemas.microsoft.com/office/drawing/2014/main" id="{35807062-9947-47C3-3F8B-B4B0282CC877}"/>
              </a:ext>
            </a:extLst>
          </p:cNvPr>
          <p:cNvSpPr txBox="1">
            <a:spLocks noChangeArrowheads="1"/>
          </p:cNvSpPr>
          <p:nvPr/>
        </p:nvSpPr>
        <p:spPr bwMode="auto">
          <a:xfrm>
            <a:off x="858838" y="1580188"/>
            <a:ext cx="9460819" cy="1446550"/>
          </a:xfrm>
          <a:prstGeom prst="rect">
            <a:avLst/>
          </a:prstGeom>
          <a:noFill/>
          <a:ln>
            <a:noFill/>
          </a:ln>
        </p:spPr>
        <p:txBody>
          <a:bodyPr wrap="square" lIns="0" tIns="0" rIns="0" bIns="0" anchor="ctr">
            <a:spAutoFit/>
          </a:bodyPr>
          <a:lstStyle>
            <a:lvl1pPr>
              <a:spcBef>
                <a:spcPct val="20000"/>
              </a:spcBef>
              <a:buFont typeface="Arial" panose="020B0604020202020204" pitchFamily="34" charset="0"/>
              <a:buChar char="•"/>
              <a:defRPr sz="32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1pPr>
            <a:lvl2pPr marL="742950" indent="-285750">
              <a:spcBef>
                <a:spcPct val="20000"/>
              </a:spcBef>
              <a:buFont typeface="Arial" panose="020B0604020202020204" pitchFamily="34" charset="0"/>
              <a:buChar char="–"/>
              <a:defRPr sz="28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2pPr>
            <a:lvl3pPr marL="1143000" indent="-228600">
              <a:spcBef>
                <a:spcPct val="20000"/>
              </a:spcBef>
              <a:buFont typeface="Arial" panose="020B0604020202020204" pitchFamily="34" charset="0"/>
              <a:buChar char="•"/>
              <a:defRPr sz="24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3pPr>
            <a:lvl4pPr marL="1600200" indent="-228600">
              <a:spcBef>
                <a:spcPct val="20000"/>
              </a:spcBef>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4pPr>
            <a:lvl5pPr marL="2057400" indent="-228600">
              <a:spcBef>
                <a:spcPct val="20000"/>
              </a:spcBef>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8A30"/>
                </a:solidFill>
                <a:effectLst/>
                <a:uLnTx/>
                <a:uFillTx/>
                <a:latin typeface="Calibri" panose="020F0502020204030204"/>
                <a:ea typeface="ＭＳ Ｐゴシック" panose="020B0600070205080204" pitchFamily="34" charset="-128"/>
                <a:cs typeface="Calibri" panose="020F0502020204030204" pitchFamily="34" charset="0"/>
              </a:rPr>
              <a:t>SECURITY AND RESILIENCY: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3F3D3D"/>
                </a:solidFill>
                <a:effectLst/>
                <a:uLnTx/>
                <a:uFillTx/>
                <a:latin typeface="Calibri" panose="020F0502020204030204" pitchFamily="34" charset="0"/>
                <a:ea typeface="ＭＳ Ｐゴシック" panose="020B0600070205080204" pitchFamily="34" charset="-128"/>
                <a:cs typeface="Calibri" panose="020F0502020204030204" pitchFamily="34" charset="0"/>
              </a:rPr>
              <a:t>Global Overview of Cyber Threats and Attacks</a:t>
            </a:r>
            <a:endParaRPr kumimoji="0" lang="en-US" altLang="en-US" sz="4000" b="0" i="0" u="none" strike="noStrike" kern="1200" cap="none" spc="0" normalizeH="0" baseline="0" noProof="0">
              <a:ln>
                <a:noFill/>
              </a:ln>
              <a:solidFill>
                <a:srgbClr val="22202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146" name="TextBox 20">
            <a:extLst>
              <a:ext uri="{FF2B5EF4-FFF2-40B4-BE49-F238E27FC236}">
                <a16:creationId xmlns:a16="http://schemas.microsoft.com/office/drawing/2014/main" id="{9DC3BA2A-02E1-EB8B-0C9D-70F995E5BE36}"/>
              </a:ext>
            </a:extLst>
          </p:cNvPr>
          <p:cNvSpPr txBox="1">
            <a:spLocks noChangeArrowheads="1"/>
          </p:cNvSpPr>
          <p:nvPr/>
        </p:nvSpPr>
        <p:spPr bwMode="auto">
          <a:xfrm>
            <a:off x="858838" y="4510694"/>
            <a:ext cx="8467725" cy="189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1pPr>
            <a:lvl2pPr marL="742950" indent="-285750">
              <a:spcBef>
                <a:spcPct val="20000"/>
              </a:spcBef>
              <a:buFont typeface="Arial" panose="020B0604020202020204" pitchFamily="34" charset="0"/>
              <a:buChar char="–"/>
              <a:defRPr sz="28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2pPr>
            <a:lvl3pPr marL="1143000" indent="-228600">
              <a:spcBef>
                <a:spcPct val="20000"/>
              </a:spcBef>
              <a:buFont typeface="Arial" panose="020B0604020202020204" pitchFamily="34" charset="0"/>
              <a:buChar char="•"/>
              <a:defRPr sz="24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3pPr>
            <a:lvl4pPr marL="1600200" indent="-228600">
              <a:spcBef>
                <a:spcPct val="20000"/>
              </a:spcBef>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4pPr>
            <a:lvl5pPr marL="2057400" indent="-228600">
              <a:spcBef>
                <a:spcPct val="20000"/>
              </a:spcBef>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34" charset="-79"/>
                <a:ea typeface="ＭＳ Ｐゴシック" panose="020B0600070205080204" pitchFamily="34" charset="-128"/>
                <a:cs typeface="Gill Sans" panose="020B0502020104020203" pitchFamily="34" charset="-79"/>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3F3D3D"/>
                </a:solidFill>
                <a:effectLst/>
                <a:uLnTx/>
                <a:uFillTx/>
                <a:latin typeface="Calibri" panose="020F0502020204030204" pitchFamily="34" charset="0"/>
                <a:ea typeface="ＭＳ Ｐゴシック" panose="020B0600070205080204" pitchFamily="34" charset="-128"/>
                <a:cs typeface="Gill Sans" panose="020B0502020104020203" pitchFamily="34" charset="-79"/>
              </a:rPr>
              <a:t>16 February 2023</a:t>
            </a:r>
          </a:p>
          <a:p>
            <a:pPr defTabSz="914400">
              <a:buNone/>
            </a:pPr>
            <a:r>
              <a:rPr lang="en-US" sz="2800" err="1">
                <a:solidFill>
                  <a:srgbClr val="3F3D3D"/>
                </a:solidFill>
                <a:latin typeface="Calibri"/>
                <a:ea typeface="Calibri"/>
                <a:cs typeface="Calibri"/>
              </a:rPr>
              <a:t>Dato’</a:t>
            </a:r>
            <a:r>
              <a:rPr lang="en-US" sz="2800">
                <a:solidFill>
                  <a:srgbClr val="3F3D3D"/>
                </a:solidFill>
                <a:latin typeface="Calibri"/>
                <a:ea typeface="Calibri"/>
                <a:cs typeface="Calibri"/>
              </a:rPr>
              <a:t> Ts. Dr. Haji </a:t>
            </a:r>
            <a:r>
              <a:rPr lang="en-US" sz="2800" err="1">
                <a:solidFill>
                  <a:srgbClr val="3F3D3D"/>
                </a:solidFill>
                <a:latin typeface="Calibri"/>
                <a:ea typeface="Calibri"/>
                <a:cs typeface="Calibri"/>
              </a:rPr>
              <a:t>Amirudin</a:t>
            </a:r>
            <a:r>
              <a:rPr lang="en-US" sz="2800">
                <a:solidFill>
                  <a:srgbClr val="3F3D3D"/>
                </a:solidFill>
                <a:latin typeface="Calibri"/>
                <a:ea typeface="Calibri"/>
                <a:cs typeface="Calibri"/>
              </a:rPr>
              <a:t> Abdul Wahab (</a:t>
            </a:r>
            <a:r>
              <a:rPr lang="en-US" sz="2800" err="1">
                <a:solidFill>
                  <a:srgbClr val="3F3D3D"/>
                </a:solidFill>
                <a:latin typeface="Calibri"/>
                <a:ea typeface="Calibri"/>
                <a:cs typeface="Calibri"/>
              </a:rPr>
              <a:t>Fasc</a:t>
            </a:r>
            <a:r>
              <a:rPr lang="en-US" sz="2800">
                <a:solidFill>
                  <a:srgbClr val="3F3D3D"/>
                </a:solidFill>
                <a:latin typeface="Calibri"/>
                <a:ea typeface="Calibri"/>
                <a:cs typeface="Calibri"/>
              </a:rPr>
              <a:t>), </a:t>
            </a:r>
            <a:endParaRPr lang="en-US" sz="1600"/>
          </a:p>
          <a:p>
            <a:pPr defTabSz="914400">
              <a:buNone/>
            </a:pPr>
            <a:r>
              <a:rPr lang="en-US" sz="2800">
                <a:solidFill>
                  <a:srgbClr val="3F3D3D"/>
                </a:solidFill>
                <a:latin typeface="Calibri"/>
                <a:ea typeface="Calibri"/>
                <a:cs typeface="Calibri"/>
              </a:rPr>
              <a:t>Chief Executive Officer </a:t>
            </a:r>
            <a:br>
              <a:rPr lang="en-US" sz="2800">
                <a:solidFill>
                  <a:srgbClr val="3F3D3D"/>
                </a:solidFill>
                <a:latin typeface="Calibri"/>
                <a:ea typeface="Calibri"/>
                <a:cs typeface="Calibri"/>
              </a:rPr>
            </a:br>
            <a:r>
              <a:rPr lang="en-US" sz="2800">
                <a:solidFill>
                  <a:srgbClr val="3F3D3D"/>
                </a:solidFill>
                <a:latin typeface="Calibri"/>
                <a:ea typeface="Calibri"/>
                <a:cs typeface="Calibri"/>
              </a:rPr>
              <a:t>CyberSecurity Malaysia</a:t>
            </a:r>
            <a:endParaRPr lang="en-US" sz="1600"/>
          </a:p>
        </p:txBody>
      </p:sp>
      <p:grpSp>
        <p:nvGrpSpPr>
          <p:cNvPr id="2" name="Group 1">
            <a:extLst>
              <a:ext uri="{FF2B5EF4-FFF2-40B4-BE49-F238E27FC236}">
                <a16:creationId xmlns:a16="http://schemas.microsoft.com/office/drawing/2014/main" id="{D6F48EB0-D1E7-952D-FC30-E3362958FD00}"/>
              </a:ext>
            </a:extLst>
          </p:cNvPr>
          <p:cNvGrpSpPr/>
          <p:nvPr/>
        </p:nvGrpSpPr>
        <p:grpSpPr>
          <a:xfrm>
            <a:off x="4885410" y="34057"/>
            <a:ext cx="2421180" cy="472067"/>
            <a:chOff x="2557220" y="0"/>
            <a:chExt cx="7051729" cy="472067"/>
          </a:xfrm>
        </p:grpSpPr>
        <p:sp>
          <p:nvSpPr>
            <p:cNvPr id="3" name="Rectangle: Top Corners Snipped 2">
              <a:extLst>
                <a:ext uri="{FF2B5EF4-FFF2-40B4-BE49-F238E27FC236}">
                  <a16:creationId xmlns:a16="http://schemas.microsoft.com/office/drawing/2014/main" id="{FDC23D04-042D-0160-F20E-D83A9357D9FF}"/>
                </a:ext>
              </a:extLst>
            </p:cNvPr>
            <p:cNvSpPr/>
            <p:nvPr/>
          </p:nvSpPr>
          <p:spPr>
            <a:xfrm flipV="1">
              <a:off x="2557220" y="0"/>
              <a:ext cx="7051729" cy="472067"/>
            </a:xfrm>
            <a:prstGeom prst="snip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sp>
          <p:nvSpPr>
            <p:cNvPr id="4" name="TextBox 3">
              <a:extLst>
                <a:ext uri="{FF2B5EF4-FFF2-40B4-BE49-F238E27FC236}">
                  <a16:creationId xmlns:a16="http://schemas.microsoft.com/office/drawing/2014/main" id="{8917E0D7-C237-F648-8D02-B0291253EA15}"/>
                </a:ext>
              </a:extLst>
            </p:cNvPr>
            <p:cNvSpPr txBox="1"/>
            <p:nvPr/>
          </p:nvSpPr>
          <p:spPr>
            <a:xfrm>
              <a:off x="2583697" y="46494"/>
              <a:ext cx="7024606" cy="369332"/>
            </a:xfrm>
            <a:prstGeom prst="rect">
              <a:avLst/>
            </a:prstGeom>
            <a:noFill/>
          </p:spPr>
          <p:txBody>
            <a:bodyPr wrap="square" lIns="91440" tIns="45720" rIns="91440" bIns="45720" anchor="t">
              <a:spAutoFit/>
            </a:bodyPr>
            <a:lstStyle/>
            <a:p>
              <a:pPr algn="ctr"/>
              <a:r>
                <a:rPr lang="en-MY" b="1">
                  <a:solidFill>
                    <a:schemeClr val="bg1"/>
                  </a:solidFill>
                  <a:latin typeface="Gadugi"/>
                  <a:ea typeface="Gadugi"/>
                </a:rPr>
                <a:t>CISO MALAYSIA</a:t>
              </a:r>
              <a:endParaRPr lang="en-MY" b="1">
                <a:solidFill>
                  <a:schemeClr val="bg1"/>
                </a:solidFill>
                <a:latin typeface="Gadugi" panose="020B0502040204020203" pitchFamily="34" charset="0"/>
                <a:ea typeface="Gadugi" panose="020B0502040204020203" pitchFamily="34"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7409-08E4-42A0-8C11-3773EE4A6147}"/>
              </a:ext>
            </a:extLst>
          </p:cNvPr>
          <p:cNvSpPr>
            <a:spLocks noGrp="1"/>
          </p:cNvSpPr>
          <p:nvPr>
            <p:ph type="title" idx="4294967295"/>
          </p:nvPr>
        </p:nvSpPr>
        <p:spPr>
          <a:xfrm>
            <a:off x="2061269" y="77788"/>
            <a:ext cx="7005638" cy="923925"/>
          </a:xfrm>
          <a:prstGeom prst="rect">
            <a:avLst/>
          </a:prstGeom>
          <a:noFill/>
        </p:spPr>
        <p:txBody>
          <a:bodyPr lIns="91440" tIns="45720" rIns="91440" bIns="45720" anchor="t">
            <a:normAutofit fontScale="90000"/>
          </a:bodyPr>
          <a:lstStyle/>
          <a:p>
            <a:pPr algn="r">
              <a:defRPr/>
            </a:pPr>
            <a:r>
              <a:rPr lang="en-US" sz="3200" b="1">
                <a:solidFill>
                  <a:schemeClr val="tx1"/>
                </a:solidFill>
                <a:latin typeface="Gadugi"/>
                <a:ea typeface="Gadugi"/>
                <a:cs typeface="+mj-cs"/>
              </a:rPr>
              <a:t>CYBERCRIME OCCURS EVERYWHERE</a:t>
            </a:r>
            <a:br>
              <a:rPr lang="en-US" sz="3200" b="1">
                <a:solidFill>
                  <a:schemeClr val="tx1"/>
                </a:solidFill>
                <a:latin typeface="Gadugi"/>
                <a:ea typeface="Gadugi"/>
                <a:cs typeface="+mj-cs"/>
              </a:rPr>
            </a:br>
            <a:r>
              <a:rPr lang="en-US" sz="3200" b="1">
                <a:solidFill>
                  <a:schemeClr val="tx1"/>
                </a:solidFill>
                <a:latin typeface="Gadugi"/>
                <a:ea typeface="Gadugi"/>
                <a:cs typeface="+mj-cs"/>
              </a:rPr>
              <a:t>EVEN IN</a:t>
            </a:r>
            <a:endParaRPr lang="en-US" sz="3200">
              <a:solidFill>
                <a:schemeClr val="tx1"/>
              </a:solidFill>
              <a:latin typeface="Gadugi"/>
              <a:ea typeface="Gadugi"/>
            </a:endParaRPr>
          </a:p>
        </p:txBody>
      </p:sp>
      <p:cxnSp>
        <p:nvCxnSpPr>
          <p:cNvPr id="14340" name="Straight Connector 5">
            <a:extLst>
              <a:ext uri="{FF2B5EF4-FFF2-40B4-BE49-F238E27FC236}">
                <a16:creationId xmlns:a16="http://schemas.microsoft.com/office/drawing/2014/main" id="{24384B06-A8A3-4FD3-9F23-2549B6D8F388}"/>
              </a:ext>
            </a:extLst>
          </p:cNvPr>
          <p:cNvCxnSpPr>
            <a:cxnSpLocks noChangeShapeType="1"/>
          </p:cNvCxnSpPr>
          <p:nvPr/>
        </p:nvCxnSpPr>
        <p:spPr bwMode="auto">
          <a:xfrm>
            <a:off x="77788" y="1044575"/>
            <a:ext cx="12036425" cy="0"/>
          </a:xfrm>
          <a:prstGeom prst="line">
            <a:avLst/>
          </a:prstGeom>
          <a:noFill/>
          <a:ln w="25400">
            <a:solidFill>
              <a:srgbClr val="E46C0A"/>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2" name="Group 1">
            <a:extLst>
              <a:ext uri="{FF2B5EF4-FFF2-40B4-BE49-F238E27FC236}">
                <a16:creationId xmlns:a16="http://schemas.microsoft.com/office/drawing/2014/main" id="{420F5B7F-EE24-A986-B89B-31456FCC0B2E}"/>
              </a:ext>
            </a:extLst>
          </p:cNvPr>
          <p:cNvGrpSpPr/>
          <p:nvPr/>
        </p:nvGrpSpPr>
        <p:grpSpPr>
          <a:xfrm>
            <a:off x="9178144" y="103862"/>
            <a:ext cx="2621208" cy="830997"/>
            <a:chOff x="9486118" y="63026"/>
            <a:chExt cx="2621208" cy="830997"/>
          </a:xfrm>
        </p:grpSpPr>
        <p:sp>
          <p:nvSpPr>
            <p:cNvPr id="5" name="Rectangle: Rounded Corners 4">
              <a:extLst>
                <a:ext uri="{FF2B5EF4-FFF2-40B4-BE49-F238E27FC236}">
                  <a16:creationId xmlns:a16="http://schemas.microsoft.com/office/drawing/2014/main" id="{CC06B74E-F1C5-F75D-7D27-E3BBCB614C9F}"/>
                </a:ext>
              </a:extLst>
            </p:cNvPr>
            <p:cNvSpPr/>
            <p:nvPr/>
          </p:nvSpPr>
          <p:spPr>
            <a:xfrm>
              <a:off x="9579440" y="63026"/>
              <a:ext cx="2434565" cy="830997"/>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B9A869-15DB-E0D2-21D8-F9B7A36317FC}"/>
                </a:ext>
              </a:extLst>
            </p:cNvPr>
            <p:cNvSpPr txBox="1"/>
            <p:nvPr/>
          </p:nvSpPr>
          <p:spPr>
            <a:xfrm>
              <a:off x="9486118" y="155359"/>
              <a:ext cx="26212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n-cs"/>
                </a:rPr>
                <a:t>MALAYSIA</a:t>
              </a:r>
            </a:p>
          </p:txBody>
        </p:sp>
      </p:grpSp>
      <p:pic>
        <p:nvPicPr>
          <p:cNvPr id="12" name="Picture 11">
            <a:extLst>
              <a:ext uri="{FF2B5EF4-FFF2-40B4-BE49-F238E27FC236}">
                <a16:creationId xmlns:a16="http://schemas.microsoft.com/office/drawing/2014/main" id="{D57A397E-1357-18AD-5BC6-99421E65D360}"/>
              </a:ext>
            </a:extLst>
          </p:cNvPr>
          <p:cNvPicPr>
            <a:picLocks noChangeAspect="1"/>
          </p:cNvPicPr>
          <p:nvPr/>
        </p:nvPicPr>
        <p:blipFill>
          <a:blip r:embed="rId3"/>
          <a:stretch>
            <a:fillRect/>
          </a:stretch>
        </p:blipFill>
        <p:spPr>
          <a:xfrm>
            <a:off x="186276" y="1246624"/>
            <a:ext cx="5501602" cy="3358015"/>
          </a:xfrm>
          <a:prstGeom prst="rect">
            <a:avLst/>
          </a:prstGeom>
          <a:ln>
            <a:solidFill>
              <a:schemeClr val="tx1"/>
            </a:solidFill>
          </a:ln>
        </p:spPr>
      </p:pic>
      <p:pic>
        <p:nvPicPr>
          <p:cNvPr id="16" name="Picture 15">
            <a:extLst>
              <a:ext uri="{FF2B5EF4-FFF2-40B4-BE49-F238E27FC236}">
                <a16:creationId xmlns:a16="http://schemas.microsoft.com/office/drawing/2014/main" id="{8F5B1ABA-7143-E23F-640D-AB1E07D233FD}"/>
              </a:ext>
            </a:extLst>
          </p:cNvPr>
          <p:cNvPicPr>
            <a:picLocks noChangeAspect="1"/>
          </p:cNvPicPr>
          <p:nvPr/>
        </p:nvPicPr>
        <p:blipFill>
          <a:blip r:embed="rId4"/>
          <a:stretch>
            <a:fillRect/>
          </a:stretch>
        </p:blipFill>
        <p:spPr>
          <a:xfrm>
            <a:off x="5823135" y="2332263"/>
            <a:ext cx="6166396" cy="1135636"/>
          </a:xfrm>
          <a:prstGeom prst="rect">
            <a:avLst/>
          </a:prstGeom>
          <a:ln>
            <a:solidFill>
              <a:schemeClr val="tx1"/>
            </a:solidFill>
          </a:ln>
        </p:spPr>
      </p:pic>
      <p:pic>
        <p:nvPicPr>
          <p:cNvPr id="20" name="Picture 19">
            <a:extLst>
              <a:ext uri="{FF2B5EF4-FFF2-40B4-BE49-F238E27FC236}">
                <a16:creationId xmlns:a16="http://schemas.microsoft.com/office/drawing/2014/main" id="{585328A9-287D-FD8B-C654-81B3C5EC7894}"/>
              </a:ext>
            </a:extLst>
          </p:cNvPr>
          <p:cNvPicPr>
            <a:picLocks noChangeAspect="1"/>
          </p:cNvPicPr>
          <p:nvPr/>
        </p:nvPicPr>
        <p:blipFill>
          <a:blip r:embed="rId5"/>
          <a:stretch>
            <a:fillRect/>
          </a:stretch>
        </p:blipFill>
        <p:spPr>
          <a:xfrm>
            <a:off x="5823135" y="3551722"/>
            <a:ext cx="6166396" cy="1616435"/>
          </a:xfrm>
          <a:prstGeom prst="rect">
            <a:avLst/>
          </a:prstGeom>
          <a:ln>
            <a:solidFill>
              <a:schemeClr val="tx1"/>
            </a:solidFill>
          </a:ln>
        </p:spPr>
      </p:pic>
      <p:pic>
        <p:nvPicPr>
          <p:cNvPr id="22" name="Picture 21">
            <a:extLst>
              <a:ext uri="{FF2B5EF4-FFF2-40B4-BE49-F238E27FC236}">
                <a16:creationId xmlns:a16="http://schemas.microsoft.com/office/drawing/2014/main" id="{CA90C962-9948-41BA-5386-E74A09C6BB53}"/>
              </a:ext>
            </a:extLst>
          </p:cNvPr>
          <p:cNvPicPr>
            <a:picLocks noChangeAspect="1"/>
          </p:cNvPicPr>
          <p:nvPr/>
        </p:nvPicPr>
        <p:blipFill>
          <a:blip r:embed="rId6"/>
          <a:stretch>
            <a:fillRect/>
          </a:stretch>
        </p:blipFill>
        <p:spPr>
          <a:xfrm>
            <a:off x="186276" y="4705372"/>
            <a:ext cx="5501602" cy="1409057"/>
          </a:xfrm>
          <a:prstGeom prst="rect">
            <a:avLst/>
          </a:prstGeom>
          <a:ln>
            <a:solidFill>
              <a:schemeClr val="tx1"/>
            </a:solidFill>
          </a:ln>
        </p:spPr>
      </p:pic>
      <p:pic>
        <p:nvPicPr>
          <p:cNvPr id="26" name="Picture 25">
            <a:extLst>
              <a:ext uri="{FF2B5EF4-FFF2-40B4-BE49-F238E27FC236}">
                <a16:creationId xmlns:a16="http://schemas.microsoft.com/office/drawing/2014/main" id="{EDBF7ECB-30DB-7B1A-D3CB-BF332C6F8572}"/>
              </a:ext>
            </a:extLst>
          </p:cNvPr>
          <p:cNvPicPr>
            <a:picLocks noChangeAspect="1"/>
          </p:cNvPicPr>
          <p:nvPr/>
        </p:nvPicPr>
        <p:blipFill>
          <a:blip r:embed="rId7"/>
          <a:stretch>
            <a:fillRect/>
          </a:stretch>
        </p:blipFill>
        <p:spPr>
          <a:xfrm>
            <a:off x="5823135" y="1243879"/>
            <a:ext cx="4744112" cy="971686"/>
          </a:xfrm>
          <a:prstGeom prst="rect">
            <a:avLst/>
          </a:prstGeom>
          <a:ln>
            <a:solidFill>
              <a:schemeClr val="tx1"/>
            </a:solidFill>
          </a:ln>
        </p:spPr>
      </p:pic>
      <p:pic>
        <p:nvPicPr>
          <p:cNvPr id="28" name="Picture 27">
            <a:extLst>
              <a:ext uri="{FF2B5EF4-FFF2-40B4-BE49-F238E27FC236}">
                <a16:creationId xmlns:a16="http://schemas.microsoft.com/office/drawing/2014/main" id="{84D28AB4-F015-763C-45D8-678CCCD13925}"/>
              </a:ext>
            </a:extLst>
          </p:cNvPr>
          <p:cNvPicPr>
            <a:picLocks noChangeAspect="1"/>
          </p:cNvPicPr>
          <p:nvPr/>
        </p:nvPicPr>
        <p:blipFill>
          <a:blip r:embed="rId8"/>
          <a:stretch>
            <a:fillRect/>
          </a:stretch>
        </p:blipFill>
        <p:spPr>
          <a:xfrm>
            <a:off x="5823136" y="5251980"/>
            <a:ext cx="6182588" cy="866896"/>
          </a:xfrm>
          <a:prstGeom prst="rect">
            <a:avLst/>
          </a:prstGeom>
          <a:ln>
            <a:solidFill>
              <a:schemeClr val="tx1"/>
            </a:solidFill>
          </a:ln>
        </p:spPr>
      </p:pic>
      <p:pic>
        <p:nvPicPr>
          <p:cNvPr id="29" name="Picture 28">
            <a:extLst>
              <a:ext uri="{FF2B5EF4-FFF2-40B4-BE49-F238E27FC236}">
                <a16:creationId xmlns:a16="http://schemas.microsoft.com/office/drawing/2014/main" id="{A9A28F18-7FB6-C448-8522-D1B6A70DA747}"/>
              </a:ext>
            </a:extLst>
          </p:cNvPr>
          <p:cNvPicPr>
            <a:picLocks noChangeAspect="1"/>
          </p:cNvPicPr>
          <p:nvPr/>
        </p:nvPicPr>
        <p:blipFill>
          <a:blip r:embed="rId9">
            <a:clrChange>
              <a:clrFrom>
                <a:srgbClr val="B8CDD2"/>
              </a:clrFrom>
              <a:clrTo>
                <a:srgbClr val="B8CDD2">
                  <a:alpha val="0"/>
                </a:srgbClr>
              </a:clrTo>
            </a:clrChange>
          </a:blip>
          <a:stretch>
            <a:fillRect/>
          </a:stretch>
        </p:blipFill>
        <p:spPr>
          <a:xfrm>
            <a:off x="10509112" y="1277972"/>
            <a:ext cx="1605101" cy="1135635"/>
          </a:xfrm>
          <a:prstGeom prst="rect">
            <a:avLst/>
          </a:prstGeom>
        </p:spPr>
      </p:pic>
      <p:pic>
        <p:nvPicPr>
          <p:cNvPr id="30" name="Picture 29">
            <a:extLst>
              <a:ext uri="{FF2B5EF4-FFF2-40B4-BE49-F238E27FC236}">
                <a16:creationId xmlns:a16="http://schemas.microsoft.com/office/drawing/2014/main" id="{69CADAB2-A7AF-73C2-30D1-15F4F9AA196F}"/>
              </a:ext>
            </a:extLst>
          </p:cNvPr>
          <p:cNvPicPr>
            <a:picLocks noChangeAspect="1"/>
          </p:cNvPicPr>
          <p:nvPr/>
        </p:nvPicPr>
        <p:blipFill rotWithShape="1">
          <a:blip r:embed="rId10">
            <a:clrChange>
              <a:clrFrom>
                <a:srgbClr val="FF4A56"/>
              </a:clrFrom>
              <a:clrTo>
                <a:srgbClr val="FF4A56">
                  <a:alpha val="0"/>
                </a:srgbClr>
              </a:clrTo>
            </a:clrChange>
          </a:blip>
          <a:srcRect l="23827" t="8332" r="16863" b="5890"/>
          <a:stretch/>
        </p:blipFill>
        <p:spPr>
          <a:xfrm>
            <a:off x="2061269" y="5788965"/>
            <a:ext cx="1297232" cy="1056309"/>
          </a:xfrm>
          <a:prstGeom prst="rect">
            <a:avLst/>
          </a:prstGeom>
        </p:spPr>
      </p:pic>
      <p:pic>
        <p:nvPicPr>
          <p:cNvPr id="31" name="Picture 30">
            <a:extLst>
              <a:ext uri="{FF2B5EF4-FFF2-40B4-BE49-F238E27FC236}">
                <a16:creationId xmlns:a16="http://schemas.microsoft.com/office/drawing/2014/main" id="{8094C320-2851-4803-A09E-13D4DECA7B4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3971763" y="2352884"/>
            <a:ext cx="2289552" cy="2289552"/>
          </a:xfrm>
          <a:prstGeom prst="rect">
            <a:avLst/>
          </a:prstGeom>
        </p:spPr>
      </p:pic>
    </p:spTree>
    <p:extLst>
      <p:ext uri="{BB962C8B-B14F-4D97-AF65-F5344CB8AC3E}">
        <p14:creationId xmlns:p14="http://schemas.microsoft.com/office/powerpoint/2010/main" val="481540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313357-BFB3-4843-B751-3DE27D5CDD89}"/>
              </a:ext>
            </a:extLst>
          </p:cNvPr>
          <p:cNvSpPr txBox="1">
            <a:spLocks/>
          </p:cNvSpPr>
          <p:nvPr/>
        </p:nvSpPr>
        <p:spPr>
          <a:xfrm>
            <a:off x="8737928" y="1465215"/>
            <a:ext cx="3339207" cy="1103734"/>
          </a:xfrm>
          <a:prstGeom prst="rect">
            <a:avLst/>
          </a:prstGeom>
        </p:spPr>
        <p:txBody>
          <a:bodyPr/>
          <a:lstStyle>
            <a:lvl1pPr algn="l" defTabSz="457200" rtl="0" eaLnBrk="0" fontAlgn="base" hangingPunct="0">
              <a:spcBef>
                <a:spcPct val="0"/>
              </a:spcBef>
              <a:spcAft>
                <a:spcPct val="0"/>
              </a:spcAft>
              <a:defRPr sz="4400" kern="1200">
                <a:solidFill>
                  <a:srgbClr val="F08F3A"/>
                </a:solidFill>
                <a:latin typeface="Gill Sans"/>
                <a:ea typeface="MS PGothic" panose="020B0600070205080204" pitchFamily="34" charset="-128"/>
                <a:cs typeface="Gill Sans"/>
              </a:defRPr>
            </a:lvl1pPr>
            <a:lvl2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TOP FOUR CYBER INCIDENTS IN MALAYSIA (CYBER999)</a:t>
            </a:r>
          </a:p>
        </p:txBody>
      </p:sp>
      <p:grpSp>
        <p:nvGrpSpPr>
          <p:cNvPr id="11" name="Group 10">
            <a:extLst>
              <a:ext uri="{FF2B5EF4-FFF2-40B4-BE49-F238E27FC236}">
                <a16:creationId xmlns:a16="http://schemas.microsoft.com/office/drawing/2014/main" id="{36344884-B387-4636-B8E6-4DE331E74234}"/>
              </a:ext>
            </a:extLst>
          </p:cNvPr>
          <p:cNvGrpSpPr/>
          <p:nvPr/>
        </p:nvGrpSpPr>
        <p:grpSpPr>
          <a:xfrm>
            <a:off x="8793875" y="2421442"/>
            <a:ext cx="3339207" cy="1399428"/>
            <a:chOff x="8035055" y="3260112"/>
            <a:chExt cx="3681984" cy="1399428"/>
          </a:xfrm>
        </p:grpSpPr>
        <p:sp>
          <p:nvSpPr>
            <p:cNvPr id="3" name="TextBox 2">
              <a:extLst>
                <a:ext uri="{FF2B5EF4-FFF2-40B4-BE49-F238E27FC236}">
                  <a16:creationId xmlns:a16="http://schemas.microsoft.com/office/drawing/2014/main" id="{B8D22569-202E-4582-A579-B4090385429C}"/>
                </a:ext>
              </a:extLst>
            </p:cNvPr>
            <p:cNvSpPr txBox="1"/>
            <p:nvPr/>
          </p:nvSpPr>
          <p:spPr>
            <a:xfrm>
              <a:off x="8299008" y="3336101"/>
              <a:ext cx="3232754"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Fraud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Malicious Code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Intrusion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Content Related</a:t>
              </a:r>
            </a:p>
          </p:txBody>
        </p:sp>
        <p:sp>
          <p:nvSpPr>
            <p:cNvPr id="5" name="Rectangle: Top Corners Snipped 4">
              <a:extLst>
                <a:ext uri="{FF2B5EF4-FFF2-40B4-BE49-F238E27FC236}">
                  <a16:creationId xmlns:a16="http://schemas.microsoft.com/office/drawing/2014/main" id="{711AB87A-ED28-4497-B107-71F33A901D57}"/>
                </a:ext>
              </a:extLst>
            </p:cNvPr>
            <p:cNvSpPr/>
            <p:nvPr/>
          </p:nvSpPr>
          <p:spPr>
            <a:xfrm rot="10800000">
              <a:off x="8035055" y="3260112"/>
              <a:ext cx="3681984" cy="1399428"/>
            </a:xfrm>
            <a:prstGeom prst="snip2Same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B0F52B34-834D-4D90-7E90-C74064381452}"/>
              </a:ext>
            </a:extLst>
          </p:cNvPr>
          <p:cNvSpPr txBox="1"/>
          <p:nvPr/>
        </p:nvSpPr>
        <p:spPr>
          <a:xfrm>
            <a:off x="170831" y="410367"/>
            <a:ext cx="8375847" cy="8002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250" b="1" i="0" u="none" strike="noStrike" kern="1200" cap="none" spc="0" normalizeH="0" baseline="0" noProof="0">
                <a:ln>
                  <a:noFill/>
                </a:ln>
                <a:effectLst/>
                <a:uLnTx/>
                <a:uFillTx/>
                <a:latin typeface="Gadugi"/>
                <a:ea typeface="Gadugi"/>
              </a:rPr>
              <a:t>CYBER INCIDENTS REFERRED TO CYBERSECURITY MALAYSIA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250" b="1" i="0" u="none" strike="noStrike" kern="1200" cap="none" spc="0" normalizeH="0" baseline="0" noProof="0">
                <a:ln>
                  <a:noFill/>
                </a:ln>
                <a:effectLst/>
                <a:uLnTx/>
                <a:uFillTx/>
                <a:latin typeface="Gadugi"/>
                <a:ea typeface="Gadugi"/>
              </a:rPr>
              <a:t>(2011 – 31 </a:t>
            </a:r>
            <a:r>
              <a:rPr lang="en-MY" sz="2250" b="1">
                <a:latin typeface="Gadugi"/>
                <a:ea typeface="Gadugi"/>
              </a:rPr>
              <a:t>December</a:t>
            </a:r>
            <a:r>
              <a:rPr kumimoji="0" lang="en-MY" sz="2250" b="1" i="0" u="none" strike="noStrike" kern="1200" cap="none" spc="0" normalizeH="0" baseline="0" noProof="0">
                <a:ln>
                  <a:noFill/>
                </a:ln>
                <a:effectLst/>
                <a:uLnTx/>
                <a:uFillTx/>
                <a:latin typeface="Gadugi"/>
                <a:ea typeface="Gadugi"/>
              </a:rPr>
              <a:t> 2022)</a:t>
            </a:r>
            <a:endParaRPr lang="en-MY" sz="2250" b="1" i="0" u="none" strike="noStrike" kern="1200" cap="none" spc="0" normalizeH="0" baseline="0" noProof="0">
              <a:ln>
                <a:noFill/>
              </a:ln>
              <a:effectLst/>
              <a:uLnTx/>
              <a:uFillTx/>
              <a:latin typeface="Gadugi"/>
              <a:ea typeface="Gadugi"/>
            </a:endParaRPr>
          </a:p>
        </p:txBody>
      </p:sp>
      <p:grpSp>
        <p:nvGrpSpPr>
          <p:cNvPr id="22" name="Group 7">
            <a:extLst>
              <a:ext uri="{FF2B5EF4-FFF2-40B4-BE49-F238E27FC236}">
                <a16:creationId xmlns:a16="http://schemas.microsoft.com/office/drawing/2014/main" id="{9B7C503D-A019-DF19-E14E-6012F4F91059}"/>
              </a:ext>
            </a:extLst>
          </p:cNvPr>
          <p:cNvGrpSpPr>
            <a:grpSpLocks/>
          </p:cNvGrpSpPr>
          <p:nvPr/>
        </p:nvGrpSpPr>
        <p:grpSpPr bwMode="auto">
          <a:xfrm>
            <a:off x="148407" y="1080323"/>
            <a:ext cx="8090809" cy="188407"/>
            <a:chOff x="63500" y="698500"/>
            <a:chExt cx="9010650" cy="158750"/>
          </a:xfrm>
        </p:grpSpPr>
        <p:cxnSp>
          <p:nvCxnSpPr>
            <p:cNvPr id="23" name="Straight Connector 22">
              <a:extLst>
                <a:ext uri="{FF2B5EF4-FFF2-40B4-BE49-F238E27FC236}">
                  <a16:creationId xmlns:a16="http://schemas.microsoft.com/office/drawing/2014/main" id="{C6DEA491-41E3-C34E-0264-A2485623DB8A}"/>
                </a:ext>
              </a:extLst>
            </p:cNvPr>
            <p:cNvCxnSpPr>
              <a:cxnSpLocks noChangeShapeType="1"/>
            </p:cNvCxnSpPr>
            <p:nvPr/>
          </p:nvCxnSpPr>
          <p:spPr bwMode="auto">
            <a:xfrm>
              <a:off x="228600" y="777875"/>
              <a:ext cx="8686800" cy="0"/>
            </a:xfrm>
            <a:prstGeom prst="line">
              <a:avLst/>
            </a:prstGeom>
            <a:noFill/>
            <a:ln w="38100">
              <a:solidFill>
                <a:srgbClr val="F79646"/>
              </a:solidFill>
              <a:round/>
              <a:headEnd/>
              <a:tailEnd/>
            </a:ln>
            <a:effectLst>
              <a:outerShdw blurRad="63500" dist="23000" dir="5400000" rotWithShape="0">
                <a:srgbClr val="000000">
                  <a:alpha val="34998"/>
                </a:srgbClr>
              </a:outerShdw>
            </a:effectLst>
          </p:spPr>
        </p:cxnSp>
        <p:cxnSp>
          <p:nvCxnSpPr>
            <p:cNvPr id="24" name="Straight Connector 23">
              <a:extLst>
                <a:ext uri="{FF2B5EF4-FFF2-40B4-BE49-F238E27FC236}">
                  <a16:creationId xmlns:a16="http://schemas.microsoft.com/office/drawing/2014/main" id="{FBE7254B-AA3D-87D1-5347-E5C4E9EFEF04}"/>
                </a:ext>
              </a:extLst>
            </p:cNvPr>
            <p:cNvCxnSpPr>
              <a:cxnSpLocks noChangeShapeType="1"/>
            </p:cNvCxnSpPr>
            <p:nvPr/>
          </p:nvCxnSpPr>
          <p:spPr bwMode="auto">
            <a:xfrm rot="5400000">
              <a:off x="76200" y="774700"/>
              <a:ext cx="152400" cy="0"/>
            </a:xfrm>
            <a:prstGeom prst="line">
              <a:avLst/>
            </a:prstGeom>
            <a:noFill/>
            <a:ln w="57150">
              <a:solidFill>
                <a:srgbClr val="F79646"/>
              </a:solidFill>
              <a:round/>
              <a:headEnd/>
              <a:tailEnd/>
            </a:ln>
            <a:effectLst>
              <a:outerShdw blurRad="63500" dist="23000" dir="5400000" rotWithShape="0">
                <a:srgbClr val="000000">
                  <a:alpha val="34998"/>
                </a:srgbClr>
              </a:outerShdw>
            </a:effectLst>
          </p:spPr>
        </p:cxnSp>
        <p:cxnSp>
          <p:nvCxnSpPr>
            <p:cNvPr id="25" name="Straight Connector 24">
              <a:extLst>
                <a:ext uri="{FF2B5EF4-FFF2-40B4-BE49-F238E27FC236}">
                  <a16:creationId xmlns:a16="http://schemas.microsoft.com/office/drawing/2014/main" id="{1B813F6C-87E3-7A51-E823-C1D095DE81D5}"/>
                </a:ext>
              </a:extLst>
            </p:cNvPr>
            <p:cNvCxnSpPr>
              <a:cxnSpLocks noChangeShapeType="1"/>
            </p:cNvCxnSpPr>
            <p:nvPr/>
          </p:nvCxnSpPr>
          <p:spPr bwMode="auto">
            <a:xfrm rot="5400000">
              <a:off x="-12700" y="774700"/>
              <a:ext cx="152400" cy="0"/>
            </a:xfrm>
            <a:prstGeom prst="line">
              <a:avLst/>
            </a:prstGeom>
            <a:noFill/>
            <a:ln w="57150">
              <a:solidFill>
                <a:srgbClr val="F79646"/>
              </a:solidFill>
              <a:round/>
              <a:headEnd/>
              <a:tailEnd/>
            </a:ln>
            <a:effectLst>
              <a:outerShdw blurRad="63500" dist="23000" dir="5400000" rotWithShape="0">
                <a:srgbClr val="000000">
                  <a:alpha val="34998"/>
                </a:srgbClr>
              </a:outerShdw>
            </a:effectLst>
          </p:spPr>
        </p:cxnSp>
        <p:cxnSp>
          <p:nvCxnSpPr>
            <p:cNvPr id="26" name="Straight Connector 25">
              <a:extLst>
                <a:ext uri="{FF2B5EF4-FFF2-40B4-BE49-F238E27FC236}">
                  <a16:creationId xmlns:a16="http://schemas.microsoft.com/office/drawing/2014/main" id="{3AC5FFAE-A4A3-DCF2-3845-C4B8FE118612}"/>
                </a:ext>
              </a:extLst>
            </p:cNvPr>
            <p:cNvCxnSpPr>
              <a:cxnSpLocks noChangeShapeType="1"/>
            </p:cNvCxnSpPr>
            <p:nvPr/>
          </p:nvCxnSpPr>
          <p:spPr bwMode="auto">
            <a:xfrm rot="5400000">
              <a:off x="8997950" y="781050"/>
              <a:ext cx="152400" cy="0"/>
            </a:xfrm>
            <a:prstGeom prst="line">
              <a:avLst/>
            </a:prstGeom>
            <a:noFill/>
            <a:ln w="57150">
              <a:solidFill>
                <a:srgbClr val="A6A6A6"/>
              </a:solidFill>
              <a:round/>
              <a:headEnd/>
              <a:tailEnd/>
            </a:ln>
            <a:effectLst>
              <a:outerShdw blurRad="63500" dist="23000" dir="5400000" rotWithShape="0">
                <a:srgbClr val="000000">
                  <a:alpha val="34998"/>
                </a:srgbClr>
              </a:outerShdw>
            </a:effectLst>
          </p:spPr>
        </p:cxnSp>
        <p:cxnSp>
          <p:nvCxnSpPr>
            <p:cNvPr id="27" name="Straight Connector 26">
              <a:extLst>
                <a:ext uri="{FF2B5EF4-FFF2-40B4-BE49-F238E27FC236}">
                  <a16:creationId xmlns:a16="http://schemas.microsoft.com/office/drawing/2014/main" id="{10A0F582-3D71-7FA6-5273-EE845B491553}"/>
                </a:ext>
              </a:extLst>
            </p:cNvPr>
            <p:cNvCxnSpPr>
              <a:cxnSpLocks noChangeShapeType="1"/>
            </p:cNvCxnSpPr>
            <p:nvPr/>
          </p:nvCxnSpPr>
          <p:spPr bwMode="auto">
            <a:xfrm rot="5400000">
              <a:off x="8909050" y="781050"/>
              <a:ext cx="152400" cy="0"/>
            </a:xfrm>
            <a:prstGeom prst="line">
              <a:avLst/>
            </a:prstGeom>
            <a:noFill/>
            <a:ln w="57150">
              <a:solidFill>
                <a:srgbClr val="A6A6A6"/>
              </a:solidFill>
              <a:round/>
              <a:headEnd/>
              <a:tailEnd/>
            </a:ln>
            <a:effectLst>
              <a:outerShdw blurRad="63500" dist="23000" dir="5400000" rotWithShape="0">
                <a:srgbClr val="000000">
                  <a:alpha val="34998"/>
                </a:srgbClr>
              </a:outerShdw>
            </a:effectLst>
          </p:spPr>
        </p:cxnSp>
      </p:grpSp>
      <p:pic>
        <p:nvPicPr>
          <p:cNvPr id="4" name="Picture 2" descr="CyberSecurity Malaysia">
            <a:extLst>
              <a:ext uri="{FF2B5EF4-FFF2-40B4-BE49-F238E27FC236}">
                <a16:creationId xmlns:a16="http://schemas.microsoft.com/office/drawing/2014/main" id="{92A8F7A2-5A32-B433-657C-0C4AC00C782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9643" y="95613"/>
            <a:ext cx="3367315" cy="1457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0">
            <a:extLst>
              <a:ext uri="{FF2B5EF4-FFF2-40B4-BE49-F238E27FC236}">
                <a16:creationId xmlns:a16="http://schemas.microsoft.com/office/drawing/2014/main" id="{0FAA401C-3E5D-46A7-382B-E771375BAB02}"/>
              </a:ext>
            </a:extLst>
          </p:cNvPr>
          <p:cNvSpPr txBox="1">
            <a:spLocks noChangeArrowheads="1"/>
          </p:cNvSpPr>
          <p:nvPr/>
        </p:nvSpPr>
        <p:spPr bwMode="auto">
          <a:xfrm>
            <a:off x="8989573" y="3882862"/>
            <a:ext cx="2974952" cy="2492990"/>
          </a:xfrm>
          <a:prstGeom prst="rect">
            <a:avLst/>
          </a:prstGeom>
          <a:solidFill>
            <a:sysClr val="window" lastClr="FFFFFF"/>
          </a:solidFill>
          <a:ln w="25400" cap="flat" cmpd="sng" algn="ctr">
            <a:solidFill>
              <a:srgbClr val="C0504D"/>
            </a:solidFill>
            <a:prstDash val="solid"/>
            <a:headEnd/>
            <a:tailEnd/>
          </a:ln>
          <a:effectLst/>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4625" indent="-174625" algn="ctr">
              <a:defRPr/>
            </a:pPr>
            <a:r>
              <a:rPr kumimoji="0" lang="en-US" sz="1400" b="1" i="0" u="none" strike="noStrike" kern="1200" cap="none" spc="0" normalizeH="0" baseline="0" noProof="0">
                <a:ln>
                  <a:noFill/>
                </a:ln>
                <a:effectLst/>
                <a:uLnTx/>
                <a:uFillTx/>
                <a:latin typeface="Verdana"/>
                <a:ea typeface="Arial Unicode MS"/>
                <a:cs typeface="Arial Unicode MS"/>
              </a:rPr>
              <a:t>Types of incidents</a:t>
            </a:r>
            <a:r>
              <a:rPr lang="en-US" sz="1400" b="1">
                <a:latin typeface="Verdana"/>
                <a:ea typeface="Arial Unicode MS"/>
                <a:cs typeface="Arial Unicode MS"/>
              </a:rPr>
              <a:t> </a:t>
            </a:r>
            <a:endParaRPr kumimoji="0" lang="en-US" sz="1400" b="1" i="0" u="none" strike="noStrike" kern="1200" cap="none" spc="0" normalizeH="0" baseline="0" noProof="0">
              <a:ln>
                <a:noFill/>
              </a:ln>
              <a:solidFill>
                <a:prstClr val="black"/>
              </a:solidFill>
              <a:effectLst/>
              <a:uLnTx/>
              <a:uFillTx/>
              <a:latin typeface="Verdana" pitchFamily="34" charset="0"/>
              <a:ea typeface="Arial Unicode MS" pitchFamily="34" charset="-128"/>
              <a:cs typeface="Arial Unicode MS" pitchFamily="34"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Verdana" pitchFamily="34" charset="0"/>
              <a:ea typeface="Arial Unicode MS" pitchFamily="34" charset="-128"/>
              <a:cs typeface="Arial Unicode MS" pitchFamily="34" charset="-128"/>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Intrusion</a:t>
            </a:r>
            <a:endParaRPr lang="en-US" sz="1600" b="1" i="0" u="none" strike="noStrike" kern="1200" cap="none" spc="0" normalizeH="0" baseline="0" noProof="0">
              <a:ln>
                <a:noFill/>
              </a:ln>
              <a:effectLst/>
              <a:uLnTx/>
              <a:uFillTx/>
              <a:latin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Intrusion Attempt</a:t>
            </a:r>
            <a:endParaRPr lang="en-US" sz="1600" b="1" i="0" u="none" strike="noStrike" kern="1200" cap="none" spc="0" normalizeH="0" baseline="0" noProof="0">
              <a:ln>
                <a:noFill/>
              </a:ln>
              <a:effectLst/>
              <a:uLnTx/>
              <a:uFillTx/>
              <a:latin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Denial of Service Attack (DOS)</a:t>
            </a:r>
            <a:endParaRPr lang="en-US" sz="1600" b="1" i="0" u="none" strike="noStrike" kern="1200" cap="none" spc="0" normalizeH="0" baseline="0" noProof="0">
              <a:ln>
                <a:noFill/>
              </a:ln>
              <a:effectLst/>
              <a:uLnTx/>
              <a:uFillTx/>
              <a:latin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Fraud</a:t>
            </a:r>
            <a:endParaRPr lang="en-US" sz="1600" b="1" i="0" u="none" strike="noStrike" kern="1200" cap="none" spc="0" normalizeH="0" baseline="0" noProof="0">
              <a:ln>
                <a:noFill/>
              </a:ln>
              <a:effectLst/>
              <a:uLnTx/>
              <a:uFillTx/>
              <a:latin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Spam</a:t>
            </a:r>
            <a:endParaRPr lang="en-US" sz="1600" b="1" i="0" u="none" strike="noStrike" kern="1200" cap="none" spc="0" normalizeH="0" baseline="0" noProof="0">
              <a:ln>
                <a:noFill/>
              </a:ln>
              <a:effectLst/>
              <a:uLnTx/>
              <a:uFillTx/>
              <a:latin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Content Related</a:t>
            </a:r>
            <a:endParaRPr lang="en-US" sz="1600" b="1" i="0" u="none" strike="noStrike" kern="1200" cap="none" spc="0" normalizeH="0" baseline="0" noProof="0">
              <a:ln>
                <a:noFill/>
              </a:ln>
              <a:effectLst/>
              <a:uLnTx/>
              <a:uFillTx/>
              <a:latin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Vulnerabilities Report</a:t>
            </a:r>
            <a:endParaRPr lang="en-US" sz="1600" b="1" i="0" u="none" strike="noStrike" kern="1200" cap="none" spc="0" normalizeH="0" baseline="0" noProof="0">
              <a:ln>
                <a:noFill/>
              </a:ln>
              <a:effectLst/>
              <a:uLnTx/>
              <a:uFillTx/>
              <a:latin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kumimoji="0" lang="en-US" sz="1600" b="1" i="0" u="none" strike="noStrike" kern="1200" cap="none" spc="0" normalizeH="0" baseline="0" noProof="0">
                <a:ln>
                  <a:noFill/>
                </a:ln>
                <a:effectLst/>
                <a:uLnTx/>
                <a:uFillTx/>
                <a:latin typeface="Calibri"/>
                <a:ea typeface="+mn-ea"/>
                <a:cs typeface="+mn-cs"/>
              </a:rPr>
              <a:t>Malicious Codes</a:t>
            </a:r>
            <a:endParaRPr kumimoji="0" lang="en-US" sz="1400" b="1" i="0" u="none" strike="noStrike" kern="1200" cap="none" spc="0" normalizeH="0" baseline="0" noProof="0">
              <a:ln>
                <a:noFill/>
              </a:ln>
              <a:effectLst/>
              <a:uLnTx/>
              <a:uFillTx/>
              <a:latin typeface="Calibri"/>
              <a:ea typeface="+mn-ea"/>
              <a:cs typeface="+mn-cs"/>
            </a:endParaRPr>
          </a:p>
        </p:txBody>
      </p:sp>
      <p:pic>
        <p:nvPicPr>
          <p:cNvPr id="10" name="Picture 11" descr="Chart, bar chart&#10;&#10;Description automatically generated">
            <a:extLst>
              <a:ext uri="{FF2B5EF4-FFF2-40B4-BE49-F238E27FC236}">
                <a16:creationId xmlns:a16="http://schemas.microsoft.com/office/drawing/2014/main" id="{35431D15-4539-1B07-2E29-CD46F4C6186C}"/>
              </a:ext>
            </a:extLst>
          </p:cNvPr>
          <p:cNvPicPr>
            <a:picLocks noChangeAspect="1"/>
          </p:cNvPicPr>
          <p:nvPr/>
        </p:nvPicPr>
        <p:blipFill>
          <a:blip r:embed="rId3"/>
          <a:stretch>
            <a:fillRect/>
          </a:stretch>
        </p:blipFill>
        <p:spPr>
          <a:xfrm>
            <a:off x="324929" y="1464652"/>
            <a:ext cx="8192217" cy="5337678"/>
          </a:xfrm>
          <a:prstGeom prst="rect">
            <a:avLst/>
          </a:prstGeom>
        </p:spPr>
      </p:pic>
    </p:spTree>
    <p:extLst>
      <p:ext uri="{BB962C8B-B14F-4D97-AF65-F5344CB8AC3E}">
        <p14:creationId xmlns:p14="http://schemas.microsoft.com/office/powerpoint/2010/main" val="2884837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EF366EF-888C-5C6F-9777-E9FBAB3152F3}"/>
              </a:ext>
            </a:extLst>
          </p:cNvPr>
          <p:cNvGrpSpPr/>
          <p:nvPr/>
        </p:nvGrpSpPr>
        <p:grpSpPr>
          <a:xfrm>
            <a:off x="133985" y="357145"/>
            <a:ext cx="8726987" cy="6309396"/>
            <a:chOff x="2078899" y="548604"/>
            <a:chExt cx="8726987" cy="6309396"/>
          </a:xfrm>
        </p:grpSpPr>
        <p:sp>
          <p:nvSpPr>
            <p:cNvPr id="27" name="TextBox 26">
              <a:extLst>
                <a:ext uri="{FF2B5EF4-FFF2-40B4-BE49-F238E27FC236}">
                  <a16:creationId xmlns:a16="http://schemas.microsoft.com/office/drawing/2014/main" id="{6DA1FF61-029D-33F2-FC12-16D61690E256}"/>
                </a:ext>
              </a:extLst>
            </p:cNvPr>
            <p:cNvSpPr txBox="1"/>
            <p:nvPr/>
          </p:nvSpPr>
          <p:spPr>
            <a:xfrm>
              <a:off x="2502486" y="4481909"/>
              <a:ext cx="8497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a:ln>
                    <a:noFill/>
                  </a:ln>
                  <a:solidFill>
                    <a:prstClr val="black"/>
                  </a:solidFill>
                  <a:effectLst/>
                  <a:uLnTx/>
                  <a:uFillTx/>
                  <a:latin typeface="Calibri"/>
                  <a:ea typeface="+mn-ea"/>
                  <a:cs typeface="+mn-cs"/>
                </a:rPr>
                <a:t>-4%</a:t>
              </a:r>
            </a:p>
          </p:txBody>
        </p:sp>
        <p:grpSp>
          <p:nvGrpSpPr>
            <p:cNvPr id="31" name="Group 30">
              <a:extLst>
                <a:ext uri="{FF2B5EF4-FFF2-40B4-BE49-F238E27FC236}">
                  <a16:creationId xmlns:a16="http://schemas.microsoft.com/office/drawing/2014/main" id="{18201AB9-67AD-4951-C2E9-BCAE1A7A559D}"/>
                </a:ext>
              </a:extLst>
            </p:cNvPr>
            <p:cNvGrpSpPr/>
            <p:nvPr/>
          </p:nvGrpSpPr>
          <p:grpSpPr>
            <a:xfrm>
              <a:off x="2095528" y="548604"/>
              <a:ext cx="8710358" cy="6309396"/>
              <a:chOff x="2095528" y="548604"/>
              <a:chExt cx="8710358" cy="6309396"/>
            </a:xfrm>
          </p:grpSpPr>
          <p:sp>
            <p:nvSpPr>
              <p:cNvPr id="25" name="TextBox 24">
                <a:extLst>
                  <a:ext uri="{FF2B5EF4-FFF2-40B4-BE49-F238E27FC236}">
                    <a16:creationId xmlns:a16="http://schemas.microsoft.com/office/drawing/2014/main" id="{99CCC556-944B-AFED-788E-348153719473}"/>
                  </a:ext>
                </a:extLst>
              </p:cNvPr>
              <p:cNvSpPr txBox="1"/>
              <p:nvPr/>
            </p:nvSpPr>
            <p:spPr>
              <a:xfrm>
                <a:off x="7460342" y="1697538"/>
                <a:ext cx="11466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a:ln>
                      <a:noFill/>
                    </a:ln>
                    <a:solidFill>
                      <a:prstClr val="black"/>
                    </a:solidFill>
                    <a:effectLst/>
                    <a:uLnTx/>
                    <a:uFillTx/>
                    <a:latin typeface="Calibri"/>
                    <a:ea typeface="+mn-ea"/>
                    <a:cs typeface="+mn-cs"/>
                  </a:rPr>
                  <a:t>+105%</a:t>
                </a:r>
              </a:p>
            </p:txBody>
          </p:sp>
          <p:sp>
            <p:nvSpPr>
              <p:cNvPr id="26" name="TextBox 25">
                <a:extLst>
                  <a:ext uri="{FF2B5EF4-FFF2-40B4-BE49-F238E27FC236}">
                    <a16:creationId xmlns:a16="http://schemas.microsoft.com/office/drawing/2014/main" id="{73D3857D-8AB4-FABC-8323-2F1293F06D9F}"/>
                  </a:ext>
                </a:extLst>
              </p:cNvPr>
              <p:cNvSpPr txBox="1"/>
              <p:nvPr/>
            </p:nvSpPr>
            <p:spPr>
              <a:xfrm>
                <a:off x="9659256" y="715592"/>
                <a:ext cx="11466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a:ln>
                      <a:noFill/>
                    </a:ln>
                    <a:solidFill>
                      <a:prstClr val="black"/>
                    </a:solidFill>
                    <a:effectLst/>
                    <a:uLnTx/>
                    <a:uFillTx/>
                    <a:latin typeface="Calibri"/>
                    <a:ea typeface="+mn-ea"/>
                    <a:cs typeface="+mn-cs"/>
                  </a:rPr>
                  <a:t>+167%</a:t>
                </a:r>
              </a:p>
            </p:txBody>
          </p:sp>
          <p:grpSp>
            <p:nvGrpSpPr>
              <p:cNvPr id="30" name="Group 29">
                <a:extLst>
                  <a:ext uri="{FF2B5EF4-FFF2-40B4-BE49-F238E27FC236}">
                    <a16:creationId xmlns:a16="http://schemas.microsoft.com/office/drawing/2014/main" id="{8EB38474-5C51-47E6-7832-4E9A96F81A3C}"/>
                  </a:ext>
                </a:extLst>
              </p:cNvPr>
              <p:cNvGrpSpPr/>
              <p:nvPr/>
            </p:nvGrpSpPr>
            <p:grpSpPr>
              <a:xfrm>
                <a:off x="2095528" y="548604"/>
                <a:ext cx="8000943" cy="6309396"/>
                <a:chOff x="2095528" y="548604"/>
                <a:chExt cx="8000943" cy="6309396"/>
              </a:xfrm>
            </p:grpSpPr>
            <p:grpSp>
              <p:nvGrpSpPr>
                <p:cNvPr id="24" name="Group 23">
                  <a:extLst>
                    <a:ext uri="{FF2B5EF4-FFF2-40B4-BE49-F238E27FC236}">
                      <a16:creationId xmlns:a16="http://schemas.microsoft.com/office/drawing/2014/main" id="{8BD798F2-BA9D-E1E9-7EB4-321382DFAAE7}"/>
                    </a:ext>
                  </a:extLst>
                </p:cNvPr>
                <p:cNvGrpSpPr/>
                <p:nvPr/>
              </p:nvGrpSpPr>
              <p:grpSpPr>
                <a:xfrm>
                  <a:off x="2095528" y="548604"/>
                  <a:ext cx="8000943" cy="6309396"/>
                  <a:chOff x="2095528" y="548604"/>
                  <a:chExt cx="8000943" cy="6309396"/>
                </a:xfrm>
              </p:grpSpPr>
              <p:grpSp>
                <p:nvGrpSpPr>
                  <p:cNvPr id="20" name="Group 19">
                    <a:extLst>
                      <a:ext uri="{FF2B5EF4-FFF2-40B4-BE49-F238E27FC236}">
                        <a16:creationId xmlns:a16="http://schemas.microsoft.com/office/drawing/2014/main" id="{AC156088-25DD-7B84-FDD5-90617FF019C0}"/>
                      </a:ext>
                    </a:extLst>
                  </p:cNvPr>
                  <p:cNvGrpSpPr/>
                  <p:nvPr/>
                </p:nvGrpSpPr>
                <p:grpSpPr>
                  <a:xfrm>
                    <a:off x="2095528" y="548604"/>
                    <a:ext cx="8000943" cy="6309396"/>
                    <a:chOff x="2071971" y="548604"/>
                    <a:chExt cx="8000943" cy="6309396"/>
                  </a:xfrm>
                </p:grpSpPr>
                <p:pic>
                  <p:nvPicPr>
                    <p:cNvPr id="14" name="Picture 13" descr="Chart, bar chart&#10;&#10;Description automatically generated">
                      <a:extLst>
                        <a:ext uri="{FF2B5EF4-FFF2-40B4-BE49-F238E27FC236}">
                          <a16:creationId xmlns:a16="http://schemas.microsoft.com/office/drawing/2014/main" id="{89614F3E-3326-50D2-3BE8-14A457A42C58}"/>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71971" y="548604"/>
                      <a:ext cx="7894989" cy="6309396"/>
                    </a:xfrm>
                    <a:prstGeom prst="rect">
                      <a:avLst/>
                    </a:prstGeom>
                  </p:spPr>
                </p:pic>
                <p:cxnSp>
                  <p:nvCxnSpPr>
                    <p:cNvPr id="16" name="Straight Connector 15">
                      <a:extLst>
                        <a:ext uri="{FF2B5EF4-FFF2-40B4-BE49-F238E27FC236}">
                          <a16:creationId xmlns:a16="http://schemas.microsoft.com/office/drawing/2014/main" id="{9D17615F-E351-E60B-F24E-A9358492F08F}"/>
                        </a:ext>
                      </a:extLst>
                    </p:cNvPr>
                    <p:cNvCxnSpPr/>
                    <p:nvPr/>
                  </p:nvCxnSpPr>
                  <p:spPr>
                    <a:xfrm flipH="1">
                      <a:off x="2225040" y="4891314"/>
                      <a:ext cx="7847874"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BDEFC86-4BD6-5C93-17F0-7DF0BD4C9B93}"/>
                        </a:ext>
                      </a:extLst>
                    </p:cNvPr>
                    <p:cNvCxnSpPr/>
                    <p:nvPr/>
                  </p:nvCxnSpPr>
                  <p:spPr>
                    <a:xfrm flipH="1">
                      <a:off x="2225040" y="6393543"/>
                      <a:ext cx="7847874" cy="0"/>
                    </a:xfrm>
                    <a:prstGeom prst="line">
                      <a:avLst/>
                    </a:prstGeom>
                  </p:spPr>
                  <p:style>
                    <a:lnRef idx="3">
                      <a:schemeClr val="dk1"/>
                    </a:lnRef>
                    <a:fillRef idx="0">
                      <a:schemeClr val="dk1"/>
                    </a:fillRef>
                    <a:effectRef idx="2">
                      <a:schemeClr val="dk1"/>
                    </a:effectRef>
                    <a:fontRef idx="minor">
                      <a:schemeClr val="tx1"/>
                    </a:fontRef>
                  </p:style>
                </p:cxnSp>
              </p:grpSp>
              <p:sp>
                <p:nvSpPr>
                  <p:cNvPr id="21" name="TextBox 20">
                    <a:extLst>
                      <a:ext uri="{FF2B5EF4-FFF2-40B4-BE49-F238E27FC236}">
                        <a16:creationId xmlns:a16="http://schemas.microsoft.com/office/drawing/2014/main" id="{79E80C8F-63FF-22B7-2C24-F911A575B045}"/>
                      </a:ext>
                    </a:extLst>
                  </p:cNvPr>
                  <p:cNvSpPr txBox="1"/>
                  <p:nvPr/>
                </p:nvSpPr>
                <p:spPr>
                  <a:xfrm>
                    <a:off x="3759199" y="4020244"/>
                    <a:ext cx="8497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a:ln>
                          <a:noFill/>
                        </a:ln>
                        <a:solidFill>
                          <a:prstClr val="black"/>
                        </a:solidFill>
                        <a:effectLst/>
                        <a:uLnTx/>
                        <a:uFillTx/>
                        <a:latin typeface="Calibri"/>
                        <a:ea typeface="+mn-ea"/>
                        <a:cs typeface="+mn-cs"/>
                      </a:rPr>
                      <a:t>+6%</a:t>
                    </a:r>
                  </a:p>
                </p:txBody>
              </p:sp>
              <p:sp>
                <p:nvSpPr>
                  <p:cNvPr id="22" name="TextBox 21">
                    <a:extLst>
                      <a:ext uri="{FF2B5EF4-FFF2-40B4-BE49-F238E27FC236}">
                        <a16:creationId xmlns:a16="http://schemas.microsoft.com/office/drawing/2014/main" id="{904A963F-D39B-389D-CD6E-102BB95133E1}"/>
                      </a:ext>
                    </a:extLst>
                  </p:cNvPr>
                  <p:cNvSpPr txBox="1"/>
                  <p:nvPr/>
                </p:nvSpPr>
                <p:spPr>
                  <a:xfrm>
                    <a:off x="4927599" y="3678535"/>
                    <a:ext cx="9797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a:ln>
                          <a:noFill/>
                        </a:ln>
                        <a:solidFill>
                          <a:prstClr val="black"/>
                        </a:solidFill>
                        <a:effectLst/>
                        <a:uLnTx/>
                        <a:uFillTx/>
                        <a:latin typeface="Calibri"/>
                        <a:ea typeface="+mn-ea"/>
                        <a:cs typeface="+mn-cs"/>
                      </a:rPr>
                      <a:t>+11%</a:t>
                    </a:r>
                  </a:p>
                </p:txBody>
              </p:sp>
              <p:sp>
                <p:nvSpPr>
                  <p:cNvPr id="23" name="TextBox 22">
                    <a:extLst>
                      <a:ext uri="{FF2B5EF4-FFF2-40B4-BE49-F238E27FC236}">
                        <a16:creationId xmlns:a16="http://schemas.microsoft.com/office/drawing/2014/main" id="{8984D410-3863-5FD8-3819-6B58985F1446}"/>
                      </a:ext>
                    </a:extLst>
                  </p:cNvPr>
                  <p:cNvSpPr txBox="1"/>
                  <p:nvPr/>
                </p:nvSpPr>
                <p:spPr>
                  <a:xfrm>
                    <a:off x="6269502" y="3429000"/>
                    <a:ext cx="9797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a:ln>
                          <a:noFill/>
                        </a:ln>
                        <a:solidFill>
                          <a:prstClr val="black"/>
                        </a:solidFill>
                        <a:effectLst/>
                        <a:uLnTx/>
                        <a:uFillTx/>
                        <a:latin typeface="Calibri"/>
                        <a:ea typeface="+mn-ea"/>
                        <a:cs typeface="+mn-cs"/>
                      </a:rPr>
                      <a:t>+19%</a:t>
                    </a:r>
                  </a:p>
                </p:txBody>
              </p:sp>
            </p:grpSp>
            <p:sp>
              <p:nvSpPr>
                <p:cNvPr id="29" name="Rectangle 28">
                  <a:extLst>
                    <a:ext uri="{FF2B5EF4-FFF2-40B4-BE49-F238E27FC236}">
                      <a16:creationId xmlns:a16="http://schemas.microsoft.com/office/drawing/2014/main" id="{DA791F3D-711F-ECD9-00F0-3CDCFB5389FB}"/>
                    </a:ext>
                  </a:extLst>
                </p:cNvPr>
                <p:cNvSpPr/>
                <p:nvPr/>
              </p:nvSpPr>
              <p:spPr>
                <a:xfrm>
                  <a:off x="2502486" y="5762171"/>
                  <a:ext cx="7464474" cy="53201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8" name="TextBox 27">
              <a:extLst>
                <a:ext uri="{FF2B5EF4-FFF2-40B4-BE49-F238E27FC236}">
                  <a16:creationId xmlns:a16="http://schemas.microsoft.com/office/drawing/2014/main" id="{708BB064-B848-4165-B0D8-EE3195463756}"/>
                </a:ext>
              </a:extLst>
            </p:cNvPr>
            <p:cNvSpPr txBox="1"/>
            <p:nvPr/>
          </p:nvSpPr>
          <p:spPr>
            <a:xfrm>
              <a:off x="2078899" y="5706379"/>
              <a:ext cx="1424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Calibri"/>
                  <a:ea typeface="+mn-ea"/>
                  <a:cs typeface="+mn-cs"/>
                </a:rPr>
                <a:t>5.4 Billion</a:t>
              </a:r>
            </a:p>
          </p:txBody>
        </p:sp>
        <p:sp>
          <p:nvSpPr>
            <p:cNvPr id="32" name="TextBox 31">
              <a:extLst>
                <a:ext uri="{FF2B5EF4-FFF2-40B4-BE49-F238E27FC236}">
                  <a16:creationId xmlns:a16="http://schemas.microsoft.com/office/drawing/2014/main" id="{D99B03F7-2728-7A55-1EFF-F6B3AFAF8D39}"/>
                </a:ext>
              </a:extLst>
            </p:cNvPr>
            <p:cNvSpPr txBox="1"/>
            <p:nvPr/>
          </p:nvSpPr>
          <p:spPr>
            <a:xfrm>
              <a:off x="3363942" y="5706379"/>
              <a:ext cx="1424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Calibri"/>
                  <a:ea typeface="+mn-ea"/>
                  <a:cs typeface="+mn-cs"/>
                </a:rPr>
                <a:t>60.1 Billion</a:t>
              </a:r>
            </a:p>
          </p:txBody>
        </p:sp>
        <p:sp>
          <p:nvSpPr>
            <p:cNvPr id="33" name="TextBox 32">
              <a:extLst>
                <a:ext uri="{FF2B5EF4-FFF2-40B4-BE49-F238E27FC236}">
                  <a16:creationId xmlns:a16="http://schemas.microsoft.com/office/drawing/2014/main" id="{993FDEF7-BAC7-59DC-0B99-35C210DBCE28}"/>
                </a:ext>
              </a:extLst>
            </p:cNvPr>
            <p:cNvSpPr txBox="1"/>
            <p:nvPr/>
          </p:nvSpPr>
          <p:spPr>
            <a:xfrm>
              <a:off x="4633246" y="5706379"/>
              <a:ext cx="1424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Calibri"/>
                  <a:ea typeface="+mn-ea"/>
                  <a:cs typeface="+mn-cs"/>
                </a:rPr>
                <a:t>5.3 Trillion</a:t>
              </a:r>
            </a:p>
          </p:txBody>
        </p:sp>
        <p:sp>
          <p:nvSpPr>
            <p:cNvPr id="34" name="TextBox 33">
              <a:extLst>
                <a:ext uri="{FF2B5EF4-FFF2-40B4-BE49-F238E27FC236}">
                  <a16:creationId xmlns:a16="http://schemas.microsoft.com/office/drawing/2014/main" id="{D0B057AF-266C-3EA0-9E05-C6B25AA312D2}"/>
                </a:ext>
              </a:extLst>
            </p:cNvPr>
            <p:cNvSpPr txBox="1"/>
            <p:nvPr/>
          </p:nvSpPr>
          <p:spPr>
            <a:xfrm>
              <a:off x="5931196" y="5706379"/>
              <a:ext cx="1424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Calibri"/>
                  <a:ea typeface="+mn-ea"/>
                  <a:cs typeface="+mn-cs"/>
                </a:rPr>
                <a:t>97.1 Million</a:t>
              </a:r>
            </a:p>
          </p:txBody>
        </p:sp>
        <p:sp>
          <p:nvSpPr>
            <p:cNvPr id="35" name="TextBox 34">
              <a:extLst>
                <a:ext uri="{FF2B5EF4-FFF2-40B4-BE49-F238E27FC236}">
                  <a16:creationId xmlns:a16="http://schemas.microsoft.com/office/drawing/2014/main" id="{AC6D6036-F84D-0E63-6EC2-2921BE342DCD}"/>
                </a:ext>
              </a:extLst>
            </p:cNvPr>
            <p:cNvSpPr txBox="1"/>
            <p:nvPr/>
          </p:nvSpPr>
          <p:spPr>
            <a:xfrm>
              <a:off x="7169365" y="5706379"/>
              <a:ext cx="16487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Calibri"/>
                  <a:ea typeface="+mn-ea"/>
                  <a:cs typeface="+mn-cs"/>
                </a:rPr>
                <a:t>623.3 Million</a:t>
              </a:r>
            </a:p>
          </p:txBody>
        </p:sp>
        <p:sp>
          <p:nvSpPr>
            <p:cNvPr id="36" name="TextBox 35">
              <a:extLst>
                <a:ext uri="{FF2B5EF4-FFF2-40B4-BE49-F238E27FC236}">
                  <a16:creationId xmlns:a16="http://schemas.microsoft.com/office/drawing/2014/main" id="{386AC209-DB99-94A4-02E0-06BF8C5635C9}"/>
                </a:ext>
              </a:extLst>
            </p:cNvPr>
            <p:cNvSpPr txBox="1"/>
            <p:nvPr/>
          </p:nvSpPr>
          <p:spPr>
            <a:xfrm>
              <a:off x="8511268" y="5706379"/>
              <a:ext cx="16487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Calibri"/>
                  <a:ea typeface="+mn-ea"/>
                  <a:cs typeface="+mn-cs"/>
                </a:rPr>
                <a:t>10.4 Million</a:t>
              </a:r>
            </a:p>
          </p:txBody>
        </p:sp>
        <p:sp>
          <p:nvSpPr>
            <p:cNvPr id="37" name="TextBox 36">
              <a:extLst>
                <a:ext uri="{FF2B5EF4-FFF2-40B4-BE49-F238E27FC236}">
                  <a16:creationId xmlns:a16="http://schemas.microsoft.com/office/drawing/2014/main" id="{53F1F09A-96E4-76C0-729D-597EB42420F9}"/>
                </a:ext>
              </a:extLst>
            </p:cNvPr>
            <p:cNvSpPr txBox="1"/>
            <p:nvPr/>
          </p:nvSpPr>
          <p:spPr>
            <a:xfrm>
              <a:off x="2253204" y="5949510"/>
              <a:ext cx="11798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MALWARE ATTACKS</a:t>
              </a:r>
            </a:p>
          </p:txBody>
        </p:sp>
        <p:sp>
          <p:nvSpPr>
            <p:cNvPr id="38" name="TextBox 37">
              <a:extLst>
                <a:ext uri="{FF2B5EF4-FFF2-40B4-BE49-F238E27FC236}">
                  <a16:creationId xmlns:a16="http://schemas.microsoft.com/office/drawing/2014/main" id="{040BE9B2-2FF4-153E-A955-70AD2E5FD8AA}"/>
                </a:ext>
              </a:extLst>
            </p:cNvPr>
            <p:cNvSpPr txBox="1"/>
            <p:nvPr/>
          </p:nvSpPr>
          <p:spPr>
            <a:xfrm>
              <a:off x="3510504" y="5949510"/>
              <a:ext cx="11798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IoT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MALWARE</a:t>
              </a:r>
            </a:p>
          </p:txBody>
        </p:sp>
        <p:sp>
          <p:nvSpPr>
            <p:cNvPr id="39" name="TextBox 38">
              <a:extLst>
                <a:ext uri="{FF2B5EF4-FFF2-40B4-BE49-F238E27FC236}">
                  <a16:creationId xmlns:a16="http://schemas.microsoft.com/office/drawing/2014/main" id="{92DE2817-D91B-4BB4-4BB3-DAAE0A93B907}"/>
                </a:ext>
              </a:extLst>
            </p:cNvPr>
            <p:cNvSpPr txBox="1"/>
            <p:nvPr/>
          </p:nvSpPr>
          <p:spPr>
            <a:xfrm>
              <a:off x="4792410" y="5949510"/>
              <a:ext cx="11798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INTRUSION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ATTEMPTS</a:t>
              </a:r>
            </a:p>
          </p:txBody>
        </p:sp>
        <p:sp>
          <p:nvSpPr>
            <p:cNvPr id="40" name="TextBox 39">
              <a:extLst>
                <a:ext uri="{FF2B5EF4-FFF2-40B4-BE49-F238E27FC236}">
                  <a16:creationId xmlns:a16="http://schemas.microsoft.com/office/drawing/2014/main" id="{D395F2DB-8D13-940F-FF91-2A05FC338243}"/>
                </a:ext>
              </a:extLst>
            </p:cNvPr>
            <p:cNvSpPr txBox="1"/>
            <p:nvPr/>
          </p:nvSpPr>
          <p:spPr>
            <a:xfrm>
              <a:off x="6047150" y="5949510"/>
              <a:ext cx="12927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CRYPTOJACKING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ATTACKS</a:t>
              </a:r>
            </a:p>
          </p:txBody>
        </p:sp>
        <p:sp>
          <p:nvSpPr>
            <p:cNvPr id="41" name="TextBox 40">
              <a:extLst>
                <a:ext uri="{FF2B5EF4-FFF2-40B4-BE49-F238E27FC236}">
                  <a16:creationId xmlns:a16="http://schemas.microsoft.com/office/drawing/2014/main" id="{75E9350B-36EA-5F88-19F9-563F15E9B968}"/>
                </a:ext>
              </a:extLst>
            </p:cNvPr>
            <p:cNvSpPr txBox="1"/>
            <p:nvPr/>
          </p:nvSpPr>
          <p:spPr>
            <a:xfrm>
              <a:off x="7357957" y="5949510"/>
              <a:ext cx="12927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RANSOMWARE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ATTACKS</a:t>
              </a:r>
            </a:p>
          </p:txBody>
        </p:sp>
        <p:sp>
          <p:nvSpPr>
            <p:cNvPr id="42" name="TextBox 41">
              <a:extLst>
                <a:ext uri="{FF2B5EF4-FFF2-40B4-BE49-F238E27FC236}">
                  <a16:creationId xmlns:a16="http://schemas.microsoft.com/office/drawing/2014/main" id="{96D3AC4A-CF80-3E20-250F-F462FC326A23}"/>
                </a:ext>
              </a:extLst>
            </p:cNvPr>
            <p:cNvSpPr txBox="1"/>
            <p:nvPr/>
          </p:nvSpPr>
          <p:spPr>
            <a:xfrm>
              <a:off x="8685411" y="5949510"/>
              <a:ext cx="12927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ENCRYPTED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srgbClr val="F79646">
                      <a:lumMod val="50000"/>
                    </a:srgbClr>
                  </a:solidFill>
                  <a:effectLst/>
                  <a:uLnTx/>
                  <a:uFillTx/>
                  <a:latin typeface="Calibri"/>
                  <a:ea typeface="+mn-ea"/>
                  <a:cs typeface="+mn-cs"/>
                </a:rPr>
                <a:t>THREATS</a:t>
              </a:r>
            </a:p>
          </p:txBody>
        </p:sp>
      </p:grpSp>
      <p:sp>
        <p:nvSpPr>
          <p:cNvPr id="2" name="Title 2">
            <a:extLst>
              <a:ext uri="{FF2B5EF4-FFF2-40B4-BE49-F238E27FC236}">
                <a16:creationId xmlns:a16="http://schemas.microsoft.com/office/drawing/2014/main" id="{2F510FA3-BC36-EBA1-2751-ACF1A5245748}"/>
              </a:ext>
            </a:extLst>
          </p:cNvPr>
          <p:cNvSpPr txBox="1">
            <a:spLocks/>
          </p:cNvSpPr>
          <p:nvPr/>
        </p:nvSpPr>
        <p:spPr>
          <a:xfrm>
            <a:off x="272249" y="282641"/>
            <a:ext cx="5301165" cy="1639469"/>
          </a:xfrm>
          <a:prstGeom prst="rect">
            <a:avLst/>
          </a:prstGeom>
          <a:noFill/>
        </p:spPr>
        <p:txBody>
          <a:bodyPr lIns="91440" tIns="45720" rIns="91440" bIns="45720" anchor="t"/>
          <a:lstStyle>
            <a:lvl1pPr algn="l" defTabSz="457200" rtl="0" eaLnBrk="0" fontAlgn="base" hangingPunct="0">
              <a:spcBef>
                <a:spcPct val="0"/>
              </a:spcBef>
              <a:spcAft>
                <a:spcPct val="0"/>
              </a:spcAft>
              <a:defRPr sz="4400" kern="1200">
                <a:solidFill>
                  <a:srgbClr val="F08F3A"/>
                </a:solidFill>
                <a:latin typeface="Gill Sans"/>
                <a:ea typeface="MS PGothic" panose="020B0600070205080204" pitchFamily="34" charset="-128"/>
                <a:cs typeface="Gill Sans"/>
              </a:defRPr>
            </a:lvl1pPr>
            <a:lvl2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MS PGothic" panose="020B0600070205080204" pitchFamily="34" charset="-128"/>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Gadugi"/>
                <a:ea typeface="Gadugi"/>
                <a:cs typeface="+mj-cs"/>
              </a:rPr>
              <a:t>2022 GLOBAL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prstClr val="black"/>
                </a:solidFill>
                <a:effectLst/>
                <a:uLnTx/>
                <a:uFillTx/>
                <a:latin typeface="Gadugi"/>
                <a:ea typeface="Gadugi"/>
                <a:cs typeface="+mj-cs"/>
              </a:rPr>
              <a:t>CYBER-ATTACK TRENDS</a:t>
            </a:r>
            <a:endParaRPr kumimoji="0" lang="en-US" sz="3200" b="0" i="0" u="sng" strike="noStrike" kern="1200" cap="none" spc="0" normalizeH="0" baseline="0" noProof="0">
              <a:ln>
                <a:noFill/>
              </a:ln>
              <a:solidFill>
                <a:prstClr val="black"/>
              </a:solidFill>
              <a:effectLst/>
              <a:uLnTx/>
              <a:uFillTx/>
              <a:latin typeface="Gadugi"/>
              <a:ea typeface="Gadugi"/>
            </a:endParaRPr>
          </a:p>
        </p:txBody>
      </p:sp>
      <p:sp>
        <p:nvSpPr>
          <p:cNvPr id="47" name="TextBox 46">
            <a:extLst>
              <a:ext uri="{FF2B5EF4-FFF2-40B4-BE49-F238E27FC236}">
                <a16:creationId xmlns:a16="http://schemas.microsoft.com/office/drawing/2014/main" id="{E6C51303-8285-1F81-EBD6-3FD80BA3E514}"/>
              </a:ext>
            </a:extLst>
          </p:cNvPr>
          <p:cNvSpPr txBox="1"/>
          <p:nvPr/>
        </p:nvSpPr>
        <p:spPr>
          <a:xfrm>
            <a:off x="1329782" y="6174905"/>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hlinkClick r:id="rId3"/>
              </a:rPr>
              <a:t>2022 SonicWall Cyber Threat Report (infopoint-security.de)</a:t>
            </a: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pic>
        <p:nvPicPr>
          <p:cNvPr id="48" name="Picture 47">
            <a:extLst>
              <a:ext uri="{FF2B5EF4-FFF2-40B4-BE49-F238E27FC236}">
                <a16:creationId xmlns:a16="http://schemas.microsoft.com/office/drawing/2014/main" id="{3267CFA1-ABAB-3A2F-D7A9-F64B6B9A5DBD}"/>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0342" y="2256365"/>
            <a:ext cx="5002521" cy="4503904"/>
          </a:xfrm>
          <a:prstGeom prst="rect">
            <a:avLst/>
          </a:prstGeom>
        </p:spPr>
      </p:pic>
      <p:pic>
        <p:nvPicPr>
          <p:cNvPr id="3078" name="Picture 6" descr="Cyber-Security-PNG-Clipart | Jones DesLauriers">
            <a:extLst>
              <a:ext uri="{FF2B5EF4-FFF2-40B4-BE49-F238E27FC236}">
                <a16:creationId xmlns:a16="http://schemas.microsoft.com/office/drawing/2014/main" id="{8C201BFA-7597-4AA8-1D18-3E6D2D4430C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2449" y="1245647"/>
            <a:ext cx="3224201" cy="20357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DCF5B2B5-421E-DCBA-CD16-2EA340447D7A}"/>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52815" y="441947"/>
            <a:ext cx="2589927" cy="2589927"/>
          </a:xfrm>
          <a:prstGeom prst="rect">
            <a:avLst/>
          </a:prstGeom>
        </p:spPr>
      </p:pic>
    </p:spTree>
    <p:extLst>
      <p:ext uri="{BB962C8B-B14F-4D97-AF65-F5344CB8AC3E}">
        <p14:creationId xmlns:p14="http://schemas.microsoft.com/office/powerpoint/2010/main" val="2557791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1D2F611-2A88-97D5-19BC-A53A6673EEE6}"/>
              </a:ext>
            </a:extLst>
          </p:cNvPr>
          <p:cNvPicPr>
            <a:picLocks noChangeAspect="1"/>
          </p:cNvPicPr>
          <p:nvPr/>
        </p:nvPicPr>
        <p:blipFill rotWithShape="1">
          <a:blip r:embed="rId2"/>
          <a:srcRect r="130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0D670F-02AA-5AA3-F358-9D99C081E9C9}"/>
              </a:ext>
            </a:extLst>
          </p:cNvPr>
          <p:cNvSpPr txBox="1"/>
          <p:nvPr/>
        </p:nvSpPr>
        <p:spPr>
          <a:xfrm>
            <a:off x="8658508" y="1557619"/>
            <a:ext cx="3530443" cy="3742762"/>
          </a:xfrm>
          <a:prstGeom prst="rect">
            <a:avLst/>
          </a:prstGeom>
        </p:spPr>
        <p:txBody>
          <a:bodyPr vert="horz" lIns="91440" tIns="45720" rIns="91440" bIns="45720" rtlCol="0" anchor="t">
            <a:normAutofit/>
          </a:bodyPr>
          <a:lstStyle/>
          <a:p>
            <a:pPr>
              <a:lnSpc>
                <a:spcPct val="90000"/>
              </a:lnSpc>
              <a:spcAft>
                <a:spcPts val="600"/>
              </a:spcAft>
            </a:pPr>
            <a:r>
              <a:rPr lang="en-US" sz="5400" b="1">
                <a:latin typeface="Gadugi"/>
                <a:ea typeface="Gadugi"/>
              </a:rPr>
              <a:t>HOW TO</a:t>
            </a:r>
            <a:r>
              <a:rPr lang="en-US" sz="3600" b="1">
                <a:latin typeface="Gadugi"/>
                <a:ea typeface="Gadugi"/>
              </a:rPr>
              <a:t> </a:t>
            </a:r>
            <a:r>
              <a:rPr lang="en-US" sz="4400" b="1">
                <a:solidFill>
                  <a:schemeClr val="accent2"/>
                </a:solidFill>
                <a:latin typeface="Gadugi"/>
                <a:ea typeface="Gadugi"/>
              </a:rPr>
              <a:t>ANALYSE</a:t>
            </a:r>
            <a:endParaRPr lang="en-US">
              <a:solidFill>
                <a:schemeClr val="accent2"/>
              </a:solidFill>
            </a:endParaRPr>
          </a:p>
          <a:p>
            <a:pPr>
              <a:lnSpc>
                <a:spcPct val="90000"/>
              </a:lnSpc>
              <a:spcAft>
                <a:spcPts val="600"/>
              </a:spcAft>
            </a:pPr>
            <a:r>
              <a:rPr lang="en-US" sz="4800" b="1">
                <a:solidFill>
                  <a:schemeClr val="tx1">
                    <a:lumMod val="85000"/>
                    <a:lumOff val="15000"/>
                  </a:schemeClr>
                </a:solidFill>
                <a:latin typeface="Gadugi"/>
                <a:ea typeface="Gadugi"/>
              </a:rPr>
              <a:t>INCIDENT</a:t>
            </a:r>
            <a:r>
              <a:rPr lang="en-US" sz="3600" b="1">
                <a:solidFill>
                  <a:schemeClr val="tx1">
                    <a:lumMod val="85000"/>
                    <a:lumOff val="15000"/>
                  </a:schemeClr>
                </a:solidFill>
                <a:latin typeface="Gadugi"/>
                <a:ea typeface="Gadugi"/>
              </a:rPr>
              <a:t> </a:t>
            </a:r>
            <a:r>
              <a:rPr lang="en-US" sz="4800" b="1">
                <a:solidFill>
                  <a:schemeClr val="tx1">
                    <a:lumMod val="85000"/>
                    <a:lumOff val="15000"/>
                  </a:schemeClr>
                </a:solidFill>
                <a:latin typeface="Gadugi"/>
                <a:ea typeface="Gadugi"/>
              </a:rPr>
              <a:t>RESPOND</a:t>
            </a:r>
            <a:r>
              <a:rPr lang="en-US" sz="3600" b="1">
                <a:solidFill>
                  <a:schemeClr val="tx1">
                    <a:lumMod val="85000"/>
                    <a:lumOff val="15000"/>
                  </a:schemeClr>
                </a:solidFill>
                <a:latin typeface="Gadugi"/>
                <a:ea typeface="Gadugi"/>
              </a:rPr>
              <a:t> </a:t>
            </a:r>
            <a:r>
              <a:rPr lang="en-US" sz="3700" b="1">
                <a:highlight>
                  <a:srgbClr val="FFFF00"/>
                </a:highlight>
                <a:latin typeface="Gadugi"/>
                <a:ea typeface="Gadugi"/>
              </a:rPr>
              <a:t>EFFECTIVELY</a:t>
            </a:r>
            <a:endParaRPr lang="en-US"/>
          </a:p>
        </p:txBody>
      </p:sp>
      <p:sp>
        <p:nvSpPr>
          <p:cNvPr id="7" name="TextBox 6">
            <a:extLst>
              <a:ext uri="{FF2B5EF4-FFF2-40B4-BE49-F238E27FC236}">
                <a16:creationId xmlns:a16="http://schemas.microsoft.com/office/drawing/2014/main" id="{FC92D706-069E-F66A-2896-F514455B87AD}"/>
              </a:ext>
            </a:extLst>
          </p:cNvPr>
          <p:cNvSpPr txBox="1"/>
          <p:nvPr/>
        </p:nvSpPr>
        <p:spPr>
          <a:xfrm>
            <a:off x="11498350" y="3490992"/>
            <a:ext cx="492412" cy="1569660"/>
          </a:xfrm>
          <a:prstGeom prst="rect">
            <a:avLst/>
          </a:prstGeom>
          <a:noFill/>
        </p:spPr>
        <p:txBody>
          <a:bodyPr wrap="square">
            <a:spAutoFit/>
          </a:bodyPr>
          <a:lstStyle/>
          <a:p>
            <a:r>
              <a:rPr lang="en-US" sz="9600" b="1">
                <a:latin typeface="Gadugi" panose="020B0502040204020203" pitchFamily="34" charset="0"/>
                <a:ea typeface="Gadugi" panose="020B0502040204020203" pitchFamily="34" charset="0"/>
              </a:rPr>
              <a:t>?</a:t>
            </a:r>
            <a:endParaRPr lang="en-MY" sz="9600"/>
          </a:p>
        </p:txBody>
      </p:sp>
    </p:spTree>
    <p:extLst>
      <p:ext uri="{BB962C8B-B14F-4D97-AF65-F5344CB8AC3E}">
        <p14:creationId xmlns:p14="http://schemas.microsoft.com/office/powerpoint/2010/main" val="358255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1D85ABB-E7A8-E963-E366-80A6E5C5CFFB}"/>
              </a:ext>
            </a:extLst>
          </p:cNvPr>
          <p:cNvGrpSpPr/>
          <p:nvPr/>
        </p:nvGrpSpPr>
        <p:grpSpPr>
          <a:xfrm>
            <a:off x="4229158" y="1379068"/>
            <a:ext cx="3733685" cy="825457"/>
            <a:chOff x="1333614" y="1332546"/>
            <a:chExt cx="3733685" cy="825457"/>
          </a:xfrm>
        </p:grpSpPr>
        <p:sp>
          <p:nvSpPr>
            <p:cNvPr id="3" name="Rectangle: Rounded Corners 2">
              <a:extLst>
                <a:ext uri="{FF2B5EF4-FFF2-40B4-BE49-F238E27FC236}">
                  <a16:creationId xmlns:a16="http://schemas.microsoft.com/office/drawing/2014/main" id="{5719EAF4-7A90-7A9B-B710-94AD895BE182}"/>
                </a:ext>
              </a:extLst>
            </p:cNvPr>
            <p:cNvSpPr/>
            <p:nvPr/>
          </p:nvSpPr>
          <p:spPr>
            <a:xfrm>
              <a:off x="1333614" y="1332546"/>
              <a:ext cx="3733685" cy="825457"/>
            </a:xfrm>
            <a:prstGeom prst="roundRect">
              <a:avLst>
                <a:gd name="adj" fmla="val 30514"/>
              </a:avLst>
            </a:prstGeom>
            <a:solidFill>
              <a:schemeClr val="bg1"/>
            </a:solidFill>
            <a:ln w="57150">
              <a:solidFill>
                <a:srgbClr val="C00000"/>
              </a:solidFill>
            </a:ln>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pic>
          <p:nvPicPr>
            <p:cNvPr id="4" name="Picture 3" descr="A close up of a sign&#10;&#10;Description automatically generated">
              <a:extLst>
                <a:ext uri="{FF2B5EF4-FFF2-40B4-BE49-F238E27FC236}">
                  <a16:creationId xmlns:a16="http://schemas.microsoft.com/office/drawing/2014/main" id="{D398E887-62E7-B1CE-20BF-002DF5B3CE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5868" y="1370647"/>
              <a:ext cx="2525319" cy="765248"/>
            </a:xfrm>
            <a:prstGeom prst="rect">
              <a:avLst/>
            </a:prstGeom>
          </p:spPr>
        </p:pic>
      </p:grpSp>
      <p:sp>
        <p:nvSpPr>
          <p:cNvPr id="40" name="TextBox 39">
            <a:extLst>
              <a:ext uri="{FF2B5EF4-FFF2-40B4-BE49-F238E27FC236}">
                <a16:creationId xmlns:a16="http://schemas.microsoft.com/office/drawing/2014/main" id="{DCA1F4A8-712A-9DE0-3A03-B97305CF83B0}"/>
              </a:ext>
            </a:extLst>
          </p:cNvPr>
          <p:cNvSpPr txBox="1"/>
          <p:nvPr/>
        </p:nvSpPr>
        <p:spPr>
          <a:xfrm>
            <a:off x="1438578" y="90892"/>
            <a:ext cx="9314845" cy="1200329"/>
          </a:xfrm>
          <a:prstGeom prst="rect">
            <a:avLst/>
          </a:prstGeom>
          <a:noFill/>
        </p:spPr>
        <p:txBody>
          <a:bodyPr wrap="square" rtlCol="0">
            <a:spAutoFit/>
          </a:bodyPr>
          <a:lstStyle/>
          <a:p>
            <a:pPr algn="ctr"/>
            <a:r>
              <a:rPr lang="en-MY" sz="3600" b="1">
                <a:latin typeface="Gadugi" panose="020B0502040204020203" pitchFamily="34" charset="0"/>
                <a:ea typeface="Gadugi" panose="020B0502040204020203" pitchFamily="34" charset="0"/>
                <a:cs typeface="Arial" panose="020B0604020202020204" pitchFamily="34" charset="0"/>
              </a:rPr>
              <a:t>CSM</a:t>
            </a:r>
          </a:p>
          <a:p>
            <a:pPr algn="ctr"/>
            <a:r>
              <a:rPr lang="en-MY" sz="3600" b="1">
                <a:latin typeface="Gadugi" panose="020B0502040204020203" pitchFamily="34" charset="0"/>
                <a:ea typeface="Gadugi" panose="020B0502040204020203" pitchFamily="34" charset="0"/>
                <a:cs typeface="Arial" panose="020B0604020202020204" pitchFamily="34" charset="0"/>
              </a:rPr>
              <a:t>RESPONSIVE CYBER SECURITY SERVICES</a:t>
            </a:r>
          </a:p>
        </p:txBody>
      </p:sp>
      <p:grpSp>
        <p:nvGrpSpPr>
          <p:cNvPr id="44" name="Group 43">
            <a:extLst>
              <a:ext uri="{FF2B5EF4-FFF2-40B4-BE49-F238E27FC236}">
                <a16:creationId xmlns:a16="http://schemas.microsoft.com/office/drawing/2014/main" id="{474B1229-396F-BD43-383A-545780A6FEFF}"/>
              </a:ext>
            </a:extLst>
          </p:cNvPr>
          <p:cNvGrpSpPr/>
          <p:nvPr/>
        </p:nvGrpSpPr>
        <p:grpSpPr>
          <a:xfrm>
            <a:off x="1299093" y="2483753"/>
            <a:ext cx="9593813" cy="3992766"/>
            <a:chOff x="1301493" y="2380741"/>
            <a:chExt cx="9593813" cy="3992766"/>
          </a:xfrm>
        </p:grpSpPr>
        <p:sp>
          <p:nvSpPr>
            <p:cNvPr id="43" name="Rectangle: Rounded Corners 42">
              <a:extLst>
                <a:ext uri="{FF2B5EF4-FFF2-40B4-BE49-F238E27FC236}">
                  <a16:creationId xmlns:a16="http://schemas.microsoft.com/office/drawing/2014/main" id="{1B4E5F24-B80C-3642-D2A3-2EDA4CF7AB34}"/>
                </a:ext>
              </a:extLst>
            </p:cNvPr>
            <p:cNvSpPr/>
            <p:nvPr/>
          </p:nvSpPr>
          <p:spPr>
            <a:xfrm>
              <a:off x="8231801" y="2380741"/>
              <a:ext cx="2663505" cy="3976139"/>
            </a:xfrm>
            <a:prstGeom prst="roundRect">
              <a:avLst>
                <a:gd name="adj" fmla="val 17517"/>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nvGrpSpPr>
            <p:cNvPr id="5" name="Group 4">
              <a:extLst>
                <a:ext uri="{FF2B5EF4-FFF2-40B4-BE49-F238E27FC236}">
                  <a16:creationId xmlns:a16="http://schemas.microsoft.com/office/drawing/2014/main" id="{9EC41BE3-DAEB-2A54-32F8-F6BA62AA4146}"/>
                </a:ext>
              </a:extLst>
            </p:cNvPr>
            <p:cNvGrpSpPr/>
            <p:nvPr/>
          </p:nvGrpSpPr>
          <p:grpSpPr>
            <a:xfrm>
              <a:off x="3905684" y="2405952"/>
              <a:ext cx="1578075" cy="1859300"/>
              <a:chOff x="3746402" y="2455074"/>
              <a:chExt cx="1578075" cy="1859300"/>
            </a:xfrm>
          </p:grpSpPr>
          <p:sp>
            <p:nvSpPr>
              <p:cNvPr id="6" name="Rectangle: Rounded Corners 5">
                <a:extLst>
                  <a:ext uri="{FF2B5EF4-FFF2-40B4-BE49-F238E27FC236}">
                    <a16:creationId xmlns:a16="http://schemas.microsoft.com/office/drawing/2014/main" id="{4E228C6A-F5B7-0EE1-74B0-BC8F8CFFF928}"/>
                  </a:ext>
                </a:extLst>
              </p:cNvPr>
              <p:cNvSpPr/>
              <p:nvPr/>
            </p:nvSpPr>
            <p:spPr>
              <a:xfrm>
                <a:off x="3746402" y="2455074"/>
                <a:ext cx="1578074" cy="1859300"/>
              </a:xfrm>
              <a:prstGeom prst="roundRect">
                <a:avLst>
                  <a:gd name="adj" fmla="val 10274"/>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pic>
            <p:nvPicPr>
              <p:cNvPr id="7" name="Graphic 6">
                <a:extLst>
                  <a:ext uri="{FF2B5EF4-FFF2-40B4-BE49-F238E27FC236}">
                    <a16:creationId xmlns:a16="http://schemas.microsoft.com/office/drawing/2014/main" id="{30BB202D-C3E1-E2DE-DE11-7591ED0781C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7561" y="2713730"/>
                <a:ext cx="811818" cy="811818"/>
              </a:xfrm>
              <a:prstGeom prst="rect">
                <a:avLst/>
              </a:prstGeom>
            </p:spPr>
          </p:pic>
          <p:sp>
            <p:nvSpPr>
              <p:cNvPr id="8" name="TextBox 7">
                <a:extLst>
                  <a:ext uri="{FF2B5EF4-FFF2-40B4-BE49-F238E27FC236}">
                    <a16:creationId xmlns:a16="http://schemas.microsoft.com/office/drawing/2014/main" id="{945F678E-BF3C-25F8-4AF2-C2F7F44F74F8}"/>
                  </a:ext>
                </a:extLst>
              </p:cNvPr>
              <p:cNvSpPr txBox="1"/>
              <p:nvPr/>
            </p:nvSpPr>
            <p:spPr>
              <a:xfrm>
                <a:off x="3746403" y="3718365"/>
                <a:ext cx="1578074" cy="415498"/>
              </a:xfrm>
              <a:prstGeom prst="rect">
                <a:avLst/>
              </a:prstGeom>
              <a:noFill/>
            </p:spPr>
            <p:txBody>
              <a:bodyPr wrap="square">
                <a:spAutoFit/>
              </a:bodyPr>
              <a:lstStyle/>
              <a:p>
                <a:pPr algn="ctr"/>
                <a:r>
                  <a:rPr lang="en-MY" sz="1050">
                    <a:latin typeface="Arial Nova" panose="020B0504020202020204" pitchFamily="34" charset="0"/>
                  </a:rPr>
                  <a:t>Cyber Threat Research Centre (CTRC)</a:t>
                </a:r>
              </a:p>
            </p:txBody>
          </p:sp>
        </p:grpSp>
        <p:grpSp>
          <p:nvGrpSpPr>
            <p:cNvPr id="9" name="Group 8">
              <a:extLst>
                <a:ext uri="{FF2B5EF4-FFF2-40B4-BE49-F238E27FC236}">
                  <a16:creationId xmlns:a16="http://schemas.microsoft.com/office/drawing/2014/main" id="{441D2997-973D-EFEF-F78D-E4074C450A0B}"/>
                </a:ext>
              </a:extLst>
            </p:cNvPr>
            <p:cNvGrpSpPr/>
            <p:nvPr/>
          </p:nvGrpSpPr>
          <p:grpSpPr>
            <a:xfrm>
              <a:off x="3905684" y="4504997"/>
              <a:ext cx="1578075" cy="1864854"/>
              <a:chOff x="3746402" y="4554119"/>
              <a:chExt cx="1578075" cy="1864854"/>
            </a:xfrm>
          </p:grpSpPr>
          <p:sp>
            <p:nvSpPr>
              <p:cNvPr id="10" name="Rectangle: Rounded Corners 9">
                <a:extLst>
                  <a:ext uri="{FF2B5EF4-FFF2-40B4-BE49-F238E27FC236}">
                    <a16:creationId xmlns:a16="http://schemas.microsoft.com/office/drawing/2014/main" id="{09617CEB-D997-B3F5-0601-E897EF9D91B6}"/>
                  </a:ext>
                </a:extLst>
              </p:cNvPr>
              <p:cNvSpPr/>
              <p:nvPr/>
            </p:nvSpPr>
            <p:spPr>
              <a:xfrm>
                <a:off x="3746402" y="4554119"/>
                <a:ext cx="1578074" cy="1859300"/>
              </a:xfrm>
              <a:prstGeom prst="roundRect">
                <a:avLst>
                  <a:gd name="adj" fmla="val 12085"/>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pic>
            <p:nvPicPr>
              <p:cNvPr id="11" name="Graphic 10">
                <a:extLst>
                  <a:ext uri="{FF2B5EF4-FFF2-40B4-BE49-F238E27FC236}">
                    <a16:creationId xmlns:a16="http://schemas.microsoft.com/office/drawing/2014/main" id="{B4AFF283-C893-2523-850D-2763A754CA5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7561" y="4812905"/>
                <a:ext cx="811818" cy="811818"/>
              </a:xfrm>
              <a:prstGeom prst="rect">
                <a:avLst/>
              </a:prstGeom>
            </p:spPr>
          </p:pic>
          <p:sp>
            <p:nvSpPr>
              <p:cNvPr id="12" name="TextBox 11">
                <a:extLst>
                  <a:ext uri="{FF2B5EF4-FFF2-40B4-BE49-F238E27FC236}">
                    <a16:creationId xmlns:a16="http://schemas.microsoft.com/office/drawing/2014/main" id="{6F1606D1-4C81-DFEA-3880-5AEE0C2D4C2A}"/>
                  </a:ext>
                </a:extLst>
              </p:cNvPr>
              <p:cNvSpPr txBox="1"/>
              <p:nvPr/>
            </p:nvSpPr>
            <p:spPr>
              <a:xfrm>
                <a:off x="3746403" y="5680309"/>
                <a:ext cx="1578074" cy="738664"/>
              </a:xfrm>
              <a:prstGeom prst="rect">
                <a:avLst/>
              </a:prstGeom>
              <a:noFill/>
            </p:spPr>
            <p:txBody>
              <a:bodyPr wrap="square">
                <a:spAutoFit/>
              </a:bodyPr>
              <a:lstStyle/>
              <a:p>
                <a:pPr algn="ctr"/>
                <a:r>
                  <a:rPr lang="en-US" sz="1050">
                    <a:latin typeface="Arial Nova" panose="020B0504020202020204" pitchFamily="34" charset="0"/>
                  </a:rPr>
                  <a:t>Computer Security Incident Response Team (CSIRT) Consultancy</a:t>
                </a:r>
              </a:p>
            </p:txBody>
          </p:sp>
        </p:grpSp>
        <p:grpSp>
          <p:nvGrpSpPr>
            <p:cNvPr id="13" name="Group 12">
              <a:extLst>
                <a:ext uri="{FF2B5EF4-FFF2-40B4-BE49-F238E27FC236}">
                  <a16:creationId xmlns:a16="http://schemas.microsoft.com/office/drawing/2014/main" id="{4894ABED-A416-F867-7A75-6F15D49ED754}"/>
                </a:ext>
              </a:extLst>
            </p:cNvPr>
            <p:cNvGrpSpPr/>
            <p:nvPr/>
          </p:nvGrpSpPr>
          <p:grpSpPr>
            <a:xfrm>
              <a:off x="1312411" y="2401934"/>
              <a:ext cx="2368259" cy="1098469"/>
              <a:chOff x="1106407" y="2451056"/>
              <a:chExt cx="2368259" cy="1098469"/>
            </a:xfrm>
          </p:grpSpPr>
          <p:sp>
            <p:nvSpPr>
              <p:cNvPr id="14" name="Rectangle: Rounded Corners 13">
                <a:extLst>
                  <a:ext uri="{FF2B5EF4-FFF2-40B4-BE49-F238E27FC236}">
                    <a16:creationId xmlns:a16="http://schemas.microsoft.com/office/drawing/2014/main" id="{A28C5E58-7948-21AC-4246-43A31B246258}"/>
                  </a:ext>
                </a:extLst>
              </p:cNvPr>
              <p:cNvSpPr/>
              <p:nvPr/>
            </p:nvSpPr>
            <p:spPr>
              <a:xfrm>
                <a:off x="1106408" y="2451056"/>
                <a:ext cx="2368258" cy="1098469"/>
              </a:xfrm>
              <a:prstGeom prst="roundRect">
                <a:avLst>
                  <a:gd name="adj" fmla="val 17517"/>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pic>
            <p:nvPicPr>
              <p:cNvPr id="15" name="Picture 2" descr="FIRSTtc d1">
                <a:extLst>
                  <a:ext uri="{FF2B5EF4-FFF2-40B4-BE49-F238E27FC236}">
                    <a16:creationId xmlns:a16="http://schemas.microsoft.com/office/drawing/2014/main" id="{F8A391CE-8874-3324-8045-7EB3EA8E03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15710" y="2755827"/>
                <a:ext cx="1884847" cy="400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FD90C9B-620D-0775-73D5-FB8A4B78FDCF}"/>
                  </a:ext>
                </a:extLst>
              </p:cNvPr>
              <p:cNvSpPr txBox="1"/>
              <p:nvPr/>
            </p:nvSpPr>
            <p:spPr>
              <a:xfrm>
                <a:off x="1106407" y="3247500"/>
                <a:ext cx="2368259" cy="253916"/>
              </a:xfrm>
              <a:prstGeom prst="rect">
                <a:avLst/>
              </a:prstGeom>
              <a:noFill/>
            </p:spPr>
            <p:txBody>
              <a:bodyPr wrap="square">
                <a:spAutoFit/>
              </a:bodyPr>
              <a:lstStyle/>
              <a:p>
                <a:pPr algn="ctr"/>
                <a:r>
                  <a:rPr lang="en-MY" sz="1050">
                    <a:latin typeface="Arial Nova" panose="020B0504020202020204" pitchFamily="34" charset="0"/>
                  </a:rPr>
                  <a:t>Cyber999 Help Centre</a:t>
                </a:r>
              </a:p>
            </p:txBody>
          </p:sp>
        </p:grpSp>
        <p:grpSp>
          <p:nvGrpSpPr>
            <p:cNvPr id="17" name="Group 16">
              <a:extLst>
                <a:ext uri="{FF2B5EF4-FFF2-40B4-BE49-F238E27FC236}">
                  <a16:creationId xmlns:a16="http://schemas.microsoft.com/office/drawing/2014/main" id="{6174971E-0FE8-8250-7178-2591FF39D815}"/>
                </a:ext>
              </a:extLst>
            </p:cNvPr>
            <p:cNvGrpSpPr/>
            <p:nvPr/>
          </p:nvGrpSpPr>
          <p:grpSpPr>
            <a:xfrm>
              <a:off x="1301493" y="3829558"/>
              <a:ext cx="2379177" cy="1098469"/>
              <a:chOff x="1095489" y="3878680"/>
              <a:chExt cx="2379177" cy="1098469"/>
            </a:xfrm>
          </p:grpSpPr>
          <p:sp>
            <p:nvSpPr>
              <p:cNvPr id="18" name="Rectangle: Rounded Corners 17">
                <a:extLst>
                  <a:ext uri="{FF2B5EF4-FFF2-40B4-BE49-F238E27FC236}">
                    <a16:creationId xmlns:a16="http://schemas.microsoft.com/office/drawing/2014/main" id="{A89C6842-7929-7244-7CA9-02C0AA0B65C9}"/>
                  </a:ext>
                </a:extLst>
              </p:cNvPr>
              <p:cNvSpPr/>
              <p:nvPr/>
            </p:nvSpPr>
            <p:spPr>
              <a:xfrm>
                <a:off x="1095489" y="3878680"/>
                <a:ext cx="2368258" cy="1098469"/>
              </a:xfrm>
              <a:prstGeom prst="roundRect">
                <a:avLst>
                  <a:gd name="adj" fmla="val 17517"/>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pic>
            <p:nvPicPr>
              <p:cNvPr id="19" name="Picture 18" descr="A picture containing object, clock, plate&#10;&#10;Description automatically generated">
                <a:extLst>
                  <a:ext uri="{FF2B5EF4-FFF2-40B4-BE49-F238E27FC236}">
                    <a16:creationId xmlns:a16="http://schemas.microsoft.com/office/drawing/2014/main" id="{169EA9A2-F04E-E488-3718-A343C736F2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7789" y="4044374"/>
                <a:ext cx="1843023" cy="445092"/>
              </a:xfrm>
              <a:prstGeom prst="rect">
                <a:avLst/>
              </a:prstGeom>
            </p:spPr>
          </p:pic>
          <p:sp>
            <p:nvSpPr>
              <p:cNvPr id="20" name="TextBox 19">
                <a:extLst>
                  <a:ext uri="{FF2B5EF4-FFF2-40B4-BE49-F238E27FC236}">
                    <a16:creationId xmlns:a16="http://schemas.microsoft.com/office/drawing/2014/main" id="{7648B87F-7680-741E-C3C0-1572FF2A53B8}"/>
                  </a:ext>
                </a:extLst>
              </p:cNvPr>
              <p:cNvSpPr txBox="1"/>
              <p:nvPr/>
            </p:nvSpPr>
            <p:spPr>
              <a:xfrm>
                <a:off x="1106407" y="4546094"/>
                <a:ext cx="2368259" cy="415498"/>
              </a:xfrm>
              <a:prstGeom prst="rect">
                <a:avLst/>
              </a:prstGeom>
              <a:noFill/>
            </p:spPr>
            <p:txBody>
              <a:bodyPr wrap="square">
                <a:spAutoFit/>
              </a:bodyPr>
              <a:lstStyle/>
              <a:p>
                <a:pPr algn="ctr"/>
                <a:r>
                  <a:rPr lang="en-US" sz="1050">
                    <a:latin typeface="Arial Nova" panose="020B0504020202020204" pitchFamily="34" charset="0"/>
                  </a:rPr>
                  <a:t>Coordinated Malware Eradication &amp; Remediation Project (CMERP)</a:t>
                </a:r>
              </a:p>
            </p:txBody>
          </p:sp>
        </p:grpSp>
        <p:grpSp>
          <p:nvGrpSpPr>
            <p:cNvPr id="21" name="Group 20">
              <a:extLst>
                <a:ext uri="{FF2B5EF4-FFF2-40B4-BE49-F238E27FC236}">
                  <a16:creationId xmlns:a16="http://schemas.microsoft.com/office/drawing/2014/main" id="{FAB49F6D-0D6B-E878-8016-F9C151C85359}"/>
                </a:ext>
              </a:extLst>
            </p:cNvPr>
            <p:cNvGrpSpPr/>
            <p:nvPr/>
          </p:nvGrpSpPr>
          <p:grpSpPr>
            <a:xfrm>
              <a:off x="1301493" y="5265828"/>
              <a:ext cx="2379177" cy="1098469"/>
              <a:chOff x="1095489" y="5314950"/>
              <a:chExt cx="2379177" cy="1098469"/>
            </a:xfrm>
          </p:grpSpPr>
          <p:sp>
            <p:nvSpPr>
              <p:cNvPr id="22" name="Rectangle: Rounded Corners 21">
                <a:extLst>
                  <a:ext uri="{FF2B5EF4-FFF2-40B4-BE49-F238E27FC236}">
                    <a16:creationId xmlns:a16="http://schemas.microsoft.com/office/drawing/2014/main" id="{1B718CB7-C9A1-545A-420F-C832AFAF12A8}"/>
                  </a:ext>
                </a:extLst>
              </p:cNvPr>
              <p:cNvSpPr/>
              <p:nvPr/>
            </p:nvSpPr>
            <p:spPr>
              <a:xfrm>
                <a:off x="1095489" y="5314950"/>
                <a:ext cx="2368258" cy="1098469"/>
              </a:xfrm>
              <a:prstGeom prst="roundRect">
                <a:avLst>
                  <a:gd name="adj" fmla="val 17517"/>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pic>
            <p:nvPicPr>
              <p:cNvPr id="23" name="Picture 4" descr="Honeynet Data Analysis Through LebahNET">
                <a:extLst>
                  <a:ext uri="{FF2B5EF4-FFF2-40B4-BE49-F238E27FC236}">
                    <a16:creationId xmlns:a16="http://schemas.microsoft.com/office/drawing/2014/main" id="{C463FC7E-528E-1071-F0A9-A216CAE294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15699" y="5451958"/>
                <a:ext cx="1888986" cy="67828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2C35310-0D7F-1AF4-4FDE-31D8EE6C5D06}"/>
                  </a:ext>
                </a:extLst>
              </p:cNvPr>
              <p:cNvSpPr txBox="1"/>
              <p:nvPr/>
            </p:nvSpPr>
            <p:spPr>
              <a:xfrm>
                <a:off x="1106407" y="6152086"/>
                <a:ext cx="2368259" cy="253916"/>
              </a:xfrm>
              <a:prstGeom prst="rect">
                <a:avLst/>
              </a:prstGeom>
              <a:noFill/>
            </p:spPr>
            <p:txBody>
              <a:bodyPr wrap="square">
                <a:spAutoFit/>
              </a:bodyPr>
              <a:lstStyle/>
              <a:p>
                <a:pPr algn="ctr"/>
                <a:r>
                  <a:rPr lang="en-US" sz="1050" err="1">
                    <a:latin typeface="Arial Nova" panose="020B0504020202020204" pitchFamily="34" charset="0"/>
                  </a:rPr>
                  <a:t>Lebahnet</a:t>
                </a:r>
                <a:r>
                  <a:rPr lang="en-US" sz="1050">
                    <a:latin typeface="Arial Nova" panose="020B0504020202020204" pitchFamily="34" charset="0"/>
                  </a:rPr>
                  <a:t> (Honeynet Project)</a:t>
                </a:r>
              </a:p>
            </p:txBody>
          </p:sp>
        </p:grpSp>
        <p:grpSp>
          <p:nvGrpSpPr>
            <p:cNvPr id="25" name="Group 24">
              <a:extLst>
                <a:ext uri="{FF2B5EF4-FFF2-40B4-BE49-F238E27FC236}">
                  <a16:creationId xmlns:a16="http://schemas.microsoft.com/office/drawing/2014/main" id="{19FCD36A-0B82-4F6E-5DDB-4C828015BD7F}"/>
                </a:ext>
              </a:extLst>
            </p:cNvPr>
            <p:cNvGrpSpPr/>
            <p:nvPr/>
          </p:nvGrpSpPr>
          <p:grpSpPr>
            <a:xfrm>
              <a:off x="5662732" y="3829558"/>
              <a:ext cx="2379177" cy="1098469"/>
              <a:chOff x="5848464" y="3878680"/>
              <a:chExt cx="2379177" cy="1098469"/>
            </a:xfrm>
          </p:grpSpPr>
          <p:grpSp>
            <p:nvGrpSpPr>
              <p:cNvPr id="26" name="Group 25">
                <a:extLst>
                  <a:ext uri="{FF2B5EF4-FFF2-40B4-BE49-F238E27FC236}">
                    <a16:creationId xmlns:a16="http://schemas.microsoft.com/office/drawing/2014/main" id="{E0DE3582-EBF8-4992-BE00-B023A547AD8A}"/>
                  </a:ext>
                </a:extLst>
              </p:cNvPr>
              <p:cNvGrpSpPr/>
              <p:nvPr/>
            </p:nvGrpSpPr>
            <p:grpSpPr>
              <a:xfrm>
                <a:off x="5848464" y="3878680"/>
                <a:ext cx="2379177" cy="1098469"/>
                <a:chOff x="1095489" y="3878680"/>
                <a:chExt cx="2379177" cy="1098469"/>
              </a:xfrm>
            </p:grpSpPr>
            <p:sp>
              <p:nvSpPr>
                <p:cNvPr id="28" name="Rectangle: Rounded Corners 27">
                  <a:extLst>
                    <a:ext uri="{FF2B5EF4-FFF2-40B4-BE49-F238E27FC236}">
                      <a16:creationId xmlns:a16="http://schemas.microsoft.com/office/drawing/2014/main" id="{8D4B2076-4B84-0F7C-C562-E691136412BF}"/>
                    </a:ext>
                  </a:extLst>
                </p:cNvPr>
                <p:cNvSpPr/>
                <p:nvPr/>
              </p:nvSpPr>
              <p:spPr>
                <a:xfrm>
                  <a:off x="1095489" y="3878680"/>
                  <a:ext cx="2368258" cy="1098469"/>
                </a:xfrm>
                <a:prstGeom prst="roundRect">
                  <a:avLst>
                    <a:gd name="adj" fmla="val 17517"/>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9" name="TextBox 28">
                  <a:extLst>
                    <a:ext uri="{FF2B5EF4-FFF2-40B4-BE49-F238E27FC236}">
                      <a16:creationId xmlns:a16="http://schemas.microsoft.com/office/drawing/2014/main" id="{476FF870-4F1B-45B2-D095-4326D532A974}"/>
                    </a:ext>
                  </a:extLst>
                </p:cNvPr>
                <p:cNvSpPr txBox="1"/>
                <p:nvPr/>
              </p:nvSpPr>
              <p:spPr>
                <a:xfrm>
                  <a:off x="1106407" y="4688969"/>
                  <a:ext cx="2368259" cy="253916"/>
                </a:xfrm>
                <a:prstGeom prst="rect">
                  <a:avLst/>
                </a:prstGeom>
                <a:noFill/>
              </p:spPr>
              <p:txBody>
                <a:bodyPr wrap="square">
                  <a:spAutoFit/>
                </a:bodyPr>
                <a:lstStyle/>
                <a:p>
                  <a:pPr algn="ctr"/>
                  <a:r>
                    <a:rPr lang="en-US" sz="1050">
                      <a:latin typeface="Arial Nova" panose="020B0504020202020204" pitchFamily="34" charset="0"/>
                    </a:rPr>
                    <a:t>Technical Coordination Centre </a:t>
                  </a:r>
                </a:p>
              </p:txBody>
            </p:sp>
          </p:grpSp>
          <p:pic>
            <p:nvPicPr>
              <p:cNvPr id="27" name="Picture 24" descr="http://www.thebestschools.org/wp-content/uploads/2012/10/it1.jpg">
                <a:extLst>
                  <a:ext uri="{FF2B5EF4-FFF2-40B4-BE49-F238E27FC236}">
                    <a16:creationId xmlns:a16="http://schemas.microsoft.com/office/drawing/2014/main" id="{A5772D9D-161E-0678-7151-D2B96A90AD81}"/>
                  </a:ext>
                </a:extLst>
              </p:cNvPr>
              <p:cNvPicPr>
                <a:picLocks noChangeAspect="1" noChangeArrowheads="1"/>
              </p:cNvPicPr>
              <p:nvPr/>
            </p:nvPicPr>
            <p:blipFill rotWithShape="1">
              <a:blip r:embed="rId8" cstate="screen"/>
              <a:srcRect t="16878" b="41421"/>
              <a:stretch/>
            </p:blipFill>
            <p:spPr bwMode="auto">
              <a:xfrm>
                <a:off x="5994951" y="4038680"/>
                <a:ext cx="2097120" cy="626722"/>
              </a:xfrm>
              <a:prstGeom prst="rect">
                <a:avLst/>
              </a:prstGeom>
              <a:ln>
                <a:noFill/>
              </a:ln>
              <a:effectLst/>
            </p:spPr>
          </p:pic>
        </p:grpSp>
        <p:grpSp>
          <p:nvGrpSpPr>
            <p:cNvPr id="30" name="Group 29">
              <a:extLst>
                <a:ext uri="{FF2B5EF4-FFF2-40B4-BE49-F238E27FC236}">
                  <a16:creationId xmlns:a16="http://schemas.microsoft.com/office/drawing/2014/main" id="{D754F214-BD55-8C62-81C9-1CE82853AD3F}"/>
                </a:ext>
              </a:extLst>
            </p:cNvPr>
            <p:cNvGrpSpPr/>
            <p:nvPr/>
          </p:nvGrpSpPr>
          <p:grpSpPr>
            <a:xfrm>
              <a:off x="5611200" y="5266707"/>
              <a:ext cx="2379177" cy="1098469"/>
              <a:chOff x="5848464" y="5314950"/>
              <a:chExt cx="2379177" cy="1098469"/>
            </a:xfrm>
          </p:grpSpPr>
          <p:grpSp>
            <p:nvGrpSpPr>
              <p:cNvPr id="31" name="Group 30">
                <a:extLst>
                  <a:ext uri="{FF2B5EF4-FFF2-40B4-BE49-F238E27FC236}">
                    <a16:creationId xmlns:a16="http://schemas.microsoft.com/office/drawing/2014/main" id="{62A812AE-CD46-A24F-3D02-216F80F1E422}"/>
                  </a:ext>
                </a:extLst>
              </p:cNvPr>
              <p:cNvGrpSpPr/>
              <p:nvPr/>
            </p:nvGrpSpPr>
            <p:grpSpPr>
              <a:xfrm>
                <a:off x="5848464" y="5314950"/>
                <a:ext cx="2379177" cy="1098469"/>
                <a:chOff x="1095489" y="5314950"/>
                <a:chExt cx="2379177" cy="1098469"/>
              </a:xfrm>
            </p:grpSpPr>
            <p:sp>
              <p:nvSpPr>
                <p:cNvPr id="33" name="Rectangle: Rounded Corners 32">
                  <a:extLst>
                    <a:ext uri="{FF2B5EF4-FFF2-40B4-BE49-F238E27FC236}">
                      <a16:creationId xmlns:a16="http://schemas.microsoft.com/office/drawing/2014/main" id="{744DFE35-F4E8-23F7-4665-F5FEC9F8E8E8}"/>
                    </a:ext>
                  </a:extLst>
                </p:cNvPr>
                <p:cNvSpPr/>
                <p:nvPr/>
              </p:nvSpPr>
              <p:spPr>
                <a:xfrm>
                  <a:off x="1095489" y="5314950"/>
                  <a:ext cx="2368258" cy="1098469"/>
                </a:xfrm>
                <a:prstGeom prst="roundRect">
                  <a:avLst>
                    <a:gd name="adj" fmla="val 17517"/>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4" name="TextBox 33">
                  <a:extLst>
                    <a:ext uri="{FF2B5EF4-FFF2-40B4-BE49-F238E27FC236}">
                      <a16:creationId xmlns:a16="http://schemas.microsoft.com/office/drawing/2014/main" id="{B0F935F2-E02B-2727-017B-E5CFA21C4D14}"/>
                    </a:ext>
                  </a:extLst>
                </p:cNvPr>
                <p:cNvSpPr txBox="1"/>
                <p:nvPr/>
              </p:nvSpPr>
              <p:spPr>
                <a:xfrm>
                  <a:off x="1106407" y="6113986"/>
                  <a:ext cx="2368259" cy="253916"/>
                </a:xfrm>
                <a:prstGeom prst="rect">
                  <a:avLst/>
                </a:prstGeom>
                <a:noFill/>
              </p:spPr>
              <p:txBody>
                <a:bodyPr wrap="square">
                  <a:spAutoFit/>
                </a:bodyPr>
                <a:lstStyle/>
                <a:p>
                  <a:pPr algn="ctr"/>
                  <a:r>
                    <a:rPr lang="en-US" sz="1050">
                      <a:latin typeface="Arial Nova" panose="020B0504020202020204" pitchFamily="34" charset="0"/>
                    </a:rPr>
                    <a:t>Malware Research Center</a:t>
                  </a:r>
                </a:p>
              </p:txBody>
            </p:sp>
          </p:grpSp>
          <p:pic>
            <p:nvPicPr>
              <p:cNvPr id="32" name="Picture 6" descr="http://www.mycert.org.my/data/content_files/6/398.jpg?.diff=1280823319">
                <a:extLst>
                  <a:ext uri="{FF2B5EF4-FFF2-40B4-BE49-F238E27FC236}">
                    <a16:creationId xmlns:a16="http://schemas.microsoft.com/office/drawing/2014/main" id="{68DFB37D-BCF3-ECD0-3260-4AFB92D1D487}"/>
                  </a:ext>
                </a:extLst>
              </p:cNvPr>
              <p:cNvPicPr>
                <a:picLocks noChangeAspect="1" noChangeArrowheads="1"/>
              </p:cNvPicPr>
              <p:nvPr/>
            </p:nvPicPr>
            <p:blipFill>
              <a:blip r:embed="rId9" cstate="print"/>
              <a:srcRect/>
              <a:stretch>
                <a:fillRect/>
              </a:stretch>
            </p:blipFill>
            <p:spPr bwMode="auto">
              <a:xfrm>
                <a:off x="6096000" y="5362975"/>
                <a:ext cx="1752600" cy="685800"/>
              </a:xfrm>
              <a:prstGeom prst="rect">
                <a:avLst/>
              </a:prstGeom>
              <a:noFill/>
              <a:ln w="9525">
                <a:noFill/>
                <a:miter lim="800000"/>
                <a:headEnd/>
                <a:tailEnd/>
              </a:ln>
            </p:spPr>
          </p:pic>
        </p:grpSp>
        <p:grpSp>
          <p:nvGrpSpPr>
            <p:cNvPr id="35" name="Group 34">
              <a:extLst>
                <a:ext uri="{FF2B5EF4-FFF2-40B4-BE49-F238E27FC236}">
                  <a16:creationId xmlns:a16="http://schemas.microsoft.com/office/drawing/2014/main" id="{2DC2C4EE-7AAF-A47C-5403-700DFFDA886D}"/>
                </a:ext>
              </a:extLst>
            </p:cNvPr>
            <p:cNvGrpSpPr/>
            <p:nvPr/>
          </p:nvGrpSpPr>
          <p:grpSpPr>
            <a:xfrm>
              <a:off x="5673650" y="2401934"/>
              <a:ext cx="2368259" cy="1098469"/>
              <a:chOff x="5859382" y="2451056"/>
              <a:chExt cx="2368259" cy="1098469"/>
            </a:xfrm>
          </p:grpSpPr>
          <p:grpSp>
            <p:nvGrpSpPr>
              <p:cNvPr id="36" name="Group 35">
                <a:extLst>
                  <a:ext uri="{FF2B5EF4-FFF2-40B4-BE49-F238E27FC236}">
                    <a16:creationId xmlns:a16="http://schemas.microsoft.com/office/drawing/2014/main" id="{E1267415-7C59-284A-F75F-8FBCBBF46D97}"/>
                  </a:ext>
                </a:extLst>
              </p:cNvPr>
              <p:cNvGrpSpPr/>
              <p:nvPr/>
            </p:nvGrpSpPr>
            <p:grpSpPr>
              <a:xfrm>
                <a:off x="5859382" y="2451056"/>
                <a:ext cx="2368259" cy="1098469"/>
                <a:chOff x="1106407" y="2451056"/>
                <a:chExt cx="2368259" cy="1098469"/>
              </a:xfrm>
            </p:grpSpPr>
            <p:sp>
              <p:nvSpPr>
                <p:cNvPr id="38" name="Rectangle: Rounded Corners 37">
                  <a:extLst>
                    <a:ext uri="{FF2B5EF4-FFF2-40B4-BE49-F238E27FC236}">
                      <a16:creationId xmlns:a16="http://schemas.microsoft.com/office/drawing/2014/main" id="{5EA04D98-2623-929D-509D-271D8F0891D9}"/>
                    </a:ext>
                  </a:extLst>
                </p:cNvPr>
                <p:cNvSpPr/>
                <p:nvPr/>
              </p:nvSpPr>
              <p:spPr>
                <a:xfrm>
                  <a:off x="1106408" y="2451056"/>
                  <a:ext cx="2368258" cy="1098469"/>
                </a:xfrm>
                <a:prstGeom prst="roundRect">
                  <a:avLst>
                    <a:gd name="adj" fmla="val 17517"/>
                  </a:avLst>
                </a:prstGeom>
                <a:solidFill>
                  <a:schemeClr val="bg1"/>
                </a:solidFill>
                <a:ln w="57150">
                  <a:solidFill>
                    <a:schemeClr val="bg1">
                      <a:lumMod val="95000"/>
                    </a:schemeClr>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9" name="TextBox 38">
                  <a:extLst>
                    <a:ext uri="{FF2B5EF4-FFF2-40B4-BE49-F238E27FC236}">
                      <a16:creationId xmlns:a16="http://schemas.microsoft.com/office/drawing/2014/main" id="{247CEFD0-3B3C-E474-1188-1B35C840BA18}"/>
                    </a:ext>
                  </a:extLst>
                </p:cNvPr>
                <p:cNvSpPr txBox="1"/>
                <p:nvPr/>
              </p:nvSpPr>
              <p:spPr>
                <a:xfrm>
                  <a:off x="1106407" y="3247500"/>
                  <a:ext cx="2368259" cy="253916"/>
                </a:xfrm>
                <a:prstGeom prst="rect">
                  <a:avLst/>
                </a:prstGeom>
                <a:noFill/>
              </p:spPr>
              <p:txBody>
                <a:bodyPr wrap="square">
                  <a:spAutoFit/>
                </a:bodyPr>
                <a:lstStyle/>
                <a:p>
                  <a:pPr algn="ctr"/>
                  <a:r>
                    <a:rPr lang="en-MY" sz="1050">
                      <a:latin typeface="Arial Nova" panose="020B0504020202020204" pitchFamily="34" charset="0"/>
                    </a:rPr>
                    <a:t>Cyber Early Warning</a:t>
                  </a:r>
                </a:p>
              </p:txBody>
            </p:sp>
          </p:grpSp>
          <p:pic>
            <p:nvPicPr>
              <p:cNvPr id="37" name="Picture 20" descr="http://us.123rf.com/400wm/400/400/kentoh/kentoh0901/kentoh090100398/4226322-security-threat-cyber-national-warning-as-abstract.jpg">
                <a:extLst>
                  <a:ext uri="{FF2B5EF4-FFF2-40B4-BE49-F238E27FC236}">
                    <a16:creationId xmlns:a16="http://schemas.microsoft.com/office/drawing/2014/main" id="{652B7EA5-54DB-A150-7977-A18C799C4CD9}"/>
                  </a:ext>
                </a:extLst>
              </p:cNvPr>
              <p:cNvPicPr>
                <a:picLocks noChangeAspect="1" noChangeArrowheads="1"/>
              </p:cNvPicPr>
              <p:nvPr/>
            </p:nvPicPr>
            <p:blipFill rotWithShape="1">
              <a:blip r:embed="rId10" cstate="screen"/>
              <a:srcRect t="53879"/>
              <a:stretch/>
            </p:blipFill>
            <p:spPr bwMode="auto">
              <a:xfrm>
                <a:off x="6096000" y="2619375"/>
                <a:ext cx="1927065" cy="575482"/>
              </a:xfrm>
              <a:prstGeom prst="rect">
                <a:avLst/>
              </a:prstGeom>
              <a:ln>
                <a:noFill/>
              </a:ln>
              <a:effectLst/>
            </p:spPr>
          </p:pic>
        </p:grpSp>
        <p:pic>
          <p:nvPicPr>
            <p:cNvPr id="41" name="Picture 40">
              <a:extLst>
                <a:ext uri="{FF2B5EF4-FFF2-40B4-BE49-F238E27FC236}">
                  <a16:creationId xmlns:a16="http://schemas.microsoft.com/office/drawing/2014/main" id="{1D611469-73B6-AFB5-3FC1-1E6987120A92}"/>
                </a:ext>
              </a:extLst>
            </p:cNvPr>
            <p:cNvPicPr>
              <a:picLocks noChangeAspect="1"/>
            </p:cNvPicPr>
            <p:nvPr/>
          </p:nvPicPr>
          <p:blipFill rotWithShape="1">
            <a:blip r:embed="rId11"/>
            <a:srcRect l="24569" t="11183" r="18313" b="6113"/>
            <a:stretch/>
          </p:blipFill>
          <p:spPr>
            <a:xfrm>
              <a:off x="8315939" y="2387565"/>
              <a:ext cx="2495227" cy="3612954"/>
            </a:xfrm>
            <a:prstGeom prst="rect">
              <a:avLst/>
            </a:prstGeom>
          </p:spPr>
        </p:pic>
        <p:sp>
          <p:nvSpPr>
            <p:cNvPr id="42" name="TextBox 41">
              <a:extLst>
                <a:ext uri="{FF2B5EF4-FFF2-40B4-BE49-F238E27FC236}">
                  <a16:creationId xmlns:a16="http://schemas.microsoft.com/office/drawing/2014/main" id="{DD0271C8-A1B0-B07C-4913-8384F9402BDA}"/>
                </a:ext>
              </a:extLst>
            </p:cNvPr>
            <p:cNvSpPr txBox="1"/>
            <p:nvPr/>
          </p:nvSpPr>
          <p:spPr>
            <a:xfrm>
              <a:off x="8656165" y="5788732"/>
              <a:ext cx="1657817" cy="584775"/>
            </a:xfrm>
            <a:prstGeom prst="rect">
              <a:avLst/>
            </a:prstGeom>
            <a:noFill/>
          </p:spPr>
          <p:txBody>
            <a:bodyPr wrap="square" rtlCol="0">
              <a:spAutoFit/>
            </a:bodyPr>
            <a:lstStyle/>
            <a:p>
              <a:pPr algn="ctr"/>
              <a:r>
                <a:rPr lang="en-MY" sz="3200" b="1">
                  <a:solidFill>
                    <a:srgbClr val="0450CF"/>
                  </a:solidFill>
                  <a:latin typeface="Gadugi" panose="020B0502040204020203" pitchFamily="34" charset="0"/>
                  <a:ea typeface="Gadugi" panose="020B0502040204020203" pitchFamily="34" charset="0"/>
                </a:rPr>
                <a:t>MASSA</a:t>
              </a:r>
            </a:p>
          </p:txBody>
        </p:sp>
      </p:grpSp>
    </p:spTree>
    <p:extLst>
      <p:ext uri="{BB962C8B-B14F-4D97-AF65-F5344CB8AC3E}">
        <p14:creationId xmlns:p14="http://schemas.microsoft.com/office/powerpoint/2010/main" val="2787689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1">
            <a:extLst>
              <a:ext uri="{FF2B5EF4-FFF2-40B4-BE49-F238E27FC236}">
                <a16:creationId xmlns:a16="http://schemas.microsoft.com/office/drawing/2014/main" id="{1AA20918-08F8-6640-B0B7-F892B7048365}"/>
              </a:ext>
            </a:extLst>
          </p:cNvPr>
          <p:cNvSpPr>
            <a:spLocks noGrp="1"/>
          </p:cNvSpPr>
          <p:nvPr>
            <p:ph idx="4294967295"/>
          </p:nvPr>
        </p:nvSpPr>
        <p:spPr>
          <a:xfrm>
            <a:off x="120111" y="1683075"/>
            <a:ext cx="11951776" cy="4545737"/>
          </a:xfrm>
        </p:spPr>
        <p:style>
          <a:lnRef idx="2">
            <a:schemeClr val="dk1"/>
          </a:lnRef>
          <a:fillRef idx="1">
            <a:schemeClr val="lt1"/>
          </a:fillRef>
          <a:effectRef idx="0">
            <a:schemeClr val="dk1"/>
          </a:effectRef>
          <a:fontRef idx="minor">
            <a:schemeClr val="dk1"/>
          </a:fontRef>
        </p:style>
        <p:txBody>
          <a:bodyPr anchor="ctr"/>
          <a:lstStyle/>
          <a:p>
            <a:pPr>
              <a:spcBef>
                <a:spcPct val="0"/>
              </a:spcBef>
              <a:buFont typeface="Wingdings" pitchFamily="2" charset="2"/>
              <a:buChar char="§"/>
              <a:defRPr/>
            </a:pPr>
            <a:r>
              <a:rPr lang="en-MY" altLang="en-US" sz="1800" b="1">
                <a:latin typeface="Arial"/>
                <a:ea typeface="ＭＳ Ｐゴシック"/>
                <a:cs typeface="Arial"/>
              </a:rPr>
              <a:t>The structuredness of the incident response operation</a:t>
            </a:r>
            <a:r>
              <a:rPr lang="en-MY" altLang="en-US" sz="1800">
                <a:latin typeface="Arial"/>
                <a:ea typeface="ＭＳ Ｐゴシック"/>
                <a:cs typeface="Arial"/>
              </a:rPr>
              <a:t>. For example, the setup or design of the incident response team - a hierarchy level with a number of Tiers (Tier 1, Tier 2, Tier 3) or is it just a single Level? A hierarchy-based incident response in general indicates an effective team. </a:t>
            </a:r>
          </a:p>
          <a:p>
            <a:pPr>
              <a:spcBef>
                <a:spcPct val="0"/>
              </a:spcBef>
              <a:buFont typeface="Wingdings" pitchFamily="2" charset="2"/>
              <a:buChar char="§"/>
              <a:defRPr/>
            </a:pPr>
            <a:endParaRPr lang="en-MY" altLang="en-US" sz="1800">
              <a:latin typeface="Arial" panose="020B0604020202020204" pitchFamily="34" charset="0"/>
              <a:ea typeface="ＭＳ Ｐゴシック"/>
              <a:cs typeface="Arial" panose="020B0604020202020204" pitchFamily="34" charset="0"/>
            </a:endParaRPr>
          </a:p>
          <a:p>
            <a:pPr>
              <a:spcBef>
                <a:spcPct val="0"/>
              </a:spcBef>
              <a:buFont typeface="Wingdings" pitchFamily="2" charset="2"/>
              <a:buChar char="§"/>
              <a:defRPr/>
            </a:pPr>
            <a:r>
              <a:rPr lang="en-MY" altLang="en-US" sz="1800" b="1">
                <a:latin typeface="Arial"/>
                <a:ea typeface="ＭＳ Ｐゴシック"/>
                <a:cs typeface="Arial"/>
              </a:rPr>
              <a:t>Number of reported incidents from the constituency </a:t>
            </a:r>
            <a:r>
              <a:rPr lang="en-MY" altLang="en-US" sz="1800">
                <a:latin typeface="Arial"/>
                <a:ea typeface="ＭＳ Ｐゴシック"/>
                <a:cs typeface="Arial"/>
              </a:rPr>
              <a:t>(trending from past incidents can be a benchmark). What could be the reason if there is a drop in number of reported incidents. Public lost confidence in reporting incident? Other reasons?</a:t>
            </a:r>
          </a:p>
          <a:p>
            <a:pPr>
              <a:spcBef>
                <a:spcPct val="0"/>
              </a:spcBef>
              <a:buFont typeface="Wingdings" pitchFamily="2" charset="2"/>
              <a:buChar char="§"/>
              <a:defRPr/>
            </a:pPr>
            <a:endParaRPr lang="en-MY" altLang="en-US" sz="1800">
              <a:latin typeface="Arial" panose="020B0604020202020204" pitchFamily="34" charset="0"/>
              <a:ea typeface="ＭＳ Ｐゴシック"/>
              <a:cs typeface="Arial" panose="020B0604020202020204" pitchFamily="34" charset="0"/>
            </a:endParaRPr>
          </a:p>
          <a:p>
            <a:pPr>
              <a:spcBef>
                <a:spcPct val="0"/>
              </a:spcBef>
              <a:buFont typeface="Wingdings" pitchFamily="2" charset="2"/>
              <a:buChar char="§"/>
              <a:defRPr/>
            </a:pPr>
            <a:r>
              <a:rPr lang="en-MY" altLang="en-US" sz="1800" b="1">
                <a:latin typeface="Arial"/>
                <a:ea typeface="ＭＳ Ｐゴシック"/>
                <a:cs typeface="Arial"/>
              </a:rPr>
              <a:t>Speed of initial response (SLA) to incidents responded at First Level Support</a:t>
            </a:r>
            <a:r>
              <a:rPr lang="en-MY" altLang="en-US" sz="1800">
                <a:latin typeface="Arial"/>
                <a:ea typeface="ＭＳ Ｐゴシック"/>
                <a:cs typeface="Arial"/>
              </a:rPr>
              <a:t>. Is there an SLA? If yes, is it complied?</a:t>
            </a:r>
          </a:p>
          <a:p>
            <a:pPr>
              <a:spcBef>
                <a:spcPct val="0"/>
              </a:spcBef>
              <a:buFont typeface="Wingdings" pitchFamily="2" charset="2"/>
              <a:buChar char="§"/>
              <a:defRPr/>
            </a:pPr>
            <a:endParaRPr lang="en-MY" altLang="en-US" sz="1800">
              <a:latin typeface="Arial" panose="020B0604020202020204" pitchFamily="34" charset="0"/>
              <a:ea typeface="ＭＳ Ｐゴシック"/>
              <a:cs typeface="Arial" panose="020B0604020202020204" pitchFamily="34" charset="0"/>
            </a:endParaRPr>
          </a:p>
          <a:p>
            <a:pPr>
              <a:spcBef>
                <a:spcPct val="0"/>
              </a:spcBef>
              <a:buFont typeface="Wingdings" pitchFamily="2" charset="2"/>
              <a:buChar char="§"/>
              <a:defRPr/>
            </a:pPr>
            <a:r>
              <a:rPr lang="en-MY" altLang="en-US" sz="1800" b="1">
                <a:latin typeface="Arial"/>
                <a:ea typeface="ＭＳ Ｐゴシック"/>
                <a:cs typeface="Arial"/>
              </a:rPr>
              <a:t>Ability to mitigate and remove potential threats from compromised system</a:t>
            </a:r>
            <a:r>
              <a:rPr lang="en-MY" altLang="en-US" sz="1800">
                <a:latin typeface="Arial"/>
                <a:ea typeface="ＭＳ Ｐゴシック"/>
                <a:cs typeface="Arial"/>
              </a:rPr>
              <a:t>. Is the team capable with enough resources? </a:t>
            </a:r>
          </a:p>
          <a:p>
            <a:pPr>
              <a:spcBef>
                <a:spcPct val="0"/>
              </a:spcBef>
              <a:buFont typeface="Wingdings" pitchFamily="2" charset="2"/>
              <a:buChar char="§"/>
              <a:defRPr/>
            </a:pPr>
            <a:endParaRPr lang="en-MY" altLang="en-US" sz="1800">
              <a:latin typeface="Arial" panose="020B0604020202020204" pitchFamily="34" charset="0"/>
              <a:ea typeface="ＭＳ Ｐゴシック"/>
              <a:cs typeface="Arial" panose="020B0604020202020204" pitchFamily="34" charset="0"/>
            </a:endParaRPr>
          </a:p>
          <a:p>
            <a:pPr>
              <a:spcBef>
                <a:spcPct val="0"/>
              </a:spcBef>
              <a:buFont typeface="Wingdings" pitchFamily="2" charset="2"/>
              <a:buChar char="§"/>
              <a:defRPr/>
            </a:pPr>
            <a:r>
              <a:rPr lang="en-MY" altLang="en-US" sz="1800" b="1">
                <a:latin typeface="Arial"/>
                <a:ea typeface="ＭＳ Ｐゴシック"/>
                <a:cs typeface="Arial"/>
              </a:rPr>
              <a:t>Ability to communicate incidents </a:t>
            </a:r>
            <a:r>
              <a:rPr lang="en-MY" altLang="en-US" sz="1800">
                <a:latin typeface="Arial"/>
                <a:ea typeface="ＭＳ Ｐゴシック"/>
                <a:cs typeface="Arial"/>
              </a:rPr>
              <a:t>(especially high-profile incidents) </a:t>
            </a:r>
            <a:r>
              <a:rPr lang="en-MY" altLang="en-US" sz="1800" b="1">
                <a:latin typeface="Arial"/>
                <a:ea typeface="ＭＳ Ｐゴシック"/>
                <a:cs typeface="Arial"/>
              </a:rPr>
              <a:t>to stakeholders</a:t>
            </a:r>
            <a:r>
              <a:rPr lang="en-MY" altLang="en-US" sz="1800">
                <a:latin typeface="Arial"/>
                <a:ea typeface="ＭＳ Ｐゴシック"/>
                <a:cs typeface="Arial"/>
              </a:rPr>
              <a:t>, in timely manner</a:t>
            </a:r>
          </a:p>
        </p:txBody>
      </p:sp>
      <p:sp>
        <p:nvSpPr>
          <p:cNvPr id="4" name="Title 2">
            <a:extLst>
              <a:ext uri="{FF2B5EF4-FFF2-40B4-BE49-F238E27FC236}">
                <a16:creationId xmlns:a16="http://schemas.microsoft.com/office/drawing/2014/main" id="{3C7382A0-FC0F-9A0F-B6F8-97D7930A723D}"/>
              </a:ext>
            </a:extLst>
          </p:cNvPr>
          <p:cNvSpPr txBox="1">
            <a:spLocks/>
          </p:cNvSpPr>
          <p:nvPr/>
        </p:nvSpPr>
        <p:spPr>
          <a:xfrm>
            <a:off x="240222" y="700437"/>
            <a:ext cx="11711553" cy="827653"/>
          </a:xfrm>
          <a:prstGeom prst="rect">
            <a:avLst/>
          </a:prstGeom>
        </p:spPr>
        <p:txBody>
          <a:bodyPr anchor="ctr"/>
          <a:lstStyle>
            <a:lvl1pPr algn="l" defTabSz="457200" rtl="0" eaLnBrk="0" fontAlgn="base" hangingPunct="0">
              <a:spcBef>
                <a:spcPct val="0"/>
              </a:spcBef>
              <a:spcAft>
                <a:spcPct val="0"/>
              </a:spcAft>
              <a:defRPr sz="4400" kern="1200">
                <a:solidFill>
                  <a:srgbClr val="F08F3A"/>
                </a:solidFill>
                <a:latin typeface="Gill Sans"/>
                <a:ea typeface="ＭＳ Ｐゴシック" charset="0"/>
                <a:cs typeface="Gill Sans"/>
              </a:defRPr>
            </a:lvl1pPr>
            <a:lvl2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a:lstStyle>
          <a:p>
            <a:pPr algn="ctr">
              <a:defRPr/>
            </a:pPr>
            <a:r>
              <a:rPr lang="en-US" altLang="en-US" sz="3200" b="1">
                <a:solidFill>
                  <a:schemeClr val="tx1"/>
                </a:solidFill>
                <a:latin typeface="Gadugi" panose="020B0502040204020203" pitchFamily="34" charset="0"/>
                <a:ea typeface="Gadugi" panose="020B0502040204020203" pitchFamily="34" charset="0"/>
              </a:rPr>
              <a:t>Effectiveness of Incident Response can be analyzed by:</a:t>
            </a:r>
            <a:endParaRPr lang="en-GB" sz="3200" b="1">
              <a:solidFill>
                <a:schemeClr val="tx1"/>
              </a:solidFill>
              <a:latin typeface="Gadugi" panose="020B0502040204020203" pitchFamily="34" charset="0"/>
              <a:ea typeface="Gadugi" panose="020B0502040204020203"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50F979-4027-8ED4-24FF-652D6A4CBE5F}"/>
              </a:ext>
            </a:extLst>
          </p:cNvPr>
          <p:cNvSpPr txBox="1"/>
          <p:nvPr/>
        </p:nvSpPr>
        <p:spPr>
          <a:xfrm>
            <a:off x="240222" y="1642819"/>
            <a:ext cx="11711553" cy="42473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spcBef>
                <a:spcPct val="0"/>
              </a:spcBef>
              <a:buFont typeface="Arial" panose="020B0604020202020204" pitchFamily="34" charset="0"/>
              <a:buChar char="•"/>
              <a:defRPr/>
            </a:pPr>
            <a:r>
              <a:rPr lang="en-MY" altLang="en-US" sz="1800" b="1">
                <a:latin typeface="Arial" panose="020B0604020202020204" pitchFamily="34" charset="0"/>
                <a:ea typeface="ＭＳ Ｐゴシック"/>
                <a:cs typeface="Arial" panose="020B0604020202020204" pitchFamily="34" charset="0"/>
              </a:rPr>
              <a:t>Ability to cooperate with other CSIRT teams</a:t>
            </a:r>
            <a:r>
              <a:rPr lang="en-MY" altLang="en-US" sz="1800">
                <a:latin typeface="Arial" panose="020B0604020202020204" pitchFamily="34" charset="0"/>
                <a:ea typeface="ＭＳ Ｐゴシック"/>
                <a:cs typeface="Arial" panose="020B0604020202020204" pitchFamily="34" charset="0"/>
              </a:rPr>
              <a:t> in support of investigations and prosecutions. How many CSIRTs the team cooperate or collaborate with? Is there any special technical mutual collaboration?</a:t>
            </a:r>
          </a:p>
          <a:p>
            <a:pPr marL="285750" indent="-285750">
              <a:spcBef>
                <a:spcPct val="0"/>
              </a:spcBef>
              <a:buFont typeface="Arial" panose="020B0604020202020204" pitchFamily="34" charset="0"/>
              <a:buChar char="•"/>
              <a:defRPr/>
            </a:pPr>
            <a:endParaRPr lang="en-MY" altLang="en-US" sz="1800">
              <a:latin typeface="Arial" panose="020B0604020202020204" pitchFamily="34" charset="0"/>
              <a:ea typeface="ＭＳ Ｐゴシック"/>
              <a:cs typeface="Arial" panose="020B0604020202020204" pitchFamily="34" charset="0"/>
            </a:endParaRPr>
          </a:p>
          <a:p>
            <a:pPr marL="285750" indent="-285750">
              <a:spcBef>
                <a:spcPct val="0"/>
              </a:spcBef>
              <a:buFont typeface="Arial" panose="020B0604020202020204" pitchFamily="34" charset="0"/>
              <a:buChar char="•"/>
              <a:defRPr/>
            </a:pPr>
            <a:r>
              <a:rPr lang="en-MY" altLang="en-US" sz="1800" b="1">
                <a:latin typeface="Arial" panose="020B0604020202020204" pitchFamily="34" charset="0"/>
                <a:ea typeface="ＭＳ Ｐゴシック"/>
                <a:cs typeface="Arial" panose="020B0604020202020204" pitchFamily="34" charset="0"/>
              </a:rPr>
              <a:t>Number of incidents that were managed</a:t>
            </a:r>
            <a:r>
              <a:rPr lang="en-MY" altLang="en-US" sz="1800">
                <a:latin typeface="Arial" panose="020B0604020202020204" pitchFamily="34" charset="0"/>
                <a:ea typeface="ＭＳ Ｐゴシック"/>
                <a:cs typeface="Arial" panose="020B0604020202020204" pitchFamily="34" charset="0"/>
              </a:rPr>
              <a:t> (closed successful or unsuccessful) in accordance with established SOP and SLA</a:t>
            </a:r>
          </a:p>
          <a:p>
            <a:pPr marL="285750" indent="-285750">
              <a:spcBef>
                <a:spcPct val="0"/>
              </a:spcBef>
              <a:buFont typeface="Arial" panose="020B0604020202020204" pitchFamily="34" charset="0"/>
              <a:buChar char="•"/>
              <a:defRPr/>
            </a:pPr>
            <a:endParaRPr lang="en-MY" altLang="en-US" sz="1800">
              <a:latin typeface="Arial" panose="020B0604020202020204" pitchFamily="34" charset="0"/>
              <a:ea typeface="ＭＳ Ｐゴシック"/>
              <a:cs typeface="Arial" panose="020B0604020202020204" pitchFamily="34" charset="0"/>
            </a:endParaRPr>
          </a:p>
          <a:p>
            <a:pPr marL="285750" indent="-285750">
              <a:spcBef>
                <a:spcPct val="0"/>
              </a:spcBef>
              <a:buFont typeface="Arial" panose="020B0604020202020204" pitchFamily="34" charset="0"/>
              <a:buChar char="•"/>
              <a:defRPr/>
            </a:pPr>
            <a:r>
              <a:rPr lang="en-MY" altLang="en-US" sz="1800" b="1">
                <a:latin typeface="Arial" panose="020B0604020202020204" pitchFamily="34" charset="0"/>
                <a:ea typeface="ＭＳ Ｐゴシック"/>
                <a:cs typeface="Arial" panose="020B0604020202020204" pitchFamily="34" charset="0"/>
              </a:rPr>
              <a:t>Appropriate reporting channels </a:t>
            </a:r>
            <a:r>
              <a:rPr lang="en-MY" altLang="en-US" sz="1800">
                <a:latin typeface="Arial" panose="020B0604020202020204" pitchFamily="34" charset="0"/>
                <a:ea typeface="ＭＳ Ｐゴシック"/>
                <a:cs typeface="Arial" panose="020B0604020202020204" pitchFamily="34" charset="0"/>
              </a:rPr>
              <a:t>for organisations and the general public to report incidents, from anywhere and at any time, such a hotline number and 24x7 On-call Reporting. Number of channels? Is it reachable to the public and organisations?</a:t>
            </a:r>
          </a:p>
          <a:p>
            <a:pPr marL="285750" indent="-285750">
              <a:spcBef>
                <a:spcPct val="0"/>
              </a:spcBef>
              <a:buFont typeface="Arial" panose="020B0604020202020204" pitchFamily="34" charset="0"/>
              <a:buChar char="•"/>
              <a:defRPr/>
            </a:pPr>
            <a:endParaRPr lang="en-MY" altLang="en-US" sz="1800">
              <a:latin typeface="Arial" panose="020B0604020202020204" pitchFamily="34" charset="0"/>
              <a:ea typeface="ＭＳ Ｐゴシック"/>
              <a:cs typeface="Arial" panose="020B0604020202020204" pitchFamily="34" charset="0"/>
            </a:endParaRPr>
          </a:p>
          <a:p>
            <a:pPr marL="285750" indent="-285750">
              <a:spcBef>
                <a:spcPct val="0"/>
              </a:spcBef>
              <a:buFont typeface="Arial" panose="020B0604020202020204" pitchFamily="34" charset="0"/>
              <a:buChar char="•"/>
              <a:defRPr/>
            </a:pPr>
            <a:r>
              <a:rPr lang="en-MY" altLang="en-US" sz="1800" b="1">
                <a:latin typeface="Arial" panose="020B0604020202020204" pitchFamily="34" charset="0"/>
                <a:ea typeface="ＭＳ Ｐゴシック"/>
                <a:cs typeface="Arial" panose="020B0604020202020204" pitchFamily="34" charset="0"/>
              </a:rPr>
              <a:t>Staff specialisation is specific areas in incident response</a:t>
            </a:r>
            <a:r>
              <a:rPr lang="en-MY" altLang="en-US" sz="1800">
                <a:latin typeface="Arial" panose="020B0604020202020204" pitchFamily="34" charset="0"/>
                <a:ea typeface="ＭＳ Ｐゴシック"/>
                <a:cs typeface="Arial" panose="020B0604020202020204" pitchFamily="34" charset="0"/>
              </a:rPr>
              <a:t>, i.e. malware analysis, threat intelligence, intrusion detection</a:t>
            </a:r>
          </a:p>
          <a:p>
            <a:pPr marL="285750" indent="-285750">
              <a:spcBef>
                <a:spcPct val="0"/>
              </a:spcBef>
              <a:buFont typeface="Arial" panose="020B0604020202020204" pitchFamily="34" charset="0"/>
              <a:buChar char="•"/>
              <a:defRPr/>
            </a:pPr>
            <a:endParaRPr lang="en-MY" altLang="en-US" sz="1800">
              <a:latin typeface="Arial" panose="020B0604020202020204" pitchFamily="34" charset="0"/>
              <a:ea typeface="ＭＳ Ｐゴシック"/>
              <a:cs typeface="Arial" panose="020B0604020202020204" pitchFamily="34" charset="0"/>
            </a:endParaRPr>
          </a:p>
          <a:p>
            <a:pPr marL="285750" indent="-285750">
              <a:spcBef>
                <a:spcPct val="0"/>
              </a:spcBef>
              <a:buFont typeface="Arial" panose="020B0604020202020204" pitchFamily="34" charset="0"/>
              <a:buChar char="•"/>
              <a:defRPr/>
            </a:pPr>
            <a:r>
              <a:rPr lang="en-MY" altLang="en-US" sz="1800" b="1">
                <a:latin typeface="Arial" panose="020B0604020202020204" pitchFamily="34" charset="0"/>
                <a:ea typeface="ＭＳ Ｐゴシック"/>
                <a:cs typeface="Arial" panose="020B0604020202020204" pitchFamily="34" charset="0"/>
              </a:rPr>
              <a:t>Readiness and preparedness level in handling incidents</a:t>
            </a:r>
            <a:r>
              <a:rPr lang="en-MY" altLang="en-US" sz="1800">
                <a:latin typeface="Arial" panose="020B0604020202020204" pitchFamily="34" charset="0"/>
                <a:ea typeface="ＭＳ Ｐゴシック"/>
                <a:cs typeface="Arial" panose="020B0604020202020204" pitchFamily="34" charset="0"/>
              </a:rPr>
              <a:t>. Is there a periodic exercise to test the readiness or preparedness?</a:t>
            </a:r>
            <a:endParaRPr lang="en-MY" altLang="en-US" sz="2000">
              <a:latin typeface="Arial" panose="020B0604020202020204" pitchFamily="34" charset="0"/>
              <a:ea typeface="ＭＳ Ｐゴシック"/>
              <a:cs typeface="Arial" panose="020B0604020202020204" pitchFamily="34" charset="0"/>
            </a:endParaRPr>
          </a:p>
        </p:txBody>
      </p:sp>
      <p:sp>
        <p:nvSpPr>
          <p:cNvPr id="6" name="Title 2">
            <a:extLst>
              <a:ext uri="{FF2B5EF4-FFF2-40B4-BE49-F238E27FC236}">
                <a16:creationId xmlns:a16="http://schemas.microsoft.com/office/drawing/2014/main" id="{BA759D6B-35E0-D2F9-1618-BEAD8C379DCD}"/>
              </a:ext>
            </a:extLst>
          </p:cNvPr>
          <p:cNvSpPr txBox="1">
            <a:spLocks/>
          </p:cNvSpPr>
          <p:nvPr/>
        </p:nvSpPr>
        <p:spPr>
          <a:xfrm>
            <a:off x="240222" y="700437"/>
            <a:ext cx="11711553" cy="827653"/>
          </a:xfrm>
          <a:prstGeom prst="rect">
            <a:avLst/>
          </a:prstGeom>
        </p:spPr>
        <p:txBody>
          <a:bodyPr anchor="ctr"/>
          <a:lstStyle>
            <a:lvl1pPr algn="l" defTabSz="457200" rtl="0" eaLnBrk="0" fontAlgn="base" hangingPunct="0">
              <a:spcBef>
                <a:spcPct val="0"/>
              </a:spcBef>
              <a:spcAft>
                <a:spcPct val="0"/>
              </a:spcAft>
              <a:defRPr sz="4400" kern="1200">
                <a:solidFill>
                  <a:srgbClr val="F08F3A"/>
                </a:solidFill>
                <a:latin typeface="Gill Sans"/>
                <a:ea typeface="ＭＳ Ｐゴシック" charset="0"/>
                <a:cs typeface="Gill Sans"/>
              </a:defRPr>
            </a:lvl1pPr>
            <a:lvl2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a:lstStyle>
          <a:p>
            <a:pPr algn="ctr">
              <a:defRPr/>
            </a:pPr>
            <a:r>
              <a:rPr lang="en-US" altLang="en-US" sz="3200" b="1">
                <a:solidFill>
                  <a:schemeClr val="tx1"/>
                </a:solidFill>
                <a:latin typeface="Gadugi" panose="020B0502040204020203" pitchFamily="34" charset="0"/>
                <a:ea typeface="Gadugi" panose="020B0502040204020203" pitchFamily="34" charset="0"/>
              </a:rPr>
              <a:t>Effectiveness of Incident Response can be analyzed by:</a:t>
            </a:r>
            <a:endParaRPr lang="en-GB" sz="3200" b="1">
              <a:solidFill>
                <a:schemeClr val="tx1"/>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967425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9B914E4A-F014-8132-2C2D-0B1B9D25724C}"/>
              </a:ext>
            </a:extLst>
          </p:cNvPr>
          <p:cNvSpPr>
            <a:spLocks noGrp="1" noChangeArrowheads="1"/>
          </p:cNvSpPr>
          <p:nvPr>
            <p:ph type="title" idx="4294967295"/>
          </p:nvPr>
        </p:nvSpPr>
        <p:spPr bwMode="auto">
          <a:xfrm>
            <a:off x="1771650" y="668433"/>
            <a:ext cx="8648700"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MY" altLang="en-US" sz="3600" b="1">
                <a:solidFill>
                  <a:schemeClr val="tx1"/>
                </a:solidFill>
                <a:latin typeface="Gadugi" panose="020B0502040204020203" pitchFamily="34" charset="0"/>
                <a:ea typeface="Gadugi" panose="020B0502040204020203" pitchFamily="34" charset="0"/>
                <a:cs typeface="Gill Sans" panose="020B0502020104020203" charset="0"/>
              </a:rPr>
              <a:t>What could have been done better?</a:t>
            </a:r>
            <a:endParaRPr lang="en-GB" altLang="en-US" sz="3600" b="1">
              <a:solidFill>
                <a:schemeClr val="tx1"/>
              </a:solidFill>
              <a:latin typeface="Gadugi" panose="020B0502040204020203" pitchFamily="34" charset="0"/>
              <a:ea typeface="Gadugi" panose="020B0502040204020203" pitchFamily="34" charset="0"/>
              <a:cs typeface="Gill Sans" panose="020B0502020104020203" charset="0"/>
            </a:endParaRPr>
          </a:p>
        </p:txBody>
      </p:sp>
      <p:sp>
        <p:nvSpPr>
          <p:cNvPr id="3" name="TextBox 2">
            <a:extLst>
              <a:ext uri="{FF2B5EF4-FFF2-40B4-BE49-F238E27FC236}">
                <a16:creationId xmlns:a16="http://schemas.microsoft.com/office/drawing/2014/main" id="{084931A5-1D40-1AA4-6653-33745AE2A45D}"/>
              </a:ext>
            </a:extLst>
          </p:cNvPr>
          <p:cNvSpPr txBox="1"/>
          <p:nvPr/>
        </p:nvSpPr>
        <p:spPr>
          <a:xfrm>
            <a:off x="275095" y="1674674"/>
            <a:ext cx="3521989"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MY" altLang="en-US" sz="1800" b="1">
                <a:latin typeface="Arial" panose="020B0604020202020204" pitchFamily="34" charset="0"/>
                <a:cs typeface="Arial" panose="020B0604020202020204" pitchFamily="34" charset="0"/>
              </a:rPr>
              <a:t>Agile Incident Response </a:t>
            </a:r>
          </a:p>
          <a:p>
            <a:pPr algn="ctr"/>
            <a:endParaRPr lang="en-MY" altLang="en-US" b="1">
              <a:latin typeface="Arial" panose="020B0604020202020204" pitchFamily="34" charset="0"/>
              <a:cs typeface="Arial" panose="020B0604020202020204" pitchFamily="34" charset="0"/>
            </a:endParaRPr>
          </a:p>
          <a:p>
            <a:pPr algn="ctr"/>
            <a:r>
              <a:rPr lang="en-MY" altLang="en-US" sz="1800">
                <a:latin typeface="Arial" panose="020B0604020202020204" pitchFamily="34" charset="0"/>
                <a:cs typeface="Arial" panose="020B0604020202020204" pitchFamily="34" charset="0"/>
              </a:rPr>
              <a:t>Quickly identify, contain and remediate incidents, reducing the risk of damage and improving overall security</a:t>
            </a:r>
          </a:p>
        </p:txBody>
      </p:sp>
      <p:sp>
        <p:nvSpPr>
          <p:cNvPr id="4" name="TextBox 3">
            <a:extLst>
              <a:ext uri="{FF2B5EF4-FFF2-40B4-BE49-F238E27FC236}">
                <a16:creationId xmlns:a16="http://schemas.microsoft.com/office/drawing/2014/main" id="{B8DE70ED-F8D3-4E15-7246-DE0606564D10}"/>
              </a:ext>
            </a:extLst>
          </p:cNvPr>
          <p:cNvSpPr txBox="1"/>
          <p:nvPr/>
        </p:nvSpPr>
        <p:spPr>
          <a:xfrm>
            <a:off x="4007603" y="1674674"/>
            <a:ext cx="8019082"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ctr"/>
            <a:r>
              <a:rPr lang="en-MY" altLang="en-US" sz="1800" b="1">
                <a:latin typeface="Arial"/>
                <a:cs typeface="Arial"/>
              </a:rPr>
              <a:t>A Well-defined Incident Response Standard Operating Procedure (SOP)</a:t>
            </a:r>
          </a:p>
          <a:p>
            <a:pPr algn="ctr"/>
            <a:endParaRPr lang="en-MY" altLang="en-US">
              <a:latin typeface="Arial" panose="020B0604020202020204" pitchFamily="34" charset="0"/>
              <a:cs typeface="Arial" panose="020B0604020202020204" pitchFamily="34" charset="0"/>
            </a:endParaRPr>
          </a:p>
          <a:p>
            <a:pPr algn="just"/>
            <a:r>
              <a:rPr lang="en-MY" altLang="en-US" sz="1800">
                <a:latin typeface="Arial"/>
                <a:cs typeface="Arial"/>
              </a:rPr>
              <a:t>The SOP should </a:t>
            </a:r>
            <a:r>
              <a:rPr lang="en-MY" altLang="en-US">
                <a:latin typeface="Arial"/>
                <a:cs typeface="Arial"/>
              </a:rPr>
              <a:t>have</a:t>
            </a:r>
            <a:r>
              <a:rPr lang="en-MY" altLang="en-US" sz="1800">
                <a:latin typeface="Arial"/>
                <a:cs typeface="Arial"/>
              </a:rPr>
              <a:t> been established in a systematic way and more structured. It should be assessed, reviewed, tested and validated by Experts in the field. This is to ensure that responses are carried out in a consistent, systematic and effective manner.</a:t>
            </a:r>
          </a:p>
        </p:txBody>
      </p:sp>
      <p:sp>
        <p:nvSpPr>
          <p:cNvPr id="8" name="TextBox 7">
            <a:extLst>
              <a:ext uri="{FF2B5EF4-FFF2-40B4-BE49-F238E27FC236}">
                <a16:creationId xmlns:a16="http://schemas.microsoft.com/office/drawing/2014/main" id="{B83CB368-7100-3175-8FF0-4317E41BDBDF}"/>
              </a:ext>
            </a:extLst>
          </p:cNvPr>
          <p:cNvSpPr txBox="1"/>
          <p:nvPr/>
        </p:nvSpPr>
        <p:spPr>
          <a:xfrm>
            <a:off x="275095" y="3608739"/>
            <a:ext cx="7102098" cy="286232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ctr"/>
            <a:r>
              <a:rPr lang="en-US" b="1">
                <a:latin typeface="Arial"/>
                <a:cs typeface="Arial"/>
              </a:rPr>
              <a:t>Conduct A Periodic And Consistent Review Of The Effectiveness Of The Incident Response </a:t>
            </a:r>
            <a:endParaRPr lang="en-US" b="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algn="just"/>
            <a:r>
              <a:rPr lang="en-US">
                <a:latin typeface="Arial"/>
                <a:cs typeface="Arial"/>
              </a:rPr>
              <a:t>This should be defined in the incident response SOP.  This includes speaking to respective parties involved in an incident and getting their feedback on how they perceived the effectiveness of the incident response team in handling incidents. An incident has occurred, a review should be conducted to assess the effectiveness of the response.  This can be done through online feedback forms and surveys.</a:t>
            </a:r>
          </a:p>
        </p:txBody>
      </p:sp>
      <p:pic>
        <p:nvPicPr>
          <p:cNvPr id="2" name="Picture 1">
            <a:extLst>
              <a:ext uri="{FF2B5EF4-FFF2-40B4-BE49-F238E27FC236}">
                <a16:creationId xmlns:a16="http://schemas.microsoft.com/office/drawing/2014/main" id="{8DC8360B-EE46-463C-4C6F-21F13BC7ED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36337" y="3376277"/>
            <a:ext cx="4642375" cy="3262381"/>
          </a:xfrm>
          <a:prstGeom prst="rect">
            <a:avLst/>
          </a:prstGeom>
        </p:spPr>
      </p:pic>
    </p:spTree>
    <p:extLst>
      <p:ext uri="{BB962C8B-B14F-4D97-AF65-F5344CB8AC3E}">
        <p14:creationId xmlns:p14="http://schemas.microsoft.com/office/powerpoint/2010/main" val="1464713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3D95371-F802-A42C-555E-FDE819084495}"/>
              </a:ext>
            </a:extLst>
          </p:cNvPr>
          <p:cNvSpPr/>
          <p:nvPr/>
        </p:nvSpPr>
        <p:spPr>
          <a:xfrm>
            <a:off x="132380" y="1439833"/>
            <a:ext cx="5191932" cy="49664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MY"/>
          </a:p>
        </p:txBody>
      </p:sp>
      <p:sp>
        <p:nvSpPr>
          <p:cNvPr id="15" name="Rectangle 14">
            <a:extLst>
              <a:ext uri="{FF2B5EF4-FFF2-40B4-BE49-F238E27FC236}">
                <a16:creationId xmlns:a16="http://schemas.microsoft.com/office/drawing/2014/main" id="{E50C1E46-BB40-1CA2-260F-25B2A8380471}"/>
              </a:ext>
            </a:extLst>
          </p:cNvPr>
          <p:cNvSpPr/>
          <p:nvPr/>
        </p:nvSpPr>
        <p:spPr>
          <a:xfrm>
            <a:off x="5455402" y="3009493"/>
            <a:ext cx="6477001" cy="33500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12" name="TextBox 11">
            <a:extLst>
              <a:ext uri="{FF2B5EF4-FFF2-40B4-BE49-F238E27FC236}">
                <a16:creationId xmlns:a16="http://schemas.microsoft.com/office/drawing/2014/main" id="{A7F6A8D1-F90F-75F6-3C99-E86D711B3E82}"/>
              </a:ext>
            </a:extLst>
          </p:cNvPr>
          <p:cNvSpPr txBox="1"/>
          <p:nvPr/>
        </p:nvSpPr>
        <p:spPr>
          <a:xfrm>
            <a:off x="5455403" y="1439833"/>
            <a:ext cx="6477001" cy="14773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MY" altLang="en-US" sz="1800" b="1">
                <a:latin typeface="Arial" panose="020B0604020202020204" pitchFamily="34" charset="0"/>
                <a:cs typeface="Arial" panose="020B0604020202020204" pitchFamily="34" charset="0"/>
              </a:rPr>
              <a:t>Evaluate The Remediations And Mitigations In Containing And Eradicating Incidents </a:t>
            </a:r>
          </a:p>
          <a:p>
            <a:endParaRPr lang="en-MY" altLang="en-US">
              <a:latin typeface="Arial" panose="020B0604020202020204" pitchFamily="34" charset="0"/>
              <a:cs typeface="Arial" panose="020B0604020202020204" pitchFamily="34" charset="0"/>
            </a:endParaRPr>
          </a:p>
          <a:p>
            <a:r>
              <a:rPr lang="en-MY" altLang="en-US" sz="1800">
                <a:latin typeface="Arial" panose="020B0604020202020204" pitchFamily="34" charset="0"/>
                <a:cs typeface="Arial" panose="020B0604020202020204" pitchFamily="34" charset="0"/>
              </a:rPr>
              <a:t>This is important in preventing further spreads of incidents, re-occurrence of incidents and restoring normal operations.</a:t>
            </a:r>
          </a:p>
        </p:txBody>
      </p:sp>
      <p:sp>
        <p:nvSpPr>
          <p:cNvPr id="14" name="TextBox 13">
            <a:extLst>
              <a:ext uri="{FF2B5EF4-FFF2-40B4-BE49-F238E27FC236}">
                <a16:creationId xmlns:a16="http://schemas.microsoft.com/office/drawing/2014/main" id="{C6FC2977-C7A9-7923-343A-9291B6895425}"/>
              </a:ext>
            </a:extLst>
          </p:cNvPr>
          <p:cNvSpPr txBox="1"/>
          <p:nvPr/>
        </p:nvSpPr>
        <p:spPr>
          <a:xfrm>
            <a:off x="5586491" y="3280909"/>
            <a:ext cx="6214821" cy="2308324"/>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Evaluate Response Time And Communication</a:t>
            </a:r>
          </a:p>
          <a:p>
            <a:pPr algn="ctr"/>
            <a:endParaRPr lang="en-US">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The initial response time and communicating an incident precisely and accurately  between involved parties can have huge impact the outcome of an incident. </a:t>
            </a:r>
          </a:p>
          <a:p>
            <a:pPr algn="just"/>
            <a:endParaRPr lang="en-US">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This is crucial to identify issues with resources or processes and communication barriers for improvement.</a:t>
            </a:r>
          </a:p>
        </p:txBody>
      </p:sp>
      <p:pic>
        <p:nvPicPr>
          <p:cNvPr id="16" name="Picture 15">
            <a:extLst>
              <a:ext uri="{FF2B5EF4-FFF2-40B4-BE49-F238E27FC236}">
                <a16:creationId xmlns:a16="http://schemas.microsoft.com/office/drawing/2014/main" id="{B1B9A9D8-9A5E-0A87-D8E1-63FA039AC6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7939" y="3047645"/>
            <a:ext cx="4549051" cy="3810356"/>
          </a:xfrm>
          <a:prstGeom prst="rect">
            <a:avLst/>
          </a:prstGeom>
        </p:spPr>
      </p:pic>
      <p:sp>
        <p:nvSpPr>
          <p:cNvPr id="18" name="TextBox 17">
            <a:extLst>
              <a:ext uri="{FF2B5EF4-FFF2-40B4-BE49-F238E27FC236}">
                <a16:creationId xmlns:a16="http://schemas.microsoft.com/office/drawing/2014/main" id="{FA661261-4EBB-AE53-BC85-4E35202545C3}"/>
              </a:ext>
            </a:extLst>
          </p:cNvPr>
          <p:cNvSpPr txBox="1"/>
          <p:nvPr/>
        </p:nvSpPr>
        <p:spPr>
          <a:xfrm>
            <a:off x="132380" y="1439833"/>
            <a:ext cx="5191932" cy="1754326"/>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Establishing A Coordination Centre For Incident Response In The Constituency </a:t>
            </a:r>
          </a:p>
          <a:p>
            <a:pPr algn="ctr"/>
            <a:endParaRPr lang="en-US" b="1">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Incidents can be coordinated among different agencies for consistency and more effective incident response </a:t>
            </a:r>
            <a:endParaRPr lang="en-MY">
              <a:latin typeface="Arial" panose="020B0604020202020204" pitchFamily="34" charset="0"/>
              <a:cs typeface="Arial" panose="020B0604020202020204" pitchFamily="34" charset="0"/>
            </a:endParaRPr>
          </a:p>
        </p:txBody>
      </p:sp>
      <p:sp>
        <p:nvSpPr>
          <p:cNvPr id="23" name="Title 2">
            <a:extLst>
              <a:ext uri="{FF2B5EF4-FFF2-40B4-BE49-F238E27FC236}">
                <a16:creationId xmlns:a16="http://schemas.microsoft.com/office/drawing/2014/main" id="{A12EEC30-2ACA-3337-F409-C52BC9911AAD}"/>
              </a:ext>
            </a:extLst>
          </p:cNvPr>
          <p:cNvSpPr txBox="1">
            <a:spLocks noChangeArrowheads="1"/>
          </p:cNvSpPr>
          <p:nvPr/>
        </p:nvSpPr>
        <p:spPr bwMode="auto">
          <a:xfrm>
            <a:off x="1771650" y="668433"/>
            <a:ext cx="8648700"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4400" kern="1200">
                <a:solidFill>
                  <a:srgbClr val="F08F3A"/>
                </a:solidFill>
                <a:latin typeface="Gill Sans"/>
                <a:ea typeface="ＭＳ Ｐゴシック" charset="0"/>
                <a:cs typeface="Gill Sans"/>
              </a:defRPr>
            </a:lvl1pPr>
            <a:lvl2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a:lstStyle>
          <a:p>
            <a:pPr algn="ctr"/>
            <a:r>
              <a:rPr lang="en-MY" altLang="en-US" sz="3600" b="1">
                <a:solidFill>
                  <a:schemeClr val="tx1"/>
                </a:solidFill>
                <a:latin typeface="Gadugi" panose="020B0502040204020203" pitchFamily="34" charset="0"/>
                <a:ea typeface="Gadugi" panose="020B0502040204020203" pitchFamily="34" charset="0"/>
                <a:cs typeface="Gill Sans" panose="020B0502020104020203" charset="0"/>
              </a:rPr>
              <a:t>What could have been done better?</a:t>
            </a:r>
            <a:endParaRPr lang="en-GB" altLang="en-US" sz="3600" b="1">
              <a:solidFill>
                <a:schemeClr val="tx1"/>
              </a:solidFill>
              <a:latin typeface="Gadugi" panose="020B0502040204020203" pitchFamily="34" charset="0"/>
              <a:ea typeface="Gadugi" panose="020B0502040204020203" pitchFamily="34" charset="0"/>
              <a:cs typeface="Gill Sans" panose="020B0502020104020203"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AEF7F4D-BD17-304B-04DA-1A16365B6486}"/>
              </a:ext>
            </a:extLst>
          </p:cNvPr>
          <p:cNvSpPr txBox="1">
            <a:spLocks noChangeArrowheads="1"/>
          </p:cNvSpPr>
          <p:nvPr/>
        </p:nvSpPr>
        <p:spPr bwMode="auto">
          <a:xfrm>
            <a:off x="1771650" y="498475"/>
            <a:ext cx="8648700"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4400" kern="1200">
                <a:solidFill>
                  <a:srgbClr val="F08F3A"/>
                </a:solidFill>
                <a:latin typeface="Gill Sans"/>
                <a:ea typeface="ＭＳ Ｐゴシック" charset="0"/>
                <a:cs typeface="Gill Sans"/>
              </a:defRPr>
            </a:lvl1pPr>
            <a:lvl2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2pPr>
            <a:lvl3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3pPr>
            <a:lvl4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4pPr>
            <a:lvl5pPr algn="l" defTabSz="457200" rtl="0" eaLnBrk="0" fontAlgn="base" hangingPunct="0">
              <a:spcBef>
                <a:spcPct val="0"/>
              </a:spcBef>
              <a:spcAft>
                <a:spcPct val="0"/>
              </a:spcAft>
              <a:defRPr sz="4400">
                <a:solidFill>
                  <a:srgbClr val="F08F3A"/>
                </a:solidFill>
                <a:latin typeface="Gill Sans" charset="0"/>
                <a:ea typeface="ＭＳ Ｐゴシック" charset="0"/>
                <a:cs typeface="Gill Sans" panose="020B0502020104020203" pitchFamily="34" charset="-79"/>
              </a:defRPr>
            </a:lvl5pPr>
            <a:lvl6pPr marL="457200" algn="l" defTabSz="457200" rtl="0" fontAlgn="base">
              <a:spcBef>
                <a:spcPct val="0"/>
              </a:spcBef>
              <a:spcAft>
                <a:spcPct val="0"/>
              </a:spcAft>
              <a:defRPr sz="4400">
                <a:solidFill>
                  <a:srgbClr val="404040"/>
                </a:solidFill>
                <a:latin typeface="Gill Sans" charset="0"/>
                <a:ea typeface="ＭＳ Ｐゴシック" charset="0"/>
              </a:defRPr>
            </a:lvl6pPr>
            <a:lvl7pPr marL="914400" algn="l" defTabSz="457200" rtl="0" fontAlgn="base">
              <a:spcBef>
                <a:spcPct val="0"/>
              </a:spcBef>
              <a:spcAft>
                <a:spcPct val="0"/>
              </a:spcAft>
              <a:defRPr sz="4400">
                <a:solidFill>
                  <a:srgbClr val="404040"/>
                </a:solidFill>
                <a:latin typeface="Gill Sans" charset="0"/>
                <a:ea typeface="ＭＳ Ｐゴシック" charset="0"/>
              </a:defRPr>
            </a:lvl7pPr>
            <a:lvl8pPr marL="1371600" algn="l" defTabSz="457200" rtl="0" fontAlgn="base">
              <a:spcBef>
                <a:spcPct val="0"/>
              </a:spcBef>
              <a:spcAft>
                <a:spcPct val="0"/>
              </a:spcAft>
              <a:defRPr sz="4400">
                <a:solidFill>
                  <a:srgbClr val="404040"/>
                </a:solidFill>
                <a:latin typeface="Gill Sans" charset="0"/>
                <a:ea typeface="ＭＳ Ｐゴシック" charset="0"/>
              </a:defRPr>
            </a:lvl8pPr>
            <a:lvl9pPr marL="1828800" algn="l" defTabSz="457200" rtl="0" fontAlgn="base">
              <a:spcBef>
                <a:spcPct val="0"/>
              </a:spcBef>
              <a:spcAft>
                <a:spcPct val="0"/>
              </a:spcAft>
              <a:defRPr sz="4400">
                <a:solidFill>
                  <a:srgbClr val="404040"/>
                </a:solidFill>
                <a:latin typeface="Gill Sans" charset="0"/>
                <a:ea typeface="ＭＳ Ｐゴシック" charset="0"/>
              </a:defRPr>
            </a:lvl9pPr>
          </a:lstStyle>
          <a:p>
            <a:pPr algn="ctr"/>
            <a:r>
              <a:rPr lang="en-MY" altLang="en-US" sz="3600" b="1">
                <a:solidFill>
                  <a:schemeClr val="tx1"/>
                </a:solidFill>
                <a:latin typeface="Gadugi" panose="020B0502040204020203" pitchFamily="34" charset="0"/>
                <a:ea typeface="Gadugi" panose="020B0502040204020203" pitchFamily="34" charset="0"/>
                <a:cs typeface="Gill Sans" panose="020B0502020104020203" charset="0"/>
              </a:rPr>
              <a:t>What could have been done better?</a:t>
            </a:r>
            <a:endParaRPr lang="en-GB" altLang="en-US" sz="3600" b="1">
              <a:solidFill>
                <a:schemeClr val="tx1"/>
              </a:solidFill>
              <a:latin typeface="Gadugi" panose="020B0502040204020203" pitchFamily="34" charset="0"/>
              <a:ea typeface="Gadugi" panose="020B0502040204020203" pitchFamily="34" charset="0"/>
              <a:cs typeface="Gill Sans" panose="020B0502020104020203" charset="0"/>
            </a:endParaRPr>
          </a:p>
        </p:txBody>
      </p:sp>
      <p:sp>
        <p:nvSpPr>
          <p:cNvPr id="4" name="TextBox 3">
            <a:extLst>
              <a:ext uri="{FF2B5EF4-FFF2-40B4-BE49-F238E27FC236}">
                <a16:creationId xmlns:a16="http://schemas.microsoft.com/office/drawing/2014/main" id="{688B0C73-FCCF-E0D9-3C98-710DF3934A66}"/>
              </a:ext>
            </a:extLst>
          </p:cNvPr>
          <p:cNvSpPr txBox="1"/>
          <p:nvPr/>
        </p:nvSpPr>
        <p:spPr>
          <a:xfrm>
            <a:off x="399082" y="1397675"/>
            <a:ext cx="4730857" cy="2585323"/>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defRPr/>
            </a:pPr>
            <a:r>
              <a:rPr lang="en-MY" altLang="en-US" sz="1800" b="1">
                <a:latin typeface="Arial"/>
                <a:cs typeface="Arial"/>
              </a:rPr>
              <a:t>Communicate And Share Threat Information More Often With Other Security Players, Globally, </a:t>
            </a:r>
            <a:r>
              <a:rPr lang="en-MY" altLang="en-US" b="1">
                <a:latin typeface="Arial"/>
                <a:cs typeface="Arial"/>
              </a:rPr>
              <a:t>with Other</a:t>
            </a:r>
            <a:r>
              <a:rPr lang="en-MY" altLang="en-US" sz="1800" b="1">
                <a:latin typeface="Arial"/>
                <a:cs typeface="Arial"/>
              </a:rPr>
              <a:t> National CSIRTs.</a:t>
            </a:r>
            <a:r>
              <a:rPr lang="en-MY" altLang="en-US">
                <a:latin typeface="Arial"/>
                <a:cs typeface="Arial"/>
              </a:rPr>
              <a:t> </a:t>
            </a:r>
            <a:endParaRPr lang="en-MY" altLang="en-US" sz="1800">
              <a:latin typeface="Arial" panose="020B0604020202020204" pitchFamily="34" charset="0"/>
              <a:cs typeface="Arial" panose="020B0604020202020204" pitchFamily="34" charset="0"/>
            </a:endParaRPr>
          </a:p>
          <a:p>
            <a:pPr>
              <a:defRPr/>
            </a:pPr>
            <a:endParaRPr lang="en-MY" altLang="en-US">
              <a:latin typeface="Arial" panose="020B0604020202020204" pitchFamily="34" charset="0"/>
              <a:cs typeface="Arial" panose="020B0604020202020204" pitchFamily="34" charset="0"/>
            </a:endParaRPr>
          </a:p>
          <a:p>
            <a:pPr algn="just">
              <a:defRPr/>
            </a:pPr>
            <a:r>
              <a:rPr lang="en-MY" altLang="en-US" sz="1800">
                <a:latin typeface="Arial"/>
                <a:cs typeface="Arial"/>
              </a:rPr>
              <a:t>Participate more on information sharing and other initiatives with global security </a:t>
            </a:r>
            <a:r>
              <a:rPr lang="en-MY" altLang="en-US">
                <a:latin typeface="Arial"/>
                <a:cs typeface="Arial"/>
              </a:rPr>
              <a:t>communities</a:t>
            </a:r>
            <a:r>
              <a:rPr lang="en-MY" altLang="en-US" sz="1800">
                <a:latin typeface="Arial"/>
                <a:cs typeface="Arial"/>
              </a:rPr>
              <a:t> in tackling cyber threats and measures to mitigate and resolve incidents.</a:t>
            </a:r>
          </a:p>
        </p:txBody>
      </p:sp>
      <p:sp>
        <p:nvSpPr>
          <p:cNvPr id="6" name="TextBox 5">
            <a:extLst>
              <a:ext uri="{FF2B5EF4-FFF2-40B4-BE49-F238E27FC236}">
                <a16:creationId xmlns:a16="http://schemas.microsoft.com/office/drawing/2014/main" id="{907EFA18-2B95-7CF5-32DF-C70F9D17AC6D}"/>
              </a:ext>
            </a:extLst>
          </p:cNvPr>
          <p:cNvSpPr txBox="1"/>
          <p:nvPr/>
        </p:nvSpPr>
        <p:spPr>
          <a:xfrm>
            <a:off x="5300420" y="1397675"/>
            <a:ext cx="6710766" cy="64633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US" b="1">
                <a:solidFill>
                  <a:schemeClr val="tx1">
                    <a:lumMod val="85000"/>
                    <a:lumOff val="15000"/>
                  </a:schemeClr>
                </a:solidFill>
                <a:latin typeface="Arial"/>
                <a:cs typeface="Arial"/>
              </a:rPr>
              <a:t>Train Staff </a:t>
            </a:r>
            <a:r>
              <a:rPr lang="en-US">
                <a:solidFill>
                  <a:schemeClr val="tx1">
                    <a:lumMod val="85000"/>
                    <a:lumOff val="15000"/>
                  </a:schemeClr>
                </a:solidFill>
                <a:latin typeface="Arial"/>
                <a:cs typeface="Arial"/>
              </a:rPr>
              <a:t>to be experts in their relevant field related to cybersecurity, focus on specialization.</a:t>
            </a:r>
          </a:p>
        </p:txBody>
      </p:sp>
      <p:sp>
        <p:nvSpPr>
          <p:cNvPr id="8" name="TextBox 7">
            <a:extLst>
              <a:ext uri="{FF2B5EF4-FFF2-40B4-BE49-F238E27FC236}">
                <a16:creationId xmlns:a16="http://schemas.microsoft.com/office/drawing/2014/main" id="{53D06809-872A-AF81-482E-15D6BE9596E2}"/>
              </a:ext>
            </a:extLst>
          </p:cNvPr>
          <p:cNvSpPr txBox="1"/>
          <p:nvPr/>
        </p:nvSpPr>
        <p:spPr>
          <a:xfrm>
            <a:off x="5300420" y="2228671"/>
            <a:ext cx="6710766"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MY" altLang="en-US" sz="1800" b="1">
                <a:latin typeface="Arial" panose="020B0604020202020204" pitchFamily="34" charset="0"/>
                <a:cs typeface="Arial" panose="020B0604020202020204" pitchFamily="34" charset="0"/>
              </a:rPr>
              <a:t>Regularly Assess </a:t>
            </a:r>
            <a:r>
              <a:rPr lang="en-MY" altLang="en-US" sz="1800">
                <a:latin typeface="Arial" panose="020B0604020202020204" pitchFamily="34" charset="0"/>
                <a:cs typeface="Arial" panose="020B0604020202020204" pitchFamily="34" charset="0"/>
              </a:rPr>
              <a:t>the effectiveness of incident response plan and procedures, identify areas for improvement, and make updates as necessary.</a:t>
            </a:r>
          </a:p>
        </p:txBody>
      </p:sp>
      <p:sp>
        <p:nvSpPr>
          <p:cNvPr id="10" name="TextBox 9">
            <a:extLst>
              <a:ext uri="{FF2B5EF4-FFF2-40B4-BE49-F238E27FC236}">
                <a16:creationId xmlns:a16="http://schemas.microsoft.com/office/drawing/2014/main" id="{C0BF3583-C477-93DA-1113-78820828DEA1}"/>
              </a:ext>
            </a:extLst>
          </p:cNvPr>
          <p:cNvSpPr txBox="1"/>
          <p:nvPr/>
        </p:nvSpPr>
        <p:spPr>
          <a:xfrm>
            <a:off x="5300420" y="3336666"/>
            <a:ext cx="6710766" cy="646331"/>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a:defRPr/>
            </a:pPr>
            <a:r>
              <a:rPr lang="en-MY" altLang="en-US" b="1">
                <a:latin typeface="Arial"/>
                <a:cs typeface="Arial"/>
              </a:rPr>
              <a:t>Tools</a:t>
            </a:r>
            <a:r>
              <a:rPr lang="en-MY" altLang="en-US" sz="1800" b="1">
                <a:latin typeface="Arial"/>
                <a:cs typeface="Arial"/>
              </a:rPr>
              <a:t>: </a:t>
            </a:r>
            <a:r>
              <a:rPr lang="en-MY" altLang="en-US" sz="1800">
                <a:latin typeface="Arial"/>
                <a:cs typeface="Arial"/>
              </a:rPr>
              <a:t>Ensure that staff have access to the latest resources and tools needed to effectively respond to incidents.</a:t>
            </a:r>
          </a:p>
        </p:txBody>
      </p:sp>
      <p:pic>
        <p:nvPicPr>
          <p:cNvPr id="12" name="Picture 11">
            <a:extLst>
              <a:ext uri="{FF2B5EF4-FFF2-40B4-BE49-F238E27FC236}">
                <a16:creationId xmlns:a16="http://schemas.microsoft.com/office/drawing/2014/main" id="{C6A187D7-9D6B-F3B7-F947-B78EDEB4C18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60553" y="3604395"/>
            <a:ext cx="4502577" cy="3000968"/>
          </a:xfrm>
          <a:prstGeom prst="rect">
            <a:avLst/>
          </a:prstGeom>
        </p:spPr>
      </p:pic>
      <p:pic>
        <p:nvPicPr>
          <p:cNvPr id="13" name="Picture 12">
            <a:extLst>
              <a:ext uri="{FF2B5EF4-FFF2-40B4-BE49-F238E27FC236}">
                <a16:creationId xmlns:a16="http://schemas.microsoft.com/office/drawing/2014/main" id="{BD4EE720-6854-F6C7-1008-D13F3FBF0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53228" y="3813532"/>
            <a:ext cx="3177508" cy="3177508"/>
          </a:xfrm>
          <a:prstGeom prst="rect">
            <a:avLst/>
          </a:prstGeom>
        </p:spPr>
      </p:pic>
      <p:pic>
        <p:nvPicPr>
          <p:cNvPr id="15" name="Picture 14">
            <a:extLst>
              <a:ext uri="{FF2B5EF4-FFF2-40B4-BE49-F238E27FC236}">
                <a16:creationId xmlns:a16="http://schemas.microsoft.com/office/drawing/2014/main" id="{952C1814-E9FE-8A3F-0B30-48DF6083E54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73399" y="3461123"/>
            <a:ext cx="3882325" cy="38823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3">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319A5D19-681C-4808-B397-CEBD7BC110E5}"/>
              </a:ext>
            </a:extLst>
          </p:cNvPr>
          <p:cNvSpPr txBox="1">
            <a:spLocks/>
          </p:cNvSpPr>
          <p:nvPr/>
        </p:nvSpPr>
        <p:spPr>
          <a:xfrm>
            <a:off x="7826645" y="640081"/>
            <a:ext cx="3725274" cy="4303878"/>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3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j-cs"/>
              </a:rPr>
              <a:t>OUR DIGITAL</a:t>
            </a:r>
            <a:r>
              <a:rPr kumimoji="0" lang="en-US" sz="44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j-cs"/>
              </a:rPr>
              <a:t> </a:t>
            </a:r>
            <a:r>
              <a:rPr kumimoji="0" lang="en-US" sz="74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j-cs"/>
              </a:rPr>
              <a:t>WORLD</a:t>
            </a:r>
            <a:r>
              <a:rPr kumimoji="0" lang="en-US" sz="72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j-cs"/>
              </a:rPr>
              <a:t> </a:t>
            </a:r>
            <a:r>
              <a:rPr kumimoji="0" lang="en-US" sz="80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j-cs"/>
              </a:rPr>
              <a:t>TODAY</a:t>
            </a:r>
            <a:endParaRPr kumimoji="0" lang="en-US" sz="44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j-cs"/>
            </a:endParaRPr>
          </a:p>
        </p:txBody>
      </p:sp>
      <p:pic>
        <p:nvPicPr>
          <p:cNvPr id="2" name="Picture 2" descr="Background pattern&#10;&#10;Description automatically generated">
            <a:extLst>
              <a:ext uri="{FF2B5EF4-FFF2-40B4-BE49-F238E27FC236}">
                <a16:creationId xmlns:a16="http://schemas.microsoft.com/office/drawing/2014/main" id="{7149A063-4F46-0057-CDB1-6240513A0C0F}"/>
              </a:ext>
            </a:extLst>
          </p:cNvPr>
          <p:cNvPicPr>
            <a:picLocks noChangeAspect="1"/>
          </p:cNvPicPr>
          <p:nvPr/>
        </p:nvPicPr>
        <p:blipFill rotWithShape="1">
          <a:blip r:embed="rId2">
            <a:alphaModFix/>
          </a:blip>
          <a:srcRect l="16376" r="10287" b="-1"/>
          <a:stretch/>
        </p:blipFill>
        <p:spPr>
          <a:xfrm>
            <a:off x="20" y="10"/>
            <a:ext cx="7534636" cy="6857990"/>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702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ransparent padlock">
            <a:extLst>
              <a:ext uri="{FF2B5EF4-FFF2-40B4-BE49-F238E27FC236}">
                <a16:creationId xmlns:a16="http://schemas.microsoft.com/office/drawing/2014/main" id="{BC80E97A-E1D4-22D6-3D31-758126056227}"/>
              </a:ext>
            </a:extLst>
          </p:cNvPr>
          <p:cNvPicPr>
            <a:picLocks noChangeAspect="1"/>
          </p:cNvPicPr>
          <p:nvPr/>
        </p:nvPicPr>
        <p:blipFill rotWithShape="1">
          <a:blip r:embed="rId2"/>
          <a:srcRect t="14122"/>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1F998D-A859-FE82-BE98-13DC25E2D6DA}"/>
              </a:ext>
            </a:extLst>
          </p:cNvPr>
          <p:cNvSpPr>
            <a:spLocks noGrp="1"/>
          </p:cNvSpPr>
          <p:nvPr>
            <p:ph type="title"/>
          </p:nvPr>
        </p:nvSpPr>
        <p:spPr>
          <a:xfrm>
            <a:off x="1" y="5317240"/>
            <a:ext cx="12191980" cy="744836"/>
          </a:xfrm>
        </p:spPr>
        <p:txBody>
          <a:bodyPr vert="horz" lIns="91440" tIns="45720" rIns="91440" bIns="45720" rtlCol="0">
            <a:noAutofit/>
          </a:bodyPr>
          <a:lstStyle/>
          <a:p>
            <a:pPr algn="ctr"/>
            <a:r>
              <a:rPr lang="en-US" sz="2800" b="1">
                <a:solidFill>
                  <a:schemeClr val="tx1">
                    <a:lumMod val="85000"/>
                    <a:lumOff val="15000"/>
                  </a:schemeClr>
                </a:solidFill>
                <a:latin typeface="Gadugi"/>
                <a:ea typeface="Gadugi"/>
              </a:rPr>
              <a:t>CYBERSECURITY MEASURES</a:t>
            </a:r>
            <a:endParaRPr lang="en-US" sz="2800" b="1">
              <a:solidFill>
                <a:schemeClr val="tx1">
                  <a:lumMod val="85000"/>
                  <a:lumOff val="15000"/>
                </a:schemeClr>
              </a:solidFill>
              <a:latin typeface="Gadugi" panose="020B0502040204020203" pitchFamily="34" charset="0"/>
              <a:ea typeface="Gadugi" panose="020B0502040204020203" pitchFamily="34" charset="0"/>
            </a:endParaRP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319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0E8815-AB39-45C9-967E-6742204313B7}"/>
              </a:ext>
            </a:extLst>
          </p:cNvPr>
          <p:cNvSpPr>
            <a:spLocks noGrp="1"/>
          </p:cNvSpPr>
          <p:nvPr>
            <p:ph type="title"/>
          </p:nvPr>
        </p:nvSpPr>
        <p:spPr>
          <a:xfrm>
            <a:off x="365221" y="-177236"/>
            <a:ext cx="6230739" cy="1807305"/>
          </a:xfrm>
        </p:spPr>
        <p:txBody>
          <a:bodyPr vert="horz" lIns="91440" tIns="45720" rIns="91440" bIns="45720" rtlCol="0" anchor="ctr">
            <a:normAutofit/>
          </a:bodyPr>
          <a:lstStyle/>
          <a:p>
            <a:pPr defTabSz="914400" eaLnBrk="1" hangingPunct="1">
              <a:lnSpc>
                <a:spcPct val="90000"/>
              </a:lnSpc>
            </a:pPr>
            <a:r>
              <a:rPr lang="en-US" sz="2800" b="1">
                <a:solidFill>
                  <a:schemeClr val="tx1"/>
                </a:solidFill>
                <a:latin typeface="Gadugi"/>
                <a:ea typeface="Gadugi"/>
                <a:cs typeface="+mj-cs"/>
              </a:rPr>
              <a:t>CYBERSECURITY MEASURES FOR ORGANISATIONS</a:t>
            </a:r>
            <a:endParaRPr lang="en-US" sz="2800" b="1">
              <a:solidFill>
                <a:schemeClr val="tx1"/>
              </a:solidFill>
              <a:latin typeface="Gadugi" panose="020B0502040204020203" pitchFamily="34" charset="0"/>
              <a:ea typeface="Gadugi" panose="020B0502040204020203" pitchFamily="34" charset="0"/>
              <a:cs typeface="+mj-cs"/>
            </a:endParaRPr>
          </a:p>
        </p:txBody>
      </p:sp>
      <p:sp>
        <p:nvSpPr>
          <p:cNvPr id="2" name="Content Placeholder 1">
            <a:extLst>
              <a:ext uri="{FF2B5EF4-FFF2-40B4-BE49-F238E27FC236}">
                <a16:creationId xmlns:a16="http://schemas.microsoft.com/office/drawing/2014/main" id="{A8053258-54D2-4EC4-AEB4-4B043315C05C}"/>
              </a:ext>
            </a:extLst>
          </p:cNvPr>
          <p:cNvSpPr>
            <a:spLocks noGrp="1"/>
          </p:cNvSpPr>
          <p:nvPr>
            <p:ph idx="1"/>
          </p:nvPr>
        </p:nvSpPr>
        <p:spPr>
          <a:xfrm>
            <a:off x="457444" y="1128972"/>
            <a:ext cx="6230739" cy="5177064"/>
          </a:xfr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indent="-228600" defTabSz="914400" eaLnBrk="1" hangingPunct="1"/>
            <a:r>
              <a:rPr lang="en-US" sz="1800" err="1">
                <a:latin typeface="Arial"/>
                <a:cs typeface="Arial"/>
              </a:rPr>
              <a:t>Defence</a:t>
            </a:r>
            <a:r>
              <a:rPr lang="en-US" sz="1800">
                <a:latin typeface="Arial"/>
                <a:cs typeface="Arial"/>
              </a:rPr>
              <a:t>-in-depth</a:t>
            </a:r>
          </a:p>
          <a:p>
            <a:pPr marL="114300" indent="0" defTabSz="914400">
              <a:buNone/>
            </a:pPr>
            <a:endParaRPr lang="en-US" sz="1800">
              <a:latin typeface="Arial"/>
              <a:cs typeface="Arial"/>
            </a:endParaRPr>
          </a:p>
          <a:p>
            <a:pPr indent="-228600" defTabSz="914400"/>
            <a:r>
              <a:rPr lang="en-US" sz="1800">
                <a:latin typeface="Arial"/>
                <a:cs typeface="Arial"/>
              </a:rPr>
              <a:t>Zero trust approach.</a:t>
            </a:r>
          </a:p>
          <a:p>
            <a:pPr marL="114300" indent="0" defTabSz="914400">
              <a:buNone/>
            </a:pPr>
            <a:endParaRPr lang="en-US" sz="1800">
              <a:latin typeface="Arial"/>
              <a:cs typeface="Arial"/>
            </a:endParaRPr>
          </a:p>
          <a:p>
            <a:pPr indent="-228600" defTabSz="914400"/>
            <a:r>
              <a:rPr lang="en-US" sz="1800">
                <a:latin typeface="Arial"/>
                <a:cs typeface="Arial"/>
              </a:rPr>
              <a:t>Firewall, anti-malware software and patch management.</a:t>
            </a:r>
          </a:p>
          <a:p>
            <a:pPr indent="-228600" defTabSz="914400" eaLnBrk="1" hangingPunct="1"/>
            <a:endParaRPr lang="en-US" sz="1800">
              <a:latin typeface="Arial" panose="020B0604020202020204" pitchFamily="34" charset="0"/>
              <a:ea typeface="+mn-ea"/>
              <a:cs typeface="Arial" panose="020B0604020202020204" pitchFamily="34" charset="0"/>
            </a:endParaRPr>
          </a:p>
          <a:p>
            <a:pPr indent="-228600" defTabSz="914400" eaLnBrk="1" hangingPunct="1"/>
            <a:r>
              <a:rPr lang="en-US" sz="1800">
                <a:latin typeface="Arial"/>
                <a:cs typeface="Arial"/>
              </a:rPr>
              <a:t>Proper cybersecurity awareness and training.</a:t>
            </a:r>
          </a:p>
          <a:p>
            <a:pPr indent="-228600" defTabSz="914400" eaLnBrk="1" hangingPunct="1"/>
            <a:endParaRPr lang="en-US" sz="1800">
              <a:latin typeface="Arial" panose="020B0604020202020204" pitchFamily="34" charset="0"/>
              <a:ea typeface="+mn-ea"/>
              <a:cs typeface="Arial" panose="020B0604020202020204" pitchFamily="34" charset="0"/>
            </a:endParaRPr>
          </a:p>
          <a:p>
            <a:pPr indent="-228600" defTabSz="914400" eaLnBrk="1" hangingPunct="1"/>
            <a:r>
              <a:rPr lang="en-US" sz="1800">
                <a:latin typeface="Arial"/>
                <a:cs typeface="Arial"/>
              </a:rPr>
              <a:t>Multi-factor authentication and limit password reuse.</a:t>
            </a:r>
          </a:p>
          <a:p>
            <a:pPr indent="-228600" defTabSz="914400" eaLnBrk="1" hangingPunct="1"/>
            <a:endParaRPr lang="en-US" sz="1800">
              <a:latin typeface="Arial" panose="020B0604020202020204" pitchFamily="34" charset="0"/>
              <a:ea typeface="+mn-ea"/>
              <a:cs typeface="Arial" panose="020B0604020202020204" pitchFamily="34" charset="0"/>
            </a:endParaRPr>
          </a:p>
          <a:p>
            <a:pPr indent="-228600" defTabSz="914400" eaLnBrk="1" hangingPunct="1"/>
            <a:r>
              <a:rPr lang="en-US" sz="1800">
                <a:latin typeface="Arial"/>
                <a:cs typeface="Arial"/>
              </a:rPr>
              <a:t>Implementing good security policy.</a:t>
            </a:r>
          </a:p>
          <a:p>
            <a:pPr indent="-228600" defTabSz="914400" eaLnBrk="1" hangingPunct="1"/>
            <a:endParaRPr lang="en-US" sz="1800">
              <a:latin typeface="Arial" panose="020B0604020202020204" pitchFamily="34" charset="0"/>
              <a:ea typeface="+mn-ea"/>
              <a:cs typeface="Arial" panose="020B0604020202020204" pitchFamily="34" charset="0"/>
            </a:endParaRPr>
          </a:p>
          <a:p>
            <a:pPr indent="-228600" defTabSz="914400" eaLnBrk="1" hangingPunct="1"/>
            <a:r>
              <a:rPr lang="en-US" sz="1800">
                <a:latin typeface="Arial"/>
                <a:cs typeface="Arial"/>
              </a:rPr>
              <a:t>Have a Bring Your Own Device (BYOD) policy</a:t>
            </a:r>
          </a:p>
          <a:p>
            <a:pPr indent="-228600" defTabSz="914400" eaLnBrk="1" hangingPunct="1"/>
            <a:endParaRPr lang="en-US" sz="1800">
              <a:latin typeface="Arial" panose="020B0604020202020204" pitchFamily="34" charset="0"/>
              <a:ea typeface="+mn-ea"/>
              <a:cs typeface="Arial" panose="020B0604020202020204" pitchFamily="34" charset="0"/>
            </a:endParaRPr>
          </a:p>
          <a:p>
            <a:pPr indent="-228600" defTabSz="914400" eaLnBrk="1" hangingPunct="1"/>
            <a:r>
              <a:rPr lang="en-US" sz="1800">
                <a:latin typeface="Arial"/>
                <a:cs typeface="Arial"/>
              </a:rPr>
              <a:t>Regularly back up all data.</a:t>
            </a:r>
          </a:p>
        </p:txBody>
      </p:sp>
      <p:pic>
        <p:nvPicPr>
          <p:cNvPr id="4" name="Picture 4" descr="A picture containing electronics, circuit&#10;&#10;Description automatically generated">
            <a:extLst>
              <a:ext uri="{FF2B5EF4-FFF2-40B4-BE49-F238E27FC236}">
                <a16:creationId xmlns:a16="http://schemas.microsoft.com/office/drawing/2014/main" id="{5B810337-EE7A-4EA6-97CC-B5C5137013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3691" r="2740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5E610C9E-3C8F-4D44-9C3C-1C7E1FAEBA9F}"/>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latin typeface="+mn-lt"/>
                <a:ea typeface="+mn-ea"/>
                <a:hlinkClick r:id="rId3">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rPr>
              <a:t> by Unknown author is licensed under </a:t>
            </a:r>
            <a:r>
              <a:rPr lang="en-US" sz="700">
                <a:solidFill>
                  <a:srgbClr val="FFFFFF"/>
                </a:solidFill>
                <a:latin typeface="+mn-lt"/>
                <a:ea typeface="+mn-ea"/>
                <a:hlinkClick r:id="rId4">
                  <a:extLst>
                    <a:ext uri="{A12FA001-AC4F-418D-AE19-62706E023703}">
                      <ahyp:hlinkClr xmlns:ahyp="http://schemas.microsoft.com/office/drawing/2018/hyperlinkcolor" val="tx"/>
                    </a:ext>
                  </a:extLst>
                </a:hlinkClick>
              </a:rPr>
              <a:t>CC BY-SA-NC</a:t>
            </a:r>
            <a:r>
              <a:rPr lang="en-US" sz="700">
                <a:solidFill>
                  <a:srgbClr val="FFFFFF"/>
                </a:solidFill>
                <a:latin typeface="+mn-lt"/>
                <a:ea typeface="+mn-ea"/>
              </a:rPr>
              <a:t>.</a:t>
            </a:r>
          </a:p>
        </p:txBody>
      </p:sp>
      <p:sp>
        <p:nvSpPr>
          <p:cNvPr id="7" name="Rectangle: Rounded Corners 6">
            <a:extLst>
              <a:ext uri="{FF2B5EF4-FFF2-40B4-BE49-F238E27FC236}">
                <a16:creationId xmlns:a16="http://schemas.microsoft.com/office/drawing/2014/main" id="{112C3745-5DD8-4E67-88AA-37EE3234F484}"/>
              </a:ext>
            </a:extLst>
          </p:cNvPr>
          <p:cNvSpPr/>
          <p:nvPr/>
        </p:nvSpPr>
        <p:spPr>
          <a:xfrm>
            <a:off x="-365221" y="899885"/>
            <a:ext cx="730442" cy="5758059"/>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289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5E0A-8D19-9711-CD58-9D8A1CF3720A}"/>
              </a:ext>
            </a:extLst>
          </p:cNvPr>
          <p:cNvSpPr>
            <a:spLocks noGrp="1"/>
          </p:cNvSpPr>
          <p:nvPr>
            <p:ph type="title"/>
          </p:nvPr>
        </p:nvSpPr>
        <p:spPr>
          <a:xfrm>
            <a:off x="0" y="3983830"/>
            <a:ext cx="3290887" cy="2452687"/>
          </a:xfrm>
        </p:spPr>
        <p:txBody>
          <a:bodyPr vert="horz" lIns="91440" tIns="45720" rIns="91440" bIns="45720" rtlCol="0" anchor="ctr">
            <a:normAutofit/>
          </a:bodyPr>
          <a:lstStyle/>
          <a:p>
            <a:pPr algn="r" defTabSz="914400" eaLnBrk="1" hangingPunct="1">
              <a:lnSpc>
                <a:spcPct val="90000"/>
              </a:lnSpc>
            </a:pPr>
            <a:r>
              <a:rPr lang="en-US" sz="3600">
                <a:solidFill>
                  <a:schemeClr val="tx1"/>
                </a:solidFill>
                <a:latin typeface="+mj-lt"/>
                <a:ea typeface="+mj-ea"/>
                <a:cs typeface="+mj-cs"/>
              </a:rPr>
              <a:t>PROTECTING FROM EVOLVING CYBER THREATS</a:t>
            </a:r>
          </a:p>
        </p:txBody>
      </p:sp>
      <p:pic>
        <p:nvPicPr>
          <p:cNvPr id="4" name="Picture 4" descr="A picture containing computer, computer, indoor&#10;&#10;Description automatically generated">
            <a:extLst>
              <a:ext uri="{FF2B5EF4-FFF2-40B4-BE49-F238E27FC236}">
                <a16:creationId xmlns:a16="http://schemas.microsoft.com/office/drawing/2014/main" id="{DABC52E2-054B-C556-8A7C-CFF1A54E7C5A}"/>
              </a:ext>
            </a:extLst>
          </p:cNvPr>
          <p:cNvPicPr>
            <a:picLocks noChangeAspect="1"/>
          </p:cNvPicPr>
          <p:nvPr/>
        </p:nvPicPr>
        <p:blipFill rotWithShape="1">
          <a:blip r:embed="rId2"/>
          <a:srcRect t="23547" b="1370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FCFC58F-355D-B26F-F207-2B8143D8D336}"/>
              </a:ext>
            </a:extLst>
          </p:cNvPr>
          <p:cNvSpPr>
            <a:spLocks noGrp="1"/>
          </p:cNvSpPr>
          <p:nvPr>
            <p:ph idx="1"/>
          </p:nvPr>
        </p:nvSpPr>
        <p:spPr>
          <a:xfrm>
            <a:off x="3290887" y="3562351"/>
            <a:ext cx="8901113" cy="3295649"/>
          </a:xfrm>
          <a:solidFill>
            <a:srgbClr val="FFFFFF"/>
          </a:solidFill>
        </p:spPr>
        <p:txBody>
          <a:bodyPr vert="horz" lIns="91440" tIns="45720" rIns="91440" bIns="45720" rtlCol="0" anchor="ctr">
            <a:normAutofit/>
          </a:bodyPr>
          <a:lstStyle/>
          <a:p>
            <a:pPr indent="-228600" defTabSz="914400" eaLnBrk="1" hangingPunct="1">
              <a:lnSpc>
                <a:spcPct val="90000"/>
              </a:lnSpc>
            </a:pPr>
            <a:r>
              <a:rPr lang="en-US" sz="1600" b="1">
                <a:latin typeface="Arial" panose="020B0604020202020204" pitchFamily="34" charset="0"/>
                <a:ea typeface="+mn-ea"/>
                <a:cs typeface="Arial" panose="020B0604020202020204" pitchFamily="34" charset="0"/>
              </a:rPr>
              <a:t>Keep your cybersecurity systems updated with all the necessary SOPs active</a:t>
            </a:r>
          </a:p>
          <a:p>
            <a:pPr marL="114300" indent="0" defTabSz="914400">
              <a:lnSpc>
                <a:spcPct val="90000"/>
              </a:lnSpc>
              <a:buNone/>
            </a:pPr>
            <a:endParaRPr lang="en-US" sz="1600" b="1">
              <a:latin typeface="Arial" panose="020B0604020202020204" pitchFamily="34" charset="0"/>
              <a:ea typeface="+mn-ea"/>
              <a:cs typeface="Arial" panose="020B0604020202020204" pitchFamily="34" charset="0"/>
            </a:endParaRPr>
          </a:p>
          <a:p>
            <a:pPr indent="-228600" defTabSz="914400" eaLnBrk="1" hangingPunct="1">
              <a:lnSpc>
                <a:spcPct val="90000"/>
              </a:lnSpc>
            </a:pPr>
            <a:r>
              <a:rPr lang="en-US" sz="1600" b="1">
                <a:latin typeface="Arial" panose="020B0604020202020204" pitchFamily="34" charset="0"/>
                <a:ea typeface="+mn-ea"/>
                <a:cs typeface="Arial" panose="020B0604020202020204" pitchFamily="34" charset="0"/>
              </a:rPr>
              <a:t>Use modern and security-rich network infrastructures by trusted manufacturers</a:t>
            </a:r>
          </a:p>
          <a:p>
            <a:pPr marL="114300" indent="0" defTabSz="914400">
              <a:lnSpc>
                <a:spcPct val="90000"/>
              </a:lnSpc>
              <a:buNone/>
            </a:pPr>
            <a:endParaRPr lang="en-US" sz="1600" b="1">
              <a:latin typeface="Arial" panose="020B0604020202020204" pitchFamily="34" charset="0"/>
              <a:ea typeface="+mn-ea"/>
              <a:cs typeface="Arial" panose="020B0604020202020204" pitchFamily="34" charset="0"/>
            </a:endParaRPr>
          </a:p>
          <a:p>
            <a:pPr indent="-228600" defTabSz="914400" eaLnBrk="1" hangingPunct="1">
              <a:lnSpc>
                <a:spcPct val="90000"/>
              </a:lnSpc>
            </a:pPr>
            <a:r>
              <a:rPr lang="en-US" sz="1600" b="1">
                <a:latin typeface="Arial" panose="020B0604020202020204" pitchFamily="34" charset="0"/>
                <a:ea typeface="+mn-ea"/>
                <a:cs typeface="Arial" panose="020B0604020202020204" pitchFamily="34" charset="0"/>
              </a:rPr>
              <a:t>Make sure your IT team is leveraging the latest threat intelligence methodologies to monitor malicious activities</a:t>
            </a:r>
          </a:p>
          <a:p>
            <a:pPr marL="114300" indent="0" defTabSz="914400">
              <a:lnSpc>
                <a:spcPct val="90000"/>
              </a:lnSpc>
              <a:buNone/>
            </a:pPr>
            <a:endParaRPr lang="en-US" sz="1600" b="1">
              <a:latin typeface="Arial" panose="020B0604020202020204" pitchFamily="34" charset="0"/>
              <a:ea typeface="+mn-ea"/>
              <a:cs typeface="Arial" panose="020B0604020202020204" pitchFamily="34" charset="0"/>
            </a:endParaRPr>
          </a:p>
          <a:p>
            <a:pPr indent="-228600" defTabSz="914400" eaLnBrk="1" hangingPunct="1">
              <a:lnSpc>
                <a:spcPct val="90000"/>
              </a:lnSpc>
            </a:pPr>
            <a:r>
              <a:rPr lang="en-US" sz="1600" b="1">
                <a:latin typeface="Arial" panose="020B0604020202020204" pitchFamily="34" charset="0"/>
                <a:ea typeface="+mn-ea"/>
                <a:cs typeface="Arial" panose="020B0604020202020204" pitchFamily="34" charset="0"/>
              </a:rPr>
              <a:t>You must onboard the right talent and cybersecurity tools to address the evolving cybersecurity threats</a:t>
            </a:r>
          </a:p>
          <a:p>
            <a:pPr marL="114300" indent="0" defTabSz="914400">
              <a:lnSpc>
                <a:spcPct val="90000"/>
              </a:lnSpc>
              <a:buNone/>
            </a:pPr>
            <a:endParaRPr lang="en-US" sz="1600" b="1">
              <a:latin typeface="Arial" panose="020B0604020202020204" pitchFamily="34" charset="0"/>
              <a:ea typeface="+mn-ea"/>
              <a:cs typeface="Arial" panose="020B0604020202020204" pitchFamily="34" charset="0"/>
            </a:endParaRPr>
          </a:p>
          <a:p>
            <a:pPr indent="-228600" defTabSz="914400" eaLnBrk="1" hangingPunct="1">
              <a:lnSpc>
                <a:spcPct val="90000"/>
              </a:lnSpc>
            </a:pPr>
            <a:r>
              <a:rPr lang="en-US" sz="1600" b="1">
                <a:latin typeface="Arial" panose="020B0604020202020204" pitchFamily="34" charset="0"/>
                <a:ea typeface="+mn-ea"/>
                <a:cs typeface="Arial" panose="020B0604020202020204" pitchFamily="34" charset="0"/>
              </a:rPr>
              <a:t>Outsource an experienced cybersecurity firm to deal with cyber threats effectively</a:t>
            </a:r>
          </a:p>
        </p:txBody>
      </p:sp>
      <p:cxnSp>
        <p:nvCxnSpPr>
          <p:cNvPr id="6" name="Straight Connector 5">
            <a:extLst>
              <a:ext uri="{FF2B5EF4-FFF2-40B4-BE49-F238E27FC236}">
                <a16:creationId xmlns:a16="http://schemas.microsoft.com/office/drawing/2014/main" id="{0BD8BCBC-C77C-67A2-7B8D-3A95A60FB64F}"/>
              </a:ext>
            </a:extLst>
          </p:cNvPr>
          <p:cNvCxnSpPr/>
          <p:nvPr/>
        </p:nvCxnSpPr>
        <p:spPr>
          <a:xfrm>
            <a:off x="3386137" y="3429000"/>
            <a:ext cx="0" cy="3429000"/>
          </a:xfrm>
          <a:prstGeom prst="line">
            <a:avLst/>
          </a:prstGeom>
          <a:ln w="762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71789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6598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FBFFCA9-885C-4D0E-9288-348265FFB5E1}"/>
              </a:ext>
            </a:extLst>
          </p:cNvPr>
          <p:cNvSpPr txBox="1"/>
          <p:nvPr/>
        </p:nvSpPr>
        <p:spPr>
          <a:xfrm>
            <a:off x="524256" y="4767072"/>
            <a:ext cx="6594189" cy="162521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Light" panose="020F0302020204030204"/>
              <a:ea typeface="+mn-ea"/>
              <a:cs typeface="+mn-cs"/>
            </a:endParaRP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Light" panose="020F0302020204030204"/>
                <a:ea typeface="+mn-ea"/>
                <a:cs typeface="+mn-cs"/>
              </a:rPr>
              <a:t>Adopting cyber security approach is a must, however, being </a:t>
            </a:r>
            <a:r>
              <a:rPr kumimoji="0" lang="en-US" sz="2400" b="1" i="0" u="sng" strike="noStrike" kern="1200" cap="none" spc="0" normalizeH="0" baseline="0" noProof="0">
                <a:ln>
                  <a:noFill/>
                </a:ln>
                <a:solidFill>
                  <a:srgbClr val="FFFFFF"/>
                </a:solidFill>
                <a:effectLst/>
                <a:uLnTx/>
                <a:uFillTx/>
                <a:latin typeface="Calibri Light" panose="020F0302020204030204"/>
                <a:ea typeface="+mn-ea"/>
                <a:cs typeface="+mn-cs"/>
              </a:rPr>
              <a:t>resilient</a:t>
            </a:r>
            <a:r>
              <a:rPr kumimoji="0" lang="en-US" sz="2400" b="1" i="0" u="none" strike="noStrike" kern="1200" cap="none" spc="0" normalizeH="0" baseline="0" noProof="0">
                <a:ln>
                  <a:noFill/>
                </a:ln>
                <a:solidFill>
                  <a:srgbClr val="FFFFFF"/>
                </a:solidFill>
                <a:effectLst/>
                <a:uLnTx/>
                <a:uFillTx/>
                <a:latin typeface="Calibri Light" panose="020F0302020204030204"/>
                <a:ea typeface="+mn-ea"/>
                <a:cs typeface="+mn-cs"/>
              </a:rPr>
              <a:t> is the way forward… </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Light" panose="020F0302020204030204"/>
                <a:ea typeface="+mn-ea"/>
                <a:cs typeface="+mn-cs"/>
              </a:rPr>
              <a:t> </a:t>
            </a:r>
          </a:p>
        </p:txBody>
      </p:sp>
      <p:pic>
        <p:nvPicPr>
          <p:cNvPr id="4098" name="Picture 2">
            <a:extLst>
              <a:ext uri="{FF2B5EF4-FFF2-40B4-BE49-F238E27FC236}">
                <a16:creationId xmlns:a16="http://schemas.microsoft.com/office/drawing/2014/main" id="{C6BEF324-62EF-49F2-96A1-3226E8E507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15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E1EDD0F-41FA-428B-A807-1E04DE4D0A37}"/>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n-ea"/>
                <a:cs typeface="+mn-cs"/>
              </a:rPr>
              <a:t>CYBER RESILIENCE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Is the ability to anticipate, withstand, recover from, and adapt to adverse conditions, stresses, attacks, or compromises on systems that use or are enabled by cyber resources regardless of the source</a:t>
            </a:r>
          </a:p>
        </p:txBody>
      </p:sp>
      <p:sp>
        <p:nvSpPr>
          <p:cNvPr id="2" name="Slide Number Placeholder 1">
            <a:extLst>
              <a:ext uri="{FF2B5EF4-FFF2-40B4-BE49-F238E27FC236}">
                <a16:creationId xmlns:a16="http://schemas.microsoft.com/office/drawing/2014/main" id="{D85D891E-73B8-417A-B38D-61C1AFE273B4}"/>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396F3C3-58A2-45F5-9C74-17D90C2C2F17}" type="slidenum">
              <a:rPr kumimoji="0" lang="en-US" sz="105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05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148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2C658FC-348B-4824-ACCF-2FCD55C9CE93}"/>
              </a:ext>
            </a:extLst>
          </p:cNvPr>
          <p:cNvSpPr>
            <a:spLocks noGrp="1"/>
          </p:cNvSpPr>
          <p:nvPr>
            <p:ph idx="4294967295"/>
          </p:nvPr>
        </p:nvSpPr>
        <p:spPr>
          <a:xfrm>
            <a:off x="0" y="1823584"/>
            <a:ext cx="6202363" cy="4069216"/>
          </a:xfrm>
        </p:spPr>
        <p:style>
          <a:lnRef idx="2">
            <a:schemeClr val="dk1"/>
          </a:lnRef>
          <a:fillRef idx="1">
            <a:schemeClr val="lt1"/>
          </a:fillRef>
          <a:effectRef idx="0">
            <a:schemeClr val="dk1"/>
          </a:effectRef>
          <a:fontRef idx="minor">
            <a:schemeClr val="dk1"/>
          </a:fontRef>
        </p:style>
        <p:txBody>
          <a:bodyPr>
            <a:normAutofit/>
          </a:bodyPr>
          <a:lstStyle/>
          <a:p>
            <a:pPr algn="just"/>
            <a:r>
              <a:rPr lang="en-US" sz="1800">
                <a:latin typeface="Arial"/>
                <a:cs typeface="Arial"/>
              </a:rPr>
              <a:t>No matter how secure is an organization, there is</a:t>
            </a:r>
            <a:r>
              <a:rPr lang="en-US" sz="1800" b="1">
                <a:latin typeface="Arial"/>
                <a:cs typeface="Arial"/>
              </a:rPr>
              <a:t> </a:t>
            </a:r>
            <a:r>
              <a:rPr lang="en-US" sz="1800" b="1">
                <a:effectLst>
                  <a:outerShdw blurRad="38100" dist="38100" dir="2700000" algn="tl">
                    <a:srgbClr val="000000">
                      <a:alpha val="43137"/>
                    </a:srgbClr>
                  </a:outerShdw>
                </a:effectLst>
                <a:latin typeface="Arial"/>
                <a:cs typeface="Arial"/>
              </a:rPr>
              <a:t>no such thing as 100% secure. </a:t>
            </a:r>
            <a:endParaRPr lang="en-US" sz="1800"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just">
              <a:buNone/>
            </a:pPr>
            <a:endParaRPr lang="en-US" sz="1800">
              <a:latin typeface="Arial" panose="020B0604020202020204" pitchFamily="34" charset="0"/>
              <a:cs typeface="Arial" panose="020B0604020202020204" pitchFamily="34" charset="0"/>
            </a:endParaRPr>
          </a:p>
          <a:p>
            <a:pPr algn="just"/>
            <a:r>
              <a:rPr lang="en-US" sz="1800">
                <a:latin typeface="Arial"/>
                <a:cs typeface="Arial"/>
              </a:rPr>
              <a:t>It is no longer the question of </a:t>
            </a:r>
            <a:r>
              <a:rPr lang="en-US" sz="1800" b="1">
                <a:effectLst>
                  <a:outerShdw blurRad="38100" dist="38100" dir="2700000" algn="tl">
                    <a:srgbClr val="000000">
                      <a:alpha val="43137"/>
                    </a:srgbClr>
                  </a:outerShdw>
                </a:effectLst>
                <a:latin typeface="Arial"/>
                <a:cs typeface="Arial"/>
              </a:rPr>
              <a:t>how to secure oneself</a:t>
            </a:r>
            <a:r>
              <a:rPr lang="en-US" sz="1800">
                <a:latin typeface="Arial"/>
                <a:cs typeface="Arial"/>
              </a:rPr>
              <a:t> from being attack. </a:t>
            </a:r>
            <a:endParaRPr lang="en-US" sz="1800">
              <a:latin typeface="Arial" panose="020B0604020202020204" pitchFamily="34" charset="0"/>
              <a:cs typeface="Arial" panose="020B0604020202020204" pitchFamily="34" charset="0"/>
            </a:endParaRPr>
          </a:p>
          <a:p>
            <a:pPr marL="0" indent="0" algn="just">
              <a:buNone/>
            </a:pPr>
            <a:endParaRPr lang="en-US" sz="1800">
              <a:latin typeface="Arial" panose="020B0604020202020204" pitchFamily="34" charset="0"/>
              <a:cs typeface="Arial" panose="020B0604020202020204" pitchFamily="34" charset="0"/>
            </a:endParaRPr>
          </a:p>
          <a:p>
            <a:pPr algn="just"/>
            <a:r>
              <a:rPr lang="en-US" sz="1800">
                <a:latin typeface="Arial"/>
                <a:cs typeface="Arial"/>
              </a:rPr>
              <a:t>It’s just a </a:t>
            </a:r>
            <a:r>
              <a:rPr lang="en-US" sz="1800" b="1">
                <a:effectLst>
                  <a:outerShdw blurRad="38100" dist="38100" dir="2700000" algn="tl">
                    <a:srgbClr val="000000">
                      <a:alpha val="43137"/>
                    </a:srgbClr>
                  </a:outerShdw>
                </a:effectLst>
                <a:latin typeface="Arial"/>
                <a:cs typeface="Arial"/>
              </a:rPr>
              <a:t>matter of time </a:t>
            </a:r>
            <a:r>
              <a:rPr lang="en-US" sz="1800">
                <a:latin typeface="Arial"/>
                <a:cs typeface="Arial"/>
              </a:rPr>
              <a:t>that a cyber-attack can occur to an organization.</a:t>
            </a:r>
          </a:p>
          <a:p>
            <a:pPr marL="0" indent="0" algn="just">
              <a:buNone/>
            </a:pPr>
            <a:endParaRPr lang="en-US" sz="1800">
              <a:latin typeface="Arial" panose="020B0604020202020204" pitchFamily="34" charset="0"/>
              <a:cs typeface="Arial" panose="020B0604020202020204" pitchFamily="34" charset="0"/>
            </a:endParaRPr>
          </a:p>
          <a:p>
            <a:pPr algn="just"/>
            <a:r>
              <a:rPr lang="en-US" sz="1800">
                <a:latin typeface="Arial"/>
                <a:cs typeface="Arial"/>
              </a:rPr>
              <a:t>Hence, w</a:t>
            </a:r>
            <a:r>
              <a:rPr lang="en-GB" sz="1800">
                <a:latin typeface="Arial"/>
                <a:cs typeface="Arial"/>
              </a:rPr>
              <a:t>hat is more important is that the organisation try their </a:t>
            </a:r>
            <a:r>
              <a:rPr lang="en-GB" sz="1800" b="1">
                <a:effectLst>
                  <a:outerShdw blurRad="38100" dist="38100" dir="2700000" algn="tl">
                    <a:srgbClr val="000000">
                      <a:alpha val="43137"/>
                    </a:srgbClr>
                  </a:outerShdw>
                </a:effectLst>
                <a:latin typeface="Arial"/>
                <a:cs typeface="Arial"/>
              </a:rPr>
              <a:t>best to strategize</a:t>
            </a:r>
            <a:r>
              <a:rPr lang="en-GB" sz="1800">
                <a:latin typeface="Arial"/>
                <a:cs typeface="Arial"/>
              </a:rPr>
              <a:t> in order to lessen the impact due to cyber-attacks.  It is crucial to know </a:t>
            </a:r>
            <a:r>
              <a:rPr lang="en-GB" sz="1800" b="1">
                <a:effectLst>
                  <a:outerShdw blurRad="38100" dist="38100" dir="2700000" algn="tl">
                    <a:srgbClr val="000000">
                      <a:alpha val="43137"/>
                    </a:srgbClr>
                  </a:outerShdw>
                </a:effectLst>
                <a:latin typeface="Arial"/>
                <a:cs typeface="Arial"/>
              </a:rPr>
              <a:t>how to act and recover or bounce back once being attacked</a:t>
            </a:r>
            <a:r>
              <a:rPr lang="en-GB" sz="1800">
                <a:latin typeface="Arial"/>
                <a:cs typeface="Arial"/>
              </a:rPr>
              <a:t>. </a:t>
            </a:r>
            <a:endParaRPr lang="en-US" sz="1800">
              <a:latin typeface="Arial" panose="020B0604020202020204" pitchFamily="34" charset="0"/>
              <a:cs typeface="Arial" panose="020B0604020202020204" pitchFamily="34" charset="0"/>
            </a:endParaRPr>
          </a:p>
        </p:txBody>
      </p:sp>
      <p:pic>
        <p:nvPicPr>
          <p:cNvPr id="2050" name="Picture 2" descr="Cybersecurity Insurance: Because There&amp;#39;s No Such Thing as 100% Secure • The  Imaging Channel">
            <a:extLst>
              <a:ext uri="{FF2B5EF4-FFF2-40B4-BE49-F238E27FC236}">
                <a16:creationId xmlns:a16="http://schemas.microsoft.com/office/drawing/2014/main" id="{4F01A372-9612-461F-9EEA-C43C4493B0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95216" y="2642616"/>
            <a:ext cx="5022010" cy="27862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D3C6679-CE33-40E1-9F69-C06A66715409}"/>
              </a:ext>
            </a:extLst>
          </p:cNvPr>
          <p:cNvSpPr txBox="1"/>
          <p:nvPr/>
        </p:nvSpPr>
        <p:spPr>
          <a:xfrm>
            <a:off x="363916" y="181616"/>
            <a:ext cx="950061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Cyber Resilience – so much more than Cybersecurity</a:t>
            </a:r>
            <a:endParaRPr kumimoji="0" lang="en-MY" sz="4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8678240A-C8AC-4857-B727-0B1D3E827FEE}"/>
              </a:ext>
            </a:extLst>
          </p:cNvPr>
          <p:cNvSpPr/>
          <p:nvPr/>
        </p:nvSpPr>
        <p:spPr>
          <a:xfrm>
            <a:off x="-457966" y="1666868"/>
            <a:ext cx="730442" cy="4425115"/>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9762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a:extLst>
              <a:ext uri="{FF2B5EF4-FFF2-40B4-BE49-F238E27FC236}">
                <a16:creationId xmlns:a16="http://schemas.microsoft.com/office/drawing/2014/main" id="{7722E0EC-609A-4446-89E4-14EA26CF6C2A}"/>
              </a:ext>
            </a:extLst>
          </p:cNvPr>
          <p:cNvSpPr>
            <a:spLocks noGrp="1" noChangeArrowheads="1"/>
          </p:cNvSpPr>
          <p:nvPr>
            <p:ph type="sldNum" sz="quarter" idx="429496729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panose="020B0502020104020203" pitchFamily="6" charset="0"/>
                <a:ea typeface="MS PGothic" panose="020B0600070205080204" pitchFamily="34" charset="-128"/>
                <a:cs typeface="Gill Sans" panose="020B0502020104020203" pitchFamily="6" charset="0"/>
              </a:defRPr>
            </a:lvl1pPr>
            <a:lvl2pPr marL="742950" indent="-285750">
              <a:spcBef>
                <a:spcPct val="20000"/>
              </a:spcBef>
              <a:buFont typeface="Arial" panose="020B0604020202020204" pitchFamily="34" charset="0"/>
              <a:buChar char="–"/>
              <a:defRPr sz="2800">
                <a:solidFill>
                  <a:schemeClr val="tx1"/>
                </a:solidFill>
                <a:latin typeface="Gill Sans" panose="020B0502020104020203" pitchFamily="6" charset="0"/>
                <a:ea typeface="MS PGothic" panose="020B0600070205080204" pitchFamily="34" charset="-128"/>
                <a:cs typeface="Gill Sans" panose="020B0502020104020203" pitchFamily="6" charset="0"/>
              </a:defRPr>
            </a:lvl2pPr>
            <a:lvl3pPr marL="1143000" indent="-228600">
              <a:spcBef>
                <a:spcPct val="20000"/>
              </a:spcBef>
              <a:buFont typeface="Arial" panose="020B0604020202020204" pitchFamily="34" charset="0"/>
              <a:buChar char="•"/>
              <a:defRPr sz="2400">
                <a:solidFill>
                  <a:schemeClr val="tx1"/>
                </a:solidFill>
                <a:latin typeface="Gill Sans" panose="020B0502020104020203" pitchFamily="6" charset="0"/>
                <a:ea typeface="MS PGothic" panose="020B0600070205080204" pitchFamily="34" charset="-128"/>
                <a:cs typeface="Gill Sans" panose="020B0502020104020203" pitchFamily="6" charset="0"/>
              </a:defRPr>
            </a:lvl3pPr>
            <a:lvl4pPr marL="16002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4pPr>
            <a:lvl5pPr marL="20574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Gill Sans" panose="020B0502020104020203" pitchFamily="6" charset="0"/>
              <a:ea typeface="MS PGothic" panose="020B0600070205080204" pitchFamily="34" charset="-128"/>
            </a:endParaRPr>
          </a:p>
        </p:txBody>
      </p:sp>
      <p:sp>
        <p:nvSpPr>
          <p:cNvPr id="3" name="Title 2">
            <a:extLst>
              <a:ext uri="{FF2B5EF4-FFF2-40B4-BE49-F238E27FC236}">
                <a16:creationId xmlns:a16="http://schemas.microsoft.com/office/drawing/2014/main" id="{F745DA7B-2A08-46E0-A12B-212BE8C96BBC}"/>
              </a:ext>
            </a:extLst>
          </p:cNvPr>
          <p:cNvSpPr>
            <a:spLocks noGrp="1"/>
          </p:cNvSpPr>
          <p:nvPr>
            <p:ph type="title" idx="4294967295"/>
          </p:nvPr>
        </p:nvSpPr>
        <p:spPr>
          <a:xfrm>
            <a:off x="2314575" y="811206"/>
            <a:ext cx="7562850" cy="774700"/>
          </a:xfrm>
          <a:prstGeom prst="rect">
            <a:avLst/>
          </a:prstGeom>
        </p:spPr>
        <p:txBody>
          <a:bodyPr/>
          <a:lstStyle/>
          <a:p>
            <a:pPr algn="ctr"/>
            <a:r>
              <a:rPr lang="en-US" sz="3200" b="1">
                <a:solidFill>
                  <a:schemeClr val="tx1"/>
                </a:solidFill>
                <a:latin typeface="Gadugi" panose="020B0502040204020203" pitchFamily="34" charset="0"/>
                <a:ea typeface="Gadugi" panose="020B0502040204020203" pitchFamily="34" charset="0"/>
              </a:rPr>
              <a:t>CYBERSECURITY VS CYBER RESILIENCE</a:t>
            </a:r>
            <a:endParaRPr lang="en-GB" sz="3200" b="1">
              <a:solidFill>
                <a:schemeClr val="tx1"/>
              </a:solidFill>
              <a:latin typeface="Gadugi" panose="020B0502040204020203" pitchFamily="34" charset="0"/>
              <a:ea typeface="Gadugi" panose="020B0502040204020203" pitchFamily="34" charset="0"/>
            </a:endParaRPr>
          </a:p>
        </p:txBody>
      </p:sp>
      <p:sp>
        <p:nvSpPr>
          <p:cNvPr id="2" name="TextBox 1">
            <a:extLst>
              <a:ext uri="{FF2B5EF4-FFF2-40B4-BE49-F238E27FC236}">
                <a16:creationId xmlns:a16="http://schemas.microsoft.com/office/drawing/2014/main" id="{9AB93CF3-2A09-4148-B9C0-3A1F1C101904}"/>
              </a:ext>
            </a:extLst>
          </p:cNvPr>
          <p:cNvSpPr txBox="1"/>
          <p:nvPr/>
        </p:nvSpPr>
        <p:spPr>
          <a:xfrm>
            <a:off x="457200" y="5547605"/>
            <a:ext cx="5561697"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Action/plan/program in reducing risk and implementing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security approach</a:t>
            </a:r>
            <a:endParaRPr kumimoji="0" lang="en-MY"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41D5E71-191C-4B0B-BDB5-9F8883108EB2}"/>
              </a:ext>
            </a:extLst>
          </p:cNvPr>
          <p:cNvSpPr txBox="1"/>
          <p:nvPr/>
        </p:nvSpPr>
        <p:spPr>
          <a:xfrm>
            <a:off x="6039753" y="5540487"/>
            <a:ext cx="556169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Action/plan/program upon occurred incidents and what to do next </a:t>
            </a:r>
            <a:endParaRPr kumimoji="0" lang="en-MY"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8" name="Table 4">
            <a:extLst>
              <a:ext uri="{FF2B5EF4-FFF2-40B4-BE49-F238E27FC236}">
                <a16:creationId xmlns:a16="http://schemas.microsoft.com/office/drawing/2014/main" id="{7D27A156-D7BC-48FD-9258-D7B07ABCEDE5}"/>
              </a:ext>
            </a:extLst>
          </p:cNvPr>
          <p:cNvGraphicFramePr>
            <a:graphicFrameLocks noGrp="1"/>
          </p:cNvGraphicFramePr>
          <p:nvPr>
            <p:extLst>
              <p:ext uri="{D42A27DB-BD31-4B8C-83A1-F6EECF244321}">
                <p14:modId xmlns:p14="http://schemas.microsoft.com/office/powerpoint/2010/main" val="1474193251"/>
              </p:ext>
            </p:extLst>
          </p:nvPr>
        </p:nvGraphicFramePr>
        <p:xfrm>
          <a:off x="523875" y="1645920"/>
          <a:ext cx="11144250" cy="3566160"/>
        </p:xfrm>
        <a:graphic>
          <a:graphicData uri="http://schemas.openxmlformats.org/drawingml/2006/table">
            <a:tbl>
              <a:tblPr firstRow="1" bandRow="1">
                <a:tableStyleId>{5C22544A-7EE6-4342-B048-85BDC9FD1C3A}</a:tableStyleId>
              </a:tblPr>
              <a:tblGrid>
                <a:gridCol w="5505376">
                  <a:extLst>
                    <a:ext uri="{9D8B030D-6E8A-4147-A177-3AD203B41FA5}">
                      <a16:colId xmlns:a16="http://schemas.microsoft.com/office/drawing/2014/main" val="2612184660"/>
                    </a:ext>
                  </a:extLst>
                </a:gridCol>
                <a:gridCol w="5638874">
                  <a:extLst>
                    <a:ext uri="{9D8B030D-6E8A-4147-A177-3AD203B41FA5}">
                      <a16:colId xmlns:a16="http://schemas.microsoft.com/office/drawing/2014/main" val="1837924420"/>
                    </a:ext>
                  </a:extLst>
                </a:gridCol>
              </a:tblGrid>
              <a:tr h="0">
                <a:tc>
                  <a:txBody>
                    <a:bodyPr/>
                    <a:lstStyle/>
                    <a:p>
                      <a:pPr algn="ctr"/>
                      <a:r>
                        <a:rPr lang="en-MY">
                          <a:latin typeface="+mn-lt"/>
                        </a:rPr>
                        <a:t>CYBERSECURITY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MY">
                          <a:latin typeface="+mn-lt"/>
                        </a:rPr>
                        <a:t>CYBER RESILIENCE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033478363"/>
                  </a:ext>
                </a:extLst>
              </a:tr>
              <a:tr h="370840">
                <a:tc>
                  <a:txBody>
                    <a:bodyPr/>
                    <a:lstStyle/>
                    <a:p>
                      <a:pPr algn="just"/>
                      <a:r>
                        <a:rPr lang="en-MY" b="1">
                          <a:latin typeface="+mn-lt"/>
                        </a:rPr>
                        <a:t>Definition</a:t>
                      </a:r>
                      <a:r>
                        <a:rPr lang="en-MY">
                          <a:latin typeface="+mn-lt"/>
                        </a:rPr>
                        <a:t>: </a:t>
                      </a:r>
                      <a:r>
                        <a:rPr lang="en-MY" b="1">
                          <a:latin typeface="+mn-lt"/>
                        </a:rPr>
                        <a:t>procedures followed</a:t>
                      </a:r>
                      <a:r>
                        <a:rPr lang="en-MY">
                          <a:latin typeface="+mn-lt"/>
                        </a:rPr>
                        <a:t>, or measures taken to </a:t>
                      </a:r>
                      <a:r>
                        <a:rPr lang="en-MY" b="1">
                          <a:latin typeface="+mn-lt"/>
                        </a:rPr>
                        <a:t>ensure the safety </a:t>
                      </a:r>
                      <a:r>
                        <a:rPr lang="en-MY">
                          <a:latin typeface="+mn-lt"/>
                        </a:rPr>
                        <a:t>of a state or organisation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r>
                        <a:rPr lang="en-MY" b="1">
                          <a:latin typeface="+mn-lt"/>
                        </a:rPr>
                        <a:t>Definition</a:t>
                      </a:r>
                      <a:r>
                        <a:rPr lang="en-MY">
                          <a:latin typeface="+mn-lt"/>
                        </a:rPr>
                        <a:t>: the capacity to </a:t>
                      </a:r>
                      <a:r>
                        <a:rPr lang="en-MY" b="1">
                          <a:latin typeface="+mn-lt"/>
                        </a:rPr>
                        <a:t>recover quickly </a:t>
                      </a:r>
                      <a:r>
                        <a:rPr lang="en-MY">
                          <a:latin typeface="+mn-lt"/>
                        </a:rPr>
                        <a:t>from difficulties; </a:t>
                      </a:r>
                      <a:r>
                        <a:rPr lang="en-MY" b="1">
                          <a:latin typeface="+mn-lt"/>
                        </a:rPr>
                        <a:t>toughness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50002077"/>
                  </a:ext>
                </a:extLst>
              </a:tr>
              <a:tr h="370840">
                <a:tc>
                  <a:txBody>
                    <a:bodyPr/>
                    <a:lstStyle/>
                    <a:p>
                      <a:pPr algn="just"/>
                      <a:r>
                        <a:rPr lang="en-MY">
                          <a:latin typeface="+mn-lt"/>
                        </a:rPr>
                        <a:t>Technologies and processes are </a:t>
                      </a:r>
                      <a:r>
                        <a:rPr lang="en-MY" b="1">
                          <a:latin typeface="+mn-lt"/>
                        </a:rPr>
                        <a:t>designed to protect </a:t>
                      </a:r>
                      <a:r>
                        <a:rPr lang="en-MY">
                          <a:latin typeface="+mn-lt"/>
                        </a:rPr>
                        <a:t>an organisation from </a:t>
                      </a:r>
                      <a:r>
                        <a:rPr lang="en-MY" b="1">
                          <a:solidFill>
                            <a:srgbClr val="FF0000"/>
                          </a:solidFill>
                          <a:latin typeface="+mn-lt"/>
                        </a:rPr>
                        <a:t>cybercrime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r>
                        <a:rPr lang="en-MY">
                          <a:latin typeface="+mn-lt"/>
                        </a:rPr>
                        <a:t>Technologies and processes designed to </a:t>
                      </a:r>
                      <a:r>
                        <a:rPr lang="en-MY" b="1">
                          <a:latin typeface="+mn-lt"/>
                        </a:rPr>
                        <a:t>keep delivering intended services</a:t>
                      </a:r>
                      <a:r>
                        <a:rPr lang="en-MY">
                          <a:latin typeface="+mn-lt"/>
                        </a:rPr>
                        <a:t> in spite of </a:t>
                      </a:r>
                      <a:r>
                        <a:rPr lang="en-MY" b="1">
                          <a:solidFill>
                            <a:srgbClr val="FF0000"/>
                          </a:solidFill>
                          <a:latin typeface="+mn-lt"/>
                        </a:rPr>
                        <a:t>cyber incidents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24022578"/>
                  </a:ext>
                </a:extLst>
              </a:tr>
              <a:tr h="370840">
                <a:tc>
                  <a:txBody>
                    <a:bodyPr/>
                    <a:lstStyle/>
                    <a:p>
                      <a:pPr algn="just"/>
                      <a:r>
                        <a:rPr lang="en-MY">
                          <a:latin typeface="+mn-lt"/>
                        </a:rPr>
                        <a:t>Works to </a:t>
                      </a:r>
                      <a:r>
                        <a:rPr lang="en-MY" b="1">
                          <a:latin typeface="+mn-lt"/>
                        </a:rPr>
                        <a:t>reduce the risk of </a:t>
                      </a:r>
                      <a:r>
                        <a:rPr lang="en-MY" b="1">
                          <a:solidFill>
                            <a:srgbClr val="FF0000"/>
                          </a:solidFill>
                          <a:latin typeface="+mn-lt"/>
                        </a:rPr>
                        <a:t>cyber-attacks </a:t>
                      </a:r>
                      <a:r>
                        <a:rPr lang="en-MY">
                          <a:latin typeface="+mn-lt"/>
                        </a:rPr>
                        <a:t>and to </a:t>
                      </a:r>
                      <a:r>
                        <a:rPr lang="en-MY" b="1">
                          <a:latin typeface="+mn-lt"/>
                        </a:rPr>
                        <a:t>protect the organisation </a:t>
                      </a:r>
                      <a:r>
                        <a:rPr lang="en-MY">
                          <a:latin typeface="+mn-lt"/>
                        </a:rPr>
                        <a:t>from </a:t>
                      </a:r>
                      <a:r>
                        <a:rPr lang="en-MY" b="1">
                          <a:solidFill>
                            <a:srgbClr val="FF0000"/>
                          </a:solidFill>
                          <a:latin typeface="+mn-lt"/>
                        </a:rPr>
                        <a:t>cyber theft/ espionage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r>
                        <a:rPr lang="en-MY">
                          <a:latin typeface="+mn-lt"/>
                        </a:rPr>
                        <a:t>Works to ensure </a:t>
                      </a:r>
                      <a:r>
                        <a:rPr lang="en-MY" b="1">
                          <a:latin typeface="+mn-lt"/>
                        </a:rPr>
                        <a:t>continuity on a wider scope</a:t>
                      </a:r>
                      <a:r>
                        <a:rPr lang="en-MY">
                          <a:latin typeface="+mn-lt"/>
                        </a:rPr>
                        <a:t>, </a:t>
                      </a:r>
                      <a:r>
                        <a:rPr lang="en-MY" b="1">
                          <a:latin typeface="+mn-lt"/>
                        </a:rPr>
                        <a:t>comprising cybersecurity</a:t>
                      </a:r>
                      <a:r>
                        <a:rPr lang="en-MY">
                          <a:latin typeface="+mn-lt"/>
                        </a:rPr>
                        <a:t> and </a:t>
                      </a:r>
                      <a:r>
                        <a:rPr lang="en-MY" b="1">
                          <a:latin typeface="+mn-lt"/>
                        </a:rPr>
                        <a:t>business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57256782"/>
                  </a:ext>
                </a:extLst>
              </a:tr>
              <a:tr h="370840">
                <a:tc>
                  <a:txBody>
                    <a:bodyPr/>
                    <a:lstStyle/>
                    <a:p>
                      <a:pPr algn="just"/>
                      <a:r>
                        <a:rPr lang="en-MY" b="1">
                          <a:latin typeface="+mn-lt"/>
                        </a:rPr>
                        <a:t>Can work effectively </a:t>
                      </a:r>
                      <a:r>
                        <a:rPr lang="en-MY">
                          <a:latin typeface="+mn-lt"/>
                        </a:rPr>
                        <a:t>without </a:t>
                      </a:r>
                      <a:r>
                        <a:rPr lang="en-MY" b="1">
                          <a:solidFill>
                            <a:srgbClr val="FF0000"/>
                          </a:solidFill>
                          <a:latin typeface="+mn-lt"/>
                        </a:rPr>
                        <a:t>compromising</a:t>
                      </a:r>
                      <a:r>
                        <a:rPr lang="en-MY">
                          <a:latin typeface="+mn-lt"/>
                        </a:rPr>
                        <a:t> the usability of </a:t>
                      </a:r>
                      <a:r>
                        <a:rPr lang="en-MY" b="1">
                          <a:latin typeface="+mn-lt"/>
                        </a:rPr>
                        <a:t>other systems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r>
                        <a:rPr lang="en-MY" b="0">
                          <a:latin typeface="+mn-lt"/>
                        </a:rPr>
                        <a:t>Requires</a:t>
                      </a:r>
                      <a:r>
                        <a:rPr lang="en-MY" b="1">
                          <a:latin typeface="+mn-lt"/>
                        </a:rPr>
                        <a:t> organisation-wide culture shift </a:t>
                      </a:r>
                      <a:r>
                        <a:rPr lang="en-MY">
                          <a:latin typeface="+mn-lt"/>
                        </a:rPr>
                        <a:t>that normalises and embeds </a:t>
                      </a:r>
                      <a:r>
                        <a:rPr lang="en-MY" b="1">
                          <a:latin typeface="+mn-lt"/>
                        </a:rPr>
                        <a:t>security best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20647967"/>
                  </a:ext>
                </a:extLst>
              </a:tr>
              <a:tr h="370840">
                <a:tc>
                  <a:txBody>
                    <a:bodyPr/>
                    <a:lstStyle/>
                    <a:p>
                      <a:pPr algn="just"/>
                      <a:r>
                        <a:rPr lang="en-MY">
                          <a:latin typeface="+mn-lt"/>
                        </a:rPr>
                        <a:t>Includes a </a:t>
                      </a:r>
                      <a:r>
                        <a:rPr lang="en-MY" b="1">
                          <a:latin typeface="+mn-lt"/>
                        </a:rPr>
                        <a:t>business plan </a:t>
                      </a:r>
                      <a:r>
                        <a:rPr lang="en-MY">
                          <a:latin typeface="+mn-lt"/>
                        </a:rPr>
                        <a:t>to </a:t>
                      </a:r>
                      <a:r>
                        <a:rPr lang="en-MY" b="1">
                          <a:latin typeface="+mn-lt"/>
                        </a:rPr>
                        <a:t>resume operation </a:t>
                      </a:r>
                      <a:r>
                        <a:rPr lang="en-MY">
                          <a:latin typeface="+mn-lt"/>
                        </a:rPr>
                        <a:t>in the event of a </a:t>
                      </a:r>
                      <a:r>
                        <a:rPr lang="en-MY" b="1">
                          <a:solidFill>
                            <a:srgbClr val="FF0000"/>
                          </a:solidFill>
                          <a:latin typeface="+mn-lt"/>
                        </a:rPr>
                        <a:t>successful attack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r>
                        <a:rPr lang="en-MY">
                          <a:latin typeface="+mn-lt"/>
                        </a:rPr>
                        <a:t>Requires the organisation to become </a:t>
                      </a:r>
                      <a:r>
                        <a:rPr lang="en-MY" b="1">
                          <a:latin typeface="+mn-lt"/>
                        </a:rPr>
                        <a:t>agile and adaptable </a:t>
                      </a:r>
                      <a:r>
                        <a:rPr lang="en-MY">
                          <a:latin typeface="+mn-lt"/>
                        </a:rPr>
                        <a:t>in the </a:t>
                      </a:r>
                      <a:r>
                        <a:rPr lang="en-MY" b="1">
                          <a:solidFill>
                            <a:srgbClr val="FF0000"/>
                          </a:solidFill>
                          <a:latin typeface="+mn-lt"/>
                        </a:rPr>
                        <a:t>face of cyber-attacks and incidents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27680266"/>
                  </a:ext>
                </a:extLst>
              </a:tr>
            </a:tbl>
          </a:graphicData>
        </a:graphic>
      </p:graphicFrame>
    </p:spTree>
    <p:extLst>
      <p:ext uri="{BB962C8B-B14F-4D97-AF65-F5344CB8AC3E}">
        <p14:creationId xmlns:p14="http://schemas.microsoft.com/office/powerpoint/2010/main" val="1278086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431 Organizational Structure Illustrations &amp; Clip Art - iStock">
            <a:extLst>
              <a:ext uri="{FF2B5EF4-FFF2-40B4-BE49-F238E27FC236}">
                <a16:creationId xmlns:a16="http://schemas.microsoft.com/office/drawing/2014/main" id="{EEBCA8BA-8603-A48D-B35B-DD454C051FE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95" t="1166" r="886" b="1009"/>
          <a:stretch/>
        </p:blipFill>
        <p:spPr bwMode="auto">
          <a:xfrm>
            <a:off x="4622800" y="716796"/>
            <a:ext cx="7519803" cy="54244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E6FC9A-0064-3B38-535F-D58085B5A8C1}"/>
              </a:ext>
            </a:extLst>
          </p:cNvPr>
          <p:cNvSpPr txBox="1">
            <a:spLocks/>
          </p:cNvSpPr>
          <p:nvPr/>
        </p:nvSpPr>
        <p:spPr bwMode="auto">
          <a:xfrm>
            <a:off x="0" y="2919456"/>
            <a:ext cx="5143500" cy="36750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defTabSz="685800">
              <a:spcBef>
                <a:spcPct val="20000"/>
              </a:spcBef>
              <a:buFont typeface="Arial" panose="020B0604020202020204" pitchFamily="34" charset="0"/>
              <a:buChar char="•"/>
              <a:defRPr sz="3200">
                <a:solidFill>
                  <a:schemeClr val="tx1"/>
                </a:solidFill>
                <a:latin typeface="Gill Sans" panose="020B0502020104020203" pitchFamily="6" charset="0"/>
                <a:ea typeface="MS PGothic" panose="020B0600070205080204" pitchFamily="34" charset="-128"/>
                <a:cs typeface="Gill Sans" panose="020B0502020104020203" pitchFamily="6" charset="0"/>
              </a:defRPr>
            </a:lvl1pPr>
            <a:lvl2pPr marL="742950" indent="-285750" defTabSz="685800">
              <a:spcBef>
                <a:spcPct val="20000"/>
              </a:spcBef>
              <a:buFont typeface="Arial" panose="020B0604020202020204" pitchFamily="34" charset="0"/>
              <a:buChar char="–"/>
              <a:defRPr sz="2800">
                <a:solidFill>
                  <a:schemeClr val="tx1"/>
                </a:solidFill>
                <a:latin typeface="Gill Sans" panose="020B0502020104020203" pitchFamily="6" charset="0"/>
                <a:ea typeface="MS PGothic" panose="020B0600070205080204" pitchFamily="34" charset="-128"/>
                <a:cs typeface="Gill Sans" panose="020B0502020104020203" pitchFamily="6" charset="0"/>
              </a:defRPr>
            </a:lvl2pPr>
            <a:lvl3pPr marL="1143000" indent="-228600" defTabSz="685800">
              <a:spcBef>
                <a:spcPct val="20000"/>
              </a:spcBef>
              <a:buFont typeface="Arial" panose="020B0604020202020204" pitchFamily="34" charset="0"/>
              <a:buChar char="•"/>
              <a:defRPr sz="2400">
                <a:solidFill>
                  <a:schemeClr val="tx1"/>
                </a:solidFill>
                <a:latin typeface="Gill Sans" panose="020B0502020104020203" pitchFamily="6" charset="0"/>
                <a:ea typeface="MS PGothic" panose="020B0600070205080204" pitchFamily="34" charset="-128"/>
                <a:cs typeface="Gill Sans" panose="020B0502020104020203" pitchFamily="6" charset="0"/>
              </a:defRPr>
            </a:lvl3pPr>
            <a:lvl4pPr marL="1600200" indent="-228600" defTabSz="6858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4pPr>
            <a:lvl5pPr marL="2057400" indent="-228600" defTabSz="6858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9pPr>
          </a:lstStyle>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Gill Sans" panose="020B0502020104020203" pitchFamily="6" charset="0"/>
              </a:rPr>
              <a:t>THE MANAGEMENT MUST SHOW THE EXAMPLE, BY </a:t>
            </a:r>
            <a:r>
              <a:rPr kumimoji="0" lang="en-US" altLang="en-US" sz="7200" b="1" i="0" u="none" strike="noStrike" kern="1200" cap="none" spc="0" normalizeH="0" baseline="0" noProof="0">
                <a:ln>
                  <a:noFill/>
                </a:ln>
                <a:solidFill>
                  <a:srgbClr val="ED7D31"/>
                </a:solidFill>
                <a:effectLst/>
                <a:uLnTx/>
                <a:uFillTx/>
                <a:latin typeface="Gadugi" panose="020B0502040204020203" pitchFamily="34" charset="0"/>
                <a:ea typeface="Gadugi" panose="020B0502040204020203" pitchFamily="34" charset="0"/>
                <a:cs typeface="Gill Sans" panose="020B0502020104020203" pitchFamily="6" charset="0"/>
              </a:rPr>
              <a:t>LEADING</a:t>
            </a:r>
            <a:r>
              <a:rPr kumimoji="0" lang="en-US" altLang="en-US" sz="72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Gill Sans" panose="020B0502020104020203" pitchFamily="6" charset="0"/>
              </a:rPr>
              <a:t> </a:t>
            </a:r>
            <a:endParaRPr kumimoji="0" lang="en-US" altLang="en-US" sz="2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Gill Sans" panose="020B0502020104020203" pitchFamily="6" charset="0"/>
            </a:endParaRPr>
          </a:p>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Gill Sans" panose="020B0502020104020203" pitchFamily="6" charset="0"/>
              </a:rPr>
              <a:t>THE ORGANISATION IN </a:t>
            </a:r>
            <a:r>
              <a:rPr kumimoji="0" lang="en-US" altLang="en-US" sz="5200" b="1" i="0" u="none" strike="noStrike" kern="1200" cap="none" spc="0" normalizeH="0" baseline="0" noProof="0">
                <a:ln>
                  <a:noFill/>
                </a:ln>
                <a:solidFill>
                  <a:srgbClr val="ED7D31"/>
                </a:solidFill>
                <a:effectLst/>
                <a:uLnTx/>
                <a:uFillTx/>
                <a:latin typeface="Gadugi" panose="020B0502040204020203" pitchFamily="34" charset="0"/>
                <a:ea typeface="Gadugi" panose="020B0502040204020203" pitchFamily="34" charset="0"/>
                <a:cs typeface="Gill Sans" panose="020B0502020104020203" pitchFamily="6" charset="0"/>
              </a:rPr>
              <a:t>ENHANCING</a:t>
            </a:r>
            <a:r>
              <a:rPr kumimoji="0" lang="en-US" altLang="en-US" sz="52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Gill Sans" panose="020B0502020104020203" pitchFamily="6" charset="0"/>
              </a:rPr>
              <a:t> </a:t>
            </a:r>
            <a:r>
              <a:rPr kumimoji="0" lang="en-US" altLang="en-US" sz="40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Gill Sans" panose="020B0502020104020203" pitchFamily="6" charset="0"/>
              </a:rPr>
              <a:t>CYBERSECURITY</a:t>
            </a:r>
            <a:endParaRPr kumimoji="0" lang="en-US" altLang="en-US" sz="2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Gill Sans" panose="020B0502020104020203" pitchFamily="6" charset="0"/>
            </a:endParaRPr>
          </a:p>
        </p:txBody>
      </p:sp>
      <p:sp>
        <p:nvSpPr>
          <p:cNvPr id="18" name="TextBox 17">
            <a:extLst>
              <a:ext uri="{FF2B5EF4-FFF2-40B4-BE49-F238E27FC236}">
                <a16:creationId xmlns:a16="http://schemas.microsoft.com/office/drawing/2014/main" id="{F03A1097-3DA4-9F00-DF91-D65FBA3982C6}"/>
              </a:ext>
            </a:extLst>
          </p:cNvPr>
          <p:cNvSpPr txBox="1"/>
          <p:nvPr/>
        </p:nvSpPr>
        <p:spPr>
          <a:xfrm>
            <a:off x="0" y="407471"/>
            <a:ext cx="4292604" cy="1269578"/>
          </a:xfrm>
          <a:prstGeom prst="rect">
            <a:avLst/>
          </a:prstGeom>
          <a:noFill/>
        </p:spPr>
        <p:txBody>
          <a:bodyPr wrap="square">
            <a:sp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41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EVERYBODY IS </a:t>
            </a:r>
            <a:r>
              <a:rPr kumimoji="0" lang="en-US" altLang="en-US" sz="4400" b="1" i="0" u="none" strike="noStrike" kern="1200" cap="none" spc="0" normalizeH="0" baseline="0" noProof="0">
                <a:ln>
                  <a:noFill/>
                </a:ln>
                <a:solidFill>
                  <a:srgbClr val="ED7D31"/>
                </a:solidFill>
                <a:effectLst/>
                <a:uLnTx/>
                <a:uFillTx/>
                <a:latin typeface="Gadugi" panose="020B0502040204020203" pitchFamily="34" charset="0"/>
                <a:ea typeface="Gadugi" panose="020B0502040204020203" pitchFamily="34" charset="0"/>
                <a:cs typeface="+mn-cs"/>
              </a:rPr>
              <a:t>RESPONSIBLE</a:t>
            </a:r>
            <a:endParaRPr kumimoji="0" lang="en-US" altLang="en-US" sz="3200" b="1" i="0" u="none" strike="noStrike" kern="1200" cap="none" spc="0" normalizeH="0" baseline="0" noProof="0">
              <a:ln>
                <a:noFill/>
              </a:ln>
              <a:solidFill>
                <a:srgbClr val="ED7D31"/>
              </a:solidFill>
              <a:effectLst/>
              <a:uLnTx/>
              <a:uFillTx/>
              <a:latin typeface="Gadugi" panose="020B0502040204020203" pitchFamily="34" charset="0"/>
              <a:ea typeface="Gadugi" panose="020B0502040204020203" pitchFamily="34" charset="0"/>
              <a:cs typeface="+mn-cs"/>
            </a:endParaRPr>
          </a:p>
        </p:txBody>
      </p:sp>
      <p:sp>
        <p:nvSpPr>
          <p:cNvPr id="19" name="Arrow: Pentagon 18">
            <a:extLst>
              <a:ext uri="{FF2B5EF4-FFF2-40B4-BE49-F238E27FC236}">
                <a16:creationId xmlns:a16="http://schemas.microsoft.com/office/drawing/2014/main" id="{566282BC-BFAA-0768-E2FB-157868281241}"/>
              </a:ext>
            </a:extLst>
          </p:cNvPr>
          <p:cNvSpPr/>
          <p:nvPr/>
        </p:nvSpPr>
        <p:spPr>
          <a:xfrm>
            <a:off x="-204603" y="1577422"/>
            <a:ext cx="4419600" cy="115159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n-cs"/>
            </a:endParaRPr>
          </a:p>
        </p:txBody>
      </p:sp>
      <p:sp>
        <p:nvSpPr>
          <p:cNvPr id="21" name="TextBox 20">
            <a:extLst>
              <a:ext uri="{FF2B5EF4-FFF2-40B4-BE49-F238E27FC236}">
                <a16:creationId xmlns:a16="http://schemas.microsoft.com/office/drawing/2014/main" id="{2BF992B6-C7BC-03B9-65FA-0110BFF51D2A}"/>
              </a:ext>
            </a:extLst>
          </p:cNvPr>
          <p:cNvSpPr txBox="1"/>
          <p:nvPr/>
        </p:nvSpPr>
        <p:spPr>
          <a:xfrm>
            <a:off x="49397" y="1737719"/>
            <a:ext cx="3695700"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a:ln>
                  <a:noFill/>
                </a:ln>
                <a:solidFill>
                  <a:prstClr val="white"/>
                </a:solidFill>
                <a:effectLst/>
                <a:uLnTx/>
                <a:uFillTx/>
                <a:latin typeface="Gadugi"/>
                <a:ea typeface="Gadugi"/>
                <a:cs typeface="+mn-cs"/>
              </a:rPr>
              <a:t>CYBERSECURITY DOES </a:t>
            </a:r>
            <a:r>
              <a:rPr kumimoji="0" lang="en-MY" sz="2400" b="1" i="0" u="none" strike="noStrike" kern="1200" cap="none" spc="0" normalizeH="0" baseline="0" noProof="0">
                <a:ln>
                  <a:noFill/>
                </a:ln>
                <a:solidFill>
                  <a:prstClr val="white"/>
                </a:solidFill>
                <a:effectLst/>
                <a:uLnTx/>
                <a:uFillTx/>
                <a:latin typeface="Gadugi"/>
                <a:ea typeface="Gadugi"/>
                <a:cs typeface="+mn-cs"/>
              </a:rPr>
              <a:t>NOT</a:t>
            </a:r>
            <a:r>
              <a:rPr kumimoji="0" lang="en-MY" sz="2400" b="0" i="0" u="none" strike="noStrike" kern="1200" cap="none" spc="0" normalizeH="0" baseline="0" noProof="0">
                <a:ln>
                  <a:noFill/>
                </a:ln>
                <a:solidFill>
                  <a:prstClr val="white"/>
                </a:solidFill>
                <a:effectLst/>
                <a:uLnTx/>
                <a:uFillTx/>
                <a:latin typeface="Gadugi"/>
                <a:ea typeface="Gadugi"/>
                <a:cs typeface="+mn-cs"/>
              </a:rPr>
              <a:t> OPERATE IN </a:t>
            </a:r>
            <a:r>
              <a:rPr kumimoji="0" lang="en-MY" sz="2400" b="1" i="0" u="none" strike="noStrike" kern="1200" cap="none" spc="0" normalizeH="0" baseline="0" noProof="0">
                <a:ln>
                  <a:noFill/>
                </a:ln>
                <a:solidFill>
                  <a:prstClr val="white"/>
                </a:solidFill>
                <a:effectLst/>
                <a:uLnTx/>
                <a:uFillTx/>
                <a:latin typeface="Gadugi"/>
                <a:ea typeface="Gadugi"/>
                <a:cs typeface="+mn-cs"/>
              </a:rPr>
              <a:t>SILO!</a:t>
            </a:r>
          </a:p>
        </p:txBody>
      </p:sp>
    </p:spTree>
    <p:extLst>
      <p:ext uri="{BB962C8B-B14F-4D97-AF65-F5344CB8AC3E}">
        <p14:creationId xmlns:p14="http://schemas.microsoft.com/office/powerpoint/2010/main" val="2696781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9C03AE-9DB2-4A4A-AAC0-F5C8397333D6}"/>
              </a:ext>
            </a:extLst>
          </p:cNvPr>
          <p:cNvGrpSpPr/>
          <p:nvPr/>
        </p:nvGrpSpPr>
        <p:grpSpPr>
          <a:xfrm>
            <a:off x="1474199" y="482044"/>
            <a:ext cx="9274598" cy="5878413"/>
            <a:chOff x="1667204" y="615376"/>
            <a:chExt cx="9274598" cy="5878413"/>
          </a:xfrm>
        </p:grpSpPr>
        <p:sp>
          <p:nvSpPr>
            <p:cNvPr id="6" name="Rectangle 5">
              <a:extLst>
                <a:ext uri="{FF2B5EF4-FFF2-40B4-BE49-F238E27FC236}">
                  <a16:creationId xmlns:a16="http://schemas.microsoft.com/office/drawing/2014/main" id="{E30AD1BA-3CAC-490A-BD3A-4B83161613E3}"/>
                </a:ext>
              </a:extLst>
            </p:cNvPr>
            <p:cNvSpPr/>
            <p:nvPr/>
          </p:nvSpPr>
          <p:spPr>
            <a:xfrm>
              <a:off x="1667204" y="615376"/>
              <a:ext cx="9243602" cy="5878413"/>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MY"/>
            </a:p>
          </p:txBody>
        </p:sp>
        <p:pic>
          <p:nvPicPr>
            <p:cNvPr id="2" name="Picture 1">
              <a:extLst>
                <a:ext uri="{FF2B5EF4-FFF2-40B4-BE49-F238E27FC236}">
                  <a16:creationId xmlns:a16="http://schemas.microsoft.com/office/drawing/2014/main" id="{A120D8C0-5B25-486E-8C6A-FCC485BA77F6}"/>
                </a:ext>
              </a:extLst>
            </p:cNvPr>
            <p:cNvPicPr>
              <a:picLocks noChangeAspect="1"/>
            </p:cNvPicPr>
            <p:nvPr/>
          </p:nvPicPr>
          <p:blipFill>
            <a:blip r:embed="rId2"/>
            <a:stretch>
              <a:fillRect/>
            </a:stretch>
          </p:blipFill>
          <p:spPr>
            <a:xfrm>
              <a:off x="1798938" y="2252281"/>
              <a:ext cx="8980133" cy="4108411"/>
            </a:xfrm>
            <a:prstGeom prst="rect">
              <a:avLst/>
            </a:prstGeom>
            <a:ln w="38100">
              <a:solidFill>
                <a:schemeClr val="tx1"/>
              </a:solidFill>
            </a:ln>
          </p:spPr>
        </p:pic>
        <p:sp>
          <p:nvSpPr>
            <p:cNvPr id="7" name="Rectangle 6">
              <a:extLst>
                <a:ext uri="{FF2B5EF4-FFF2-40B4-BE49-F238E27FC236}">
                  <a16:creationId xmlns:a16="http://schemas.microsoft.com/office/drawing/2014/main" id="{89970518-755F-45F5-931A-0A8F075E4462}"/>
                </a:ext>
              </a:extLst>
            </p:cNvPr>
            <p:cNvSpPr/>
            <p:nvPr/>
          </p:nvSpPr>
          <p:spPr>
            <a:xfrm>
              <a:off x="1667204" y="661870"/>
              <a:ext cx="9274598" cy="1590411"/>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MY"/>
            </a:p>
          </p:txBody>
        </p:sp>
        <p:sp>
          <p:nvSpPr>
            <p:cNvPr id="9" name="TextBox 8">
              <a:extLst>
                <a:ext uri="{FF2B5EF4-FFF2-40B4-BE49-F238E27FC236}">
                  <a16:creationId xmlns:a16="http://schemas.microsoft.com/office/drawing/2014/main" id="{EA4191E6-E2D3-4F45-86F1-631F6E301EC3}"/>
                </a:ext>
              </a:extLst>
            </p:cNvPr>
            <p:cNvSpPr txBox="1"/>
            <p:nvPr/>
          </p:nvSpPr>
          <p:spPr>
            <a:xfrm>
              <a:off x="2370116" y="831115"/>
              <a:ext cx="8273204" cy="1938992"/>
            </a:xfrm>
            <a:prstGeom prst="rect">
              <a:avLst/>
            </a:prstGeom>
            <a:noFill/>
          </p:spPr>
          <p:txBody>
            <a:bodyPr wrap="square" lIns="91440" tIns="45720" rIns="91440" bIns="45720" anchor="t">
              <a:spAutoFit/>
            </a:bodyPr>
            <a:lstStyle/>
            <a:p>
              <a:pPr algn="ctr"/>
              <a:r>
                <a:rPr lang="en-US" sz="4000" b="1">
                  <a:solidFill>
                    <a:schemeClr val="accent6"/>
                  </a:solidFill>
                  <a:latin typeface="Gadugi"/>
                  <a:ea typeface="Gadugi"/>
                </a:rPr>
                <a:t>CYBERSECURITY: </a:t>
              </a:r>
              <a:endParaRPr lang="en-US" sz="4000" b="1">
                <a:solidFill>
                  <a:schemeClr val="accent6"/>
                </a:solidFill>
                <a:latin typeface="Gadugi" panose="020B0502040204020203" pitchFamily="34" charset="0"/>
                <a:ea typeface="Gadugi" panose="020B0502040204020203" pitchFamily="34" charset="0"/>
              </a:endParaRPr>
            </a:p>
            <a:p>
              <a:pPr algn="ctr"/>
              <a:r>
                <a:rPr lang="en-US" sz="4000" b="1">
                  <a:solidFill>
                    <a:schemeClr val="accent6"/>
                  </a:solidFill>
                  <a:latin typeface="Gadugi" panose="020B0502040204020203" pitchFamily="34" charset="0"/>
                  <a:ea typeface="Gadugi" panose="020B0502040204020203" pitchFamily="34" charset="0"/>
                </a:rPr>
                <a:t>A SHARED RESPONSIBILITY</a:t>
              </a:r>
              <a:r>
                <a:rPr lang="en-US" sz="4000" b="1">
                  <a:latin typeface="Gadugi" panose="020B0502040204020203" pitchFamily="34" charset="0"/>
                  <a:ea typeface="Gadugi" panose="020B0502040204020203" pitchFamily="34" charset="0"/>
                </a:rPr>
                <a:t> </a:t>
              </a:r>
              <a:br>
                <a:rPr lang="en-US" sz="4000" b="1">
                  <a:latin typeface="Gadugi" panose="020B0502040204020203" pitchFamily="34" charset="0"/>
                  <a:ea typeface="Gadugi" panose="020B0502040204020203" pitchFamily="34" charset="0"/>
                </a:rPr>
              </a:br>
              <a:endParaRPr lang="en-MY" sz="4000">
                <a:solidFill>
                  <a:srgbClr val="FF0000"/>
                </a:solidFill>
              </a:endParaRPr>
            </a:p>
          </p:txBody>
        </p:sp>
      </p:grpSp>
    </p:spTree>
    <p:extLst>
      <p:ext uri="{BB962C8B-B14F-4D97-AF65-F5344CB8AC3E}">
        <p14:creationId xmlns:p14="http://schemas.microsoft.com/office/powerpoint/2010/main" val="2846276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4447B94-9F57-4803-B196-A94FD607676B}"/>
              </a:ext>
            </a:extLst>
          </p:cNvPr>
          <p:cNvSpPr/>
          <p:nvPr/>
        </p:nvSpPr>
        <p:spPr>
          <a:xfrm>
            <a:off x="233442" y="1976033"/>
            <a:ext cx="11725114" cy="3258976"/>
          </a:xfrm>
          <a:prstGeom prst="round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MY"/>
          </a:p>
        </p:txBody>
      </p:sp>
      <p:sp>
        <p:nvSpPr>
          <p:cNvPr id="3" name="Content Placeholder 2">
            <a:extLst>
              <a:ext uri="{FF2B5EF4-FFF2-40B4-BE49-F238E27FC236}">
                <a16:creationId xmlns:a16="http://schemas.microsoft.com/office/drawing/2014/main" id="{08B9D74B-045A-445C-8154-D891C1E4BEC9}"/>
              </a:ext>
            </a:extLst>
          </p:cNvPr>
          <p:cNvSpPr>
            <a:spLocks noGrp="1"/>
          </p:cNvSpPr>
          <p:nvPr>
            <p:ph idx="1"/>
          </p:nvPr>
        </p:nvSpPr>
        <p:spPr>
          <a:xfrm>
            <a:off x="233442" y="2014779"/>
            <a:ext cx="11725114" cy="3119492"/>
          </a:xfrm>
        </p:spPr>
        <p:txBody>
          <a:bodyPr anchor="ctr"/>
          <a:lstStyle/>
          <a:p>
            <a:r>
              <a:rPr lang="en-MY">
                <a:latin typeface="Arial"/>
                <a:ea typeface="MS PGothic"/>
                <a:cs typeface="Arial"/>
              </a:rPr>
              <a:t>Start with the C-Level and make security relevant</a:t>
            </a:r>
          </a:p>
          <a:p>
            <a:r>
              <a:rPr lang="en-MY">
                <a:latin typeface="Arial"/>
                <a:ea typeface="MS PGothic"/>
                <a:cs typeface="Arial"/>
              </a:rPr>
              <a:t>Make your program human-centric</a:t>
            </a:r>
          </a:p>
          <a:p>
            <a:r>
              <a:rPr lang="en-MY">
                <a:latin typeface="Arial"/>
                <a:ea typeface="MS PGothic"/>
                <a:cs typeface="Arial"/>
              </a:rPr>
              <a:t>Make security awareness training fun and rewarding</a:t>
            </a:r>
          </a:p>
          <a:p>
            <a:r>
              <a:rPr lang="en-MY">
                <a:latin typeface="Arial"/>
                <a:ea typeface="MS PGothic"/>
                <a:cs typeface="Arial"/>
              </a:rPr>
              <a:t>Invest in the right security tools and provide security talents</a:t>
            </a:r>
          </a:p>
          <a:p>
            <a:r>
              <a:rPr lang="en-MY">
                <a:latin typeface="Arial"/>
                <a:ea typeface="MS PGothic"/>
                <a:cs typeface="Arial"/>
              </a:rPr>
              <a:t>Have a CISO succession plan in place</a:t>
            </a:r>
          </a:p>
        </p:txBody>
      </p:sp>
      <p:sp>
        <p:nvSpPr>
          <p:cNvPr id="5" name="TextBox 4">
            <a:extLst>
              <a:ext uri="{FF2B5EF4-FFF2-40B4-BE49-F238E27FC236}">
                <a16:creationId xmlns:a16="http://schemas.microsoft.com/office/drawing/2014/main" id="{0E767F1A-6C29-4454-88C9-C8DB7281F3B8}"/>
              </a:ext>
            </a:extLst>
          </p:cNvPr>
          <p:cNvSpPr txBox="1"/>
          <p:nvPr/>
        </p:nvSpPr>
        <p:spPr>
          <a:xfrm>
            <a:off x="1588253" y="161793"/>
            <a:ext cx="9015494" cy="1446550"/>
          </a:xfrm>
          <a:prstGeom prst="rect">
            <a:avLst/>
          </a:prstGeom>
          <a:noFill/>
        </p:spPr>
        <p:txBody>
          <a:bodyPr wrap="square">
            <a:spAutoFit/>
          </a:bodyPr>
          <a:lstStyle/>
          <a:p>
            <a:pPr algn="ctr"/>
            <a:r>
              <a:rPr lang="en-MY" sz="4400" b="1">
                <a:latin typeface="Gadugi" panose="020B0502040204020203" pitchFamily="34" charset="0"/>
                <a:ea typeface="Gadugi" panose="020B0502040204020203" pitchFamily="34" charset="0"/>
              </a:rPr>
              <a:t>HOW TO CREATE A CYBERSECURITY CULTURE?</a:t>
            </a:r>
          </a:p>
        </p:txBody>
      </p:sp>
      <p:sp>
        <p:nvSpPr>
          <p:cNvPr id="7" name="TextBox 6">
            <a:extLst>
              <a:ext uri="{FF2B5EF4-FFF2-40B4-BE49-F238E27FC236}">
                <a16:creationId xmlns:a16="http://schemas.microsoft.com/office/drawing/2014/main" id="{528DE721-3855-4A47-AE47-E33EB3B34390}"/>
              </a:ext>
            </a:extLst>
          </p:cNvPr>
          <p:cNvSpPr txBox="1"/>
          <p:nvPr/>
        </p:nvSpPr>
        <p:spPr>
          <a:xfrm>
            <a:off x="530171" y="6116380"/>
            <a:ext cx="11131657" cy="307777"/>
          </a:xfrm>
          <a:prstGeom prst="rect">
            <a:avLst/>
          </a:prstGeom>
          <a:noFill/>
        </p:spPr>
        <p:txBody>
          <a:bodyPr wrap="square">
            <a:spAutoFit/>
          </a:bodyPr>
          <a:lstStyle/>
          <a:p>
            <a:pPr algn="ctr"/>
            <a:r>
              <a:rPr lang="en-MY" sz="1400"/>
              <a:t>https://www.techtarget.com/searchcio/tip/Cybersecurity-teamwork-C-suite-roles-CIOs-should-befriend</a:t>
            </a:r>
          </a:p>
        </p:txBody>
      </p:sp>
      <p:pic>
        <p:nvPicPr>
          <p:cNvPr id="1028" name="Picture 4" descr="The Truth About Cybersecurity">
            <a:extLst>
              <a:ext uri="{FF2B5EF4-FFF2-40B4-BE49-F238E27FC236}">
                <a16:creationId xmlns:a16="http://schemas.microsoft.com/office/drawing/2014/main" id="{0A6E4350-2A07-46B1-B79D-F9B57F8B1EC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0720" y="4099868"/>
            <a:ext cx="3217836" cy="214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078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26152B-19C0-4E5E-AA42-C13B51829ED1}"/>
              </a:ext>
            </a:extLst>
          </p:cNvPr>
          <p:cNvSpPr txBox="1"/>
          <p:nvPr/>
        </p:nvSpPr>
        <p:spPr>
          <a:xfrm>
            <a:off x="1281839" y="453866"/>
            <a:ext cx="9628322" cy="707886"/>
          </a:xfrm>
          <a:prstGeom prst="rect">
            <a:avLst/>
          </a:prstGeom>
          <a:noFill/>
        </p:spPr>
        <p:txBody>
          <a:bodyPr wrap="square">
            <a:spAutoFit/>
          </a:bodyPr>
          <a:lstStyle/>
          <a:p>
            <a:pPr algn="ctr"/>
            <a:r>
              <a:rPr lang="en-MY" sz="4000" b="1">
                <a:latin typeface="Gadugi" panose="020B0502040204020203" pitchFamily="34" charset="0"/>
                <a:ea typeface="Gadugi" panose="020B0502040204020203" pitchFamily="34" charset="0"/>
              </a:rPr>
              <a:t>HOW TO PREVENT HUMAN ERRORS?</a:t>
            </a:r>
          </a:p>
        </p:txBody>
      </p:sp>
      <p:pic>
        <p:nvPicPr>
          <p:cNvPr id="2050" name="Picture 2" descr="File security - Free security icons">
            <a:extLst>
              <a:ext uri="{FF2B5EF4-FFF2-40B4-BE49-F238E27FC236}">
                <a16:creationId xmlns:a16="http://schemas.microsoft.com/office/drawing/2014/main" id="{6C5DD70E-79AC-4DB7-AC1B-259D38CAD6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56" y="1215936"/>
            <a:ext cx="1628614" cy="16286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DDB73A-2156-4D1D-AE62-7CCB2B5DADE5}"/>
              </a:ext>
            </a:extLst>
          </p:cNvPr>
          <p:cNvSpPr txBox="1"/>
          <p:nvPr/>
        </p:nvSpPr>
        <p:spPr>
          <a:xfrm>
            <a:off x="1762931" y="1323591"/>
            <a:ext cx="3243022" cy="369332"/>
          </a:xfrm>
          <a:prstGeom prst="rect">
            <a:avLst/>
          </a:prstGeom>
          <a:noFill/>
        </p:spPr>
        <p:txBody>
          <a:bodyPr wrap="square">
            <a:spAutoFit/>
          </a:bodyPr>
          <a:lstStyle/>
          <a:p>
            <a:pPr algn="ctr"/>
            <a:r>
              <a:rPr lang="en-MY" b="1">
                <a:latin typeface="Arial" panose="020B0604020202020204" pitchFamily="34" charset="0"/>
                <a:cs typeface="Arial" panose="020B0604020202020204" pitchFamily="34" charset="0"/>
              </a:rPr>
              <a:t>UPDATE SECURITY POLICY</a:t>
            </a:r>
          </a:p>
        </p:txBody>
      </p:sp>
      <p:sp>
        <p:nvSpPr>
          <p:cNvPr id="10" name="TextBox 9">
            <a:extLst>
              <a:ext uri="{FF2B5EF4-FFF2-40B4-BE49-F238E27FC236}">
                <a16:creationId xmlns:a16="http://schemas.microsoft.com/office/drawing/2014/main" id="{77AE3B28-CA0E-4257-9DB4-363950A4AC09}"/>
              </a:ext>
            </a:extLst>
          </p:cNvPr>
          <p:cNvSpPr txBox="1"/>
          <p:nvPr/>
        </p:nvSpPr>
        <p:spPr>
          <a:xfrm>
            <a:off x="6660074" y="1323591"/>
            <a:ext cx="3698929" cy="369332"/>
          </a:xfrm>
          <a:prstGeom prst="rect">
            <a:avLst/>
          </a:prstGeom>
          <a:noFill/>
        </p:spPr>
        <p:txBody>
          <a:bodyPr wrap="square">
            <a:spAutoFit/>
          </a:bodyPr>
          <a:lstStyle/>
          <a:p>
            <a:pPr algn="r"/>
            <a:r>
              <a:rPr lang="en-MY" b="1">
                <a:latin typeface="Arial" panose="020B0604020202020204" pitchFamily="34" charset="0"/>
                <a:cs typeface="Arial" panose="020B0604020202020204" pitchFamily="34" charset="0"/>
              </a:rPr>
              <a:t>EDUCATE EMPLOYEES</a:t>
            </a:r>
          </a:p>
        </p:txBody>
      </p:sp>
      <p:sp>
        <p:nvSpPr>
          <p:cNvPr id="12" name="TextBox 11">
            <a:extLst>
              <a:ext uri="{FF2B5EF4-FFF2-40B4-BE49-F238E27FC236}">
                <a16:creationId xmlns:a16="http://schemas.microsoft.com/office/drawing/2014/main" id="{092F146C-E88F-42B6-81C0-18C28A025AC3}"/>
              </a:ext>
            </a:extLst>
          </p:cNvPr>
          <p:cNvSpPr txBox="1"/>
          <p:nvPr/>
        </p:nvSpPr>
        <p:spPr>
          <a:xfrm>
            <a:off x="6865426" y="3801360"/>
            <a:ext cx="3493577" cy="646331"/>
          </a:xfrm>
          <a:prstGeom prst="rect">
            <a:avLst/>
          </a:prstGeom>
          <a:noFill/>
        </p:spPr>
        <p:txBody>
          <a:bodyPr wrap="square" lIns="91440" tIns="45720" rIns="91440" bIns="45720" anchor="t">
            <a:spAutoFit/>
          </a:bodyPr>
          <a:lstStyle/>
          <a:p>
            <a:pPr algn="r"/>
            <a:r>
              <a:rPr lang="en-MY" b="1">
                <a:latin typeface="Arial"/>
                <a:cs typeface="Arial"/>
              </a:rPr>
              <a:t>ENFORCE THE PRINCIPLES OF LEAST PRIVILEGE</a:t>
            </a:r>
          </a:p>
        </p:txBody>
      </p:sp>
      <p:sp>
        <p:nvSpPr>
          <p:cNvPr id="14" name="TextBox 13">
            <a:extLst>
              <a:ext uri="{FF2B5EF4-FFF2-40B4-BE49-F238E27FC236}">
                <a16:creationId xmlns:a16="http://schemas.microsoft.com/office/drawing/2014/main" id="{ECBB0DBA-A18F-4B50-B4E5-B4BDBB85C6B2}"/>
              </a:ext>
            </a:extLst>
          </p:cNvPr>
          <p:cNvSpPr txBox="1"/>
          <p:nvPr/>
        </p:nvSpPr>
        <p:spPr>
          <a:xfrm>
            <a:off x="1899900" y="3972049"/>
            <a:ext cx="3947870" cy="369332"/>
          </a:xfrm>
          <a:prstGeom prst="rect">
            <a:avLst/>
          </a:prstGeom>
          <a:noFill/>
        </p:spPr>
        <p:txBody>
          <a:bodyPr wrap="square">
            <a:spAutoFit/>
          </a:bodyPr>
          <a:lstStyle/>
          <a:p>
            <a:r>
              <a:rPr lang="en-MY" b="1">
                <a:latin typeface="Arial" panose="020B0604020202020204" pitchFamily="34" charset="0"/>
                <a:cs typeface="Arial" panose="020B0604020202020204" pitchFamily="34" charset="0"/>
              </a:rPr>
              <a:t>MONITOR EMPLOYEE ACTIVITY</a:t>
            </a:r>
          </a:p>
        </p:txBody>
      </p:sp>
      <p:sp>
        <p:nvSpPr>
          <p:cNvPr id="16" name="TextBox 15">
            <a:extLst>
              <a:ext uri="{FF2B5EF4-FFF2-40B4-BE49-F238E27FC236}">
                <a16:creationId xmlns:a16="http://schemas.microsoft.com/office/drawing/2014/main" id="{B29BDF9C-BFCF-438D-8026-188DCE4301EE}"/>
              </a:ext>
            </a:extLst>
          </p:cNvPr>
          <p:cNvSpPr txBox="1"/>
          <p:nvPr/>
        </p:nvSpPr>
        <p:spPr>
          <a:xfrm>
            <a:off x="3046709" y="6363575"/>
            <a:ext cx="6098582" cy="430887"/>
          </a:xfrm>
          <a:prstGeom prst="rect">
            <a:avLst/>
          </a:prstGeom>
          <a:noFill/>
        </p:spPr>
        <p:txBody>
          <a:bodyPr wrap="square">
            <a:spAutoFit/>
          </a:bodyPr>
          <a:lstStyle/>
          <a:p>
            <a:pPr algn="ctr"/>
            <a:r>
              <a:rPr lang="en-MY" sz="1100"/>
              <a:t>https://www.ekransystem.com/en/blog/how-prevent-human-error-top-5-employee-cyber-security-mistakes</a:t>
            </a:r>
          </a:p>
        </p:txBody>
      </p:sp>
      <p:sp>
        <p:nvSpPr>
          <p:cNvPr id="17" name="TextBox 16">
            <a:extLst>
              <a:ext uri="{FF2B5EF4-FFF2-40B4-BE49-F238E27FC236}">
                <a16:creationId xmlns:a16="http://schemas.microsoft.com/office/drawing/2014/main" id="{D6FA22BA-2BFB-498B-99EC-E22D0021CC7E}"/>
              </a:ext>
            </a:extLst>
          </p:cNvPr>
          <p:cNvSpPr txBox="1"/>
          <p:nvPr/>
        </p:nvSpPr>
        <p:spPr>
          <a:xfrm>
            <a:off x="1832997" y="1692923"/>
            <a:ext cx="3947870" cy="1200329"/>
          </a:xfrm>
          <a:prstGeom prst="rect">
            <a:avLst/>
          </a:prstGeom>
          <a:noFill/>
        </p:spPr>
        <p:txBody>
          <a:bodyPr wrap="square">
            <a:spAutoFit/>
          </a:bodyPr>
          <a:lstStyle/>
          <a:p>
            <a:r>
              <a:rPr lang="en-MY">
                <a:latin typeface="Arial" panose="020B0604020202020204" pitchFamily="34" charset="0"/>
                <a:cs typeface="Arial" panose="020B0604020202020204" pitchFamily="34" charset="0"/>
              </a:rPr>
              <a:t>Clearly outline how to handle data and passwords, best practices, and suitable monitoring software to use </a:t>
            </a:r>
          </a:p>
          <a:p>
            <a:r>
              <a:rPr lang="en-MY">
                <a:latin typeface="Arial" panose="020B0604020202020204" pitchFamily="34" charset="0"/>
                <a:cs typeface="Arial" panose="020B0604020202020204" pitchFamily="34" charset="0"/>
              </a:rPr>
              <a:t>(e.g. ISMS polices)</a:t>
            </a:r>
          </a:p>
        </p:txBody>
      </p:sp>
      <p:sp>
        <p:nvSpPr>
          <p:cNvPr id="18" name="TextBox 17">
            <a:extLst>
              <a:ext uri="{FF2B5EF4-FFF2-40B4-BE49-F238E27FC236}">
                <a16:creationId xmlns:a16="http://schemas.microsoft.com/office/drawing/2014/main" id="{045DCE14-C4EE-4380-9078-1AA9B426C74A}"/>
              </a:ext>
            </a:extLst>
          </p:cNvPr>
          <p:cNvSpPr txBox="1"/>
          <p:nvPr/>
        </p:nvSpPr>
        <p:spPr>
          <a:xfrm>
            <a:off x="1899900" y="4555414"/>
            <a:ext cx="3938629" cy="923330"/>
          </a:xfrm>
          <a:prstGeom prst="rect">
            <a:avLst/>
          </a:prstGeom>
          <a:noFill/>
        </p:spPr>
        <p:txBody>
          <a:bodyPr wrap="square" lIns="91440" tIns="45720" rIns="91440" bIns="45720" anchor="t">
            <a:spAutoFit/>
          </a:bodyPr>
          <a:lstStyle/>
          <a:p>
            <a:r>
              <a:rPr lang="en-MY">
                <a:latin typeface="Arial"/>
                <a:cs typeface="Arial"/>
              </a:rPr>
              <a:t>To detect malicious activity and secure user system from data leak and cyber attack</a:t>
            </a:r>
          </a:p>
        </p:txBody>
      </p:sp>
      <p:sp>
        <p:nvSpPr>
          <p:cNvPr id="19" name="TextBox 18">
            <a:extLst>
              <a:ext uri="{FF2B5EF4-FFF2-40B4-BE49-F238E27FC236}">
                <a16:creationId xmlns:a16="http://schemas.microsoft.com/office/drawing/2014/main" id="{08E3D91B-CA47-4167-8463-FBF137A8068F}"/>
              </a:ext>
            </a:extLst>
          </p:cNvPr>
          <p:cNvSpPr txBox="1"/>
          <p:nvPr/>
        </p:nvSpPr>
        <p:spPr>
          <a:xfrm>
            <a:off x="6411133" y="1706586"/>
            <a:ext cx="3947870" cy="923330"/>
          </a:xfrm>
          <a:prstGeom prst="rect">
            <a:avLst/>
          </a:prstGeom>
          <a:noFill/>
        </p:spPr>
        <p:txBody>
          <a:bodyPr wrap="square">
            <a:spAutoFit/>
          </a:bodyPr>
          <a:lstStyle/>
          <a:p>
            <a:pPr algn="r"/>
            <a:r>
              <a:rPr lang="en-MY">
                <a:latin typeface="Arial" panose="020B0604020202020204" pitchFamily="34" charset="0"/>
                <a:cs typeface="Arial" panose="020B0604020202020204" pitchFamily="34" charset="0"/>
              </a:rPr>
              <a:t>Ensuring each employees are well trained, educated, and aware of the latest cybersecurity practices</a:t>
            </a:r>
          </a:p>
        </p:txBody>
      </p:sp>
      <p:pic>
        <p:nvPicPr>
          <p:cNvPr id="3" name="Picture 3">
            <a:extLst>
              <a:ext uri="{FF2B5EF4-FFF2-40B4-BE49-F238E27FC236}">
                <a16:creationId xmlns:a16="http://schemas.microsoft.com/office/drawing/2014/main" id="{D9FE6E5E-A956-47EF-A72C-724EB32A180E}"/>
              </a:ext>
            </a:extLst>
          </p:cNvPr>
          <p:cNvPicPr>
            <a:picLocks noChangeAspect="1"/>
          </p:cNvPicPr>
          <p:nvPr/>
        </p:nvPicPr>
        <p:blipFill>
          <a:blip r:embed="rId3"/>
          <a:stretch>
            <a:fillRect/>
          </a:stretch>
        </p:blipFill>
        <p:spPr>
          <a:xfrm>
            <a:off x="10312161" y="1212730"/>
            <a:ext cx="1621767" cy="1607389"/>
          </a:xfrm>
          <a:prstGeom prst="rect">
            <a:avLst/>
          </a:prstGeom>
        </p:spPr>
      </p:pic>
      <p:pic>
        <p:nvPicPr>
          <p:cNvPr id="9" name="Picture 10" descr="A picture containing text, clipart&#10;&#10;Description automatically generated">
            <a:extLst>
              <a:ext uri="{FF2B5EF4-FFF2-40B4-BE49-F238E27FC236}">
                <a16:creationId xmlns:a16="http://schemas.microsoft.com/office/drawing/2014/main" id="{904A082A-3449-4C4B-B08A-D979C13A2273}"/>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49027" y="4404787"/>
            <a:ext cx="1948670" cy="1768019"/>
          </a:xfrm>
          <a:prstGeom prst="rect">
            <a:avLst/>
          </a:prstGeom>
        </p:spPr>
      </p:pic>
      <p:pic>
        <p:nvPicPr>
          <p:cNvPr id="13" name="Picture 14" descr="Icon&#10;&#10;Description automatically generated">
            <a:extLst>
              <a:ext uri="{FF2B5EF4-FFF2-40B4-BE49-F238E27FC236}">
                <a16:creationId xmlns:a16="http://schemas.microsoft.com/office/drawing/2014/main" id="{6CE629C6-387F-4D5B-A443-A0901F1B331E}"/>
              </a:ext>
            </a:extLst>
          </p:cNvPr>
          <p:cNvPicPr>
            <a:picLocks noChangeAspect="1"/>
          </p:cNvPicPr>
          <p:nvPr/>
        </p:nvPicPr>
        <p:blipFill>
          <a:blip r:embed="rId5">
            <a:clrChange>
              <a:clrFrom>
                <a:srgbClr val="F2F2F4"/>
              </a:clrFrom>
              <a:clrTo>
                <a:srgbClr val="F2F2F4">
                  <a:alpha val="0"/>
                </a:srgbClr>
              </a:clrTo>
            </a:clrChange>
          </a:blip>
          <a:stretch>
            <a:fillRect/>
          </a:stretch>
        </p:blipFill>
        <p:spPr>
          <a:xfrm>
            <a:off x="10322227" y="3801361"/>
            <a:ext cx="2032623" cy="2249304"/>
          </a:xfrm>
          <a:prstGeom prst="rect">
            <a:avLst/>
          </a:prstGeom>
        </p:spPr>
      </p:pic>
      <p:sp>
        <p:nvSpPr>
          <p:cNvPr id="20" name="TextBox 19">
            <a:extLst>
              <a:ext uri="{FF2B5EF4-FFF2-40B4-BE49-F238E27FC236}">
                <a16:creationId xmlns:a16="http://schemas.microsoft.com/office/drawing/2014/main" id="{61EC8857-3EE7-44D8-9EE0-0E6405EC4DF1}"/>
              </a:ext>
            </a:extLst>
          </p:cNvPr>
          <p:cNvSpPr txBox="1"/>
          <p:nvPr/>
        </p:nvSpPr>
        <p:spPr>
          <a:xfrm>
            <a:off x="6477884" y="4549677"/>
            <a:ext cx="3881119" cy="1477328"/>
          </a:xfrm>
          <a:prstGeom prst="rect">
            <a:avLst/>
          </a:prstGeom>
          <a:noFill/>
        </p:spPr>
        <p:txBody>
          <a:bodyPr wrap="square" lIns="91440" tIns="45720" rIns="91440" bIns="45720" anchor="t">
            <a:spAutoFit/>
          </a:bodyPr>
          <a:lstStyle/>
          <a:p>
            <a:pPr algn="r"/>
            <a:r>
              <a:rPr lang="en-MY">
                <a:latin typeface="Arial"/>
                <a:cs typeface="Arial"/>
              </a:rPr>
              <a:t>A subject should be given only those privileges needed for it to complete its task. If a subject does not need the right to an access, the subject should not have that right </a:t>
            </a:r>
            <a:endParaRPr lang="en-US">
              <a:latin typeface="Arial"/>
              <a:cs typeface="Arial"/>
            </a:endParaRPr>
          </a:p>
        </p:txBody>
      </p:sp>
      <p:sp>
        <p:nvSpPr>
          <p:cNvPr id="21" name="Rectangle 20">
            <a:extLst>
              <a:ext uri="{FF2B5EF4-FFF2-40B4-BE49-F238E27FC236}">
                <a16:creationId xmlns:a16="http://schemas.microsoft.com/office/drawing/2014/main" id="{9DB25A1D-3754-4711-8042-DF7DF2FFAD27}"/>
              </a:ext>
            </a:extLst>
          </p:cNvPr>
          <p:cNvSpPr/>
          <p:nvPr/>
        </p:nvSpPr>
        <p:spPr>
          <a:xfrm>
            <a:off x="1828800" y="1217043"/>
            <a:ext cx="3818626" cy="1777041"/>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55218517-15BA-4944-8B04-8C0ABB67F3C2}"/>
              </a:ext>
            </a:extLst>
          </p:cNvPr>
          <p:cNvSpPr/>
          <p:nvPr/>
        </p:nvSpPr>
        <p:spPr>
          <a:xfrm>
            <a:off x="6353472" y="3705045"/>
            <a:ext cx="4005531" cy="2294626"/>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5487A7C4-AF92-4063-9AD6-3AB56BD82C9C}"/>
              </a:ext>
            </a:extLst>
          </p:cNvPr>
          <p:cNvSpPr/>
          <p:nvPr/>
        </p:nvSpPr>
        <p:spPr>
          <a:xfrm>
            <a:off x="1838193" y="3826892"/>
            <a:ext cx="3809234" cy="1777041"/>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4F3EDF55-6A37-4B74-BFE9-4F080FAD5EC5}"/>
              </a:ext>
            </a:extLst>
          </p:cNvPr>
          <p:cNvSpPr/>
          <p:nvPr/>
        </p:nvSpPr>
        <p:spPr>
          <a:xfrm>
            <a:off x="6659590" y="1102741"/>
            <a:ext cx="3703608" cy="1748287"/>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6611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37C9D2-3002-8761-27A1-1C8C80CEFCE3}"/>
              </a:ext>
            </a:extLst>
          </p:cNvPr>
          <p:cNvGrpSpPr/>
          <p:nvPr/>
        </p:nvGrpSpPr>
        <p:grpSpPr>
          <a:xfrm>
            <a:off x="9531458" y="1408748"/>
            <a:ext cx="2145856" cy="4808703"/>
            <a:chOff x="9144000" y="1221393"/>
            <a:chExt cx="2145856" cy="4808703"/>
          </a:xfrm>
        </p:grpSpPr>
        <p:pic>
          <p:nvPicPr>
            <p:cNvPr id="3" name="Picture 2">
              <a:extLst>
                <a:ext uri="{FF2B5EF4-FFF2-40B4-BE49-F238E27FC236}">
                  <a16:creationId xmlns:a16="http://schemas.microsoft.com/office/drawing/2014/main" id="{34CA89C6-8285-74CA-4CA5-E62D681A0EE9}"/>
                </a:ext>
              </a:extLst>
            </p:cNvPr>
            <p:cNvPicPr>
              <a:picLocks noChangeAspect="1"/>
            </p:cNvPicPr>
            <p:nvPr/>
          </p:nvPicPr>
          <p:blipFill rotWithShape="1">
            <a:blip r:embed="rId2"/>
            <a:srcRect l="54909" t="15935" r="29427" b="12205"/>
            <a:stretch/>
          </p:blipFill>
          <p:spPr>
            <a:xfrm>
              <a:off x="9144000" y="1221393"/>
              <a:ext cx="2145856" cy="4808703"/>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FCE716A0-66DC-0216-F016-0C7B1F8CB1DD}"/>
                </a:ext>
              </a:extLst>
            </p:cNvPr>
            <p:cNvSpPr/>
            <p:nvPr/>
          </p:nvSpPr>
          <p:spPr>
            <a:xfrm>
              <a:off x="9283484" y="1884030"/>
              <a:ext cx="1778215" cy="1633870"/>
            </a:xfrm>
            <a:prstGeom prst="ellipse">
              <a:avLst/>
            </a:prstGeom>
            <a:blipFill>
              <a:blip r:embed="rId3"/>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53FBEDE8-726E-6F9D-2FAC-7BCF834E9AAD}"/>
              </a:ext>
            </a:extLst>
          </p:cNvPr>
          <p:cNvSpPr txBox="1"/>
          <p:nvPr/>
        </p:nvSpPr>
        <p:spPr>
          <a:xfrm>
            <a:off x="3250771" y="6581001"/>
            <a:ext cx="6098582" cy="276999"/>
          </a:xfrm>
          <a:prstGeom prst="rect">
            <a:avLst/>
          </a:prstGeom>
          <a:noFill/>
        </p:spPr>
        <p:txBody>
          <a:bodyPr wrap="square">
            <a:spAutoFit/>
          </a:bodyPr>
          <a:lstStyle/>
          <a:p>
            <a:pPr algn="ctr"/>
            <a:r>
              <a:rPr lang="en-MY" sz="1200">
                <a:hlinkClick r:id="rId4"/>
              </a:rPr>
              <a:t>Digital 2023: Global Overview Report — DataReportal – Global Digital Insights</a:t>
            </a:r>
            <a:endParaRPr lang="en-MY" sz="1200"/>
          </a:p>
        </p:txBody>
      </p:sp>
      <p:pic>
        <p:nvPicPr>
          <p:cNvPr id="6" name="Picture 4">
            <a:extLst>
              <a:ext uri="{FF2B5EF4-FFF2-40B4-BE49-F238E27FC236}">
                <a16:creationId xmlns:a16="http://schemas.microsoft.com/office/drawing/2014/main" id="{AD68EB18-8F13-6307-95BF-863AA413A0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206"/>
          <a:stretch/>
        </p:blipFill>
        <p:spPr bwMode="auto">
          <a:xfrm>
            <a:off x="208137" y="1408748"/>
            <a:ext cx="9141216" cy="4808703"/>
          </a:xfrm>
          <a:prstGeom prst="roundRect">
            <a:avLst>
              <a:gd name="adj" fmla="val 6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7CD15A-D250-CE4E-4136-FDAC1E440A94}"/>
              </a:ext>
            </a:extLst>
          </p:cNvPr>
          <p:cNvSpPr txBox="1"/>
          <p:nvPr/>
        </p:nvSpPr>
        <p:spPr>
          <a:xfrm>
            <a:off x="192638" y="541493"/>
            <a:ext cx="11806724" cy="523220"/>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Arial" panose="020B0604020202020204" pitchFamily="34" charset="0"/>
              </a:rPr>
              <a:t>WE ARE MOVING INTO A MORE INTERCONNECTED CYBERSPACE</a:t>
            </a:r>
            <a:endParaRPr kumimoji="0" lang="en-MY" sz="24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p:txBody>
      </p:sp>
    </p:spTree>
    <p:extLst>
      <p:ext uri="{BB962C8B-B14F-4D97-AF65-F5344CB8AC3E}">
        <p14:creationId xmlns:p14="http://schemas.microsoft.com/office/powerpoint/2010/main" val="4246620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32" name="Rectangle 313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CF61386D-15EE-BBC1-819B-69621F0516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27" t="5287" r="2593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134" name="Rectangle 31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64FD87-C6A8-B8C1-BBEF-C120BD875AFD}"/>
              </a:ext>
            </a:extLst>
          </p:cNvPr>
          <p:cNvSpPr txBox="1">
            <a:spLocks noChangeArrowheads="1"/>
          </p:cNvSpPr>
          <p:nvPr/>
        </p:nvSpPr>
        <p:spPr bwMode="auto">
          <a:xfrm>
            <a:off x="334927" y="4670904"/>
            <a:ext cx="5429334" cy="10169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66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j-cs"/>
              </a:rPr>
              <a:t>Initiatives</a:t>
            </a:r>
          </a:p>
        </p:txBody>
      </p:sp>
      <p:sp>
        <p:nvSpPr>
          <p:cNvPr id="3136" name="Rectangle 31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8" name="Rectangle 31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4541E1-154D-F207-B1CC-D09936E576E1}"/>
              </a:ext>
            </a:extLst>
          </p:cNvPr>
          <p:cNvSpPr txBox="1"/>
          <p:nvPr/>
        </p:nvSpPr>
        <p:spPr>
          <a:xfrm>
            <a:off x="334927" y="2485690"/>
            <a:ext cx="6096000" cy="218521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a:ln>
                  <a:noFill/>
                </a:ln>
                <a:solidFill>
                  <a:srgbClr val="FFC000"/>
                </a:solidFill>
                <a:effectLst/>
                <a:uLnTx/>
                <a:uFillTx/>
                <a:latin typeface="Gadugi"/>
                <a:ea typeface="Gadugi"/>
                <a:cs typeface="+mn-cs"/>
              </a:rPr>
              <a:t>CyberSecurity </a:t>
            </a:r>
            <a:r>
              <a:rPr kumimoji="0" lang="en-US" altLang="en-US" sz="6600" b="1" i="0" u="none" strike="noStrike" kern="1200" cap="none" spc="0" normalizeH="0" baseline="0" noProof="0">
                <a:ln>
                  <a:noFill/>
                </a:ln>
                <a:solidFill>
                  <a:srgbClr val="FFC000"/>
                </a:solidFill>
                <a:effectLst/>
                <a:uLnTx/>
                <a:uFillTx/>
                <a:latin typeface="Gadugi"/>
                <a:ea typeface="Gadugi"/>
                <a:cs typeface="+mn-cs"/>
              </a:rPr>
              <a:t>Malaysia's</a:t>
            </a:r>
            <a:r>
              <a:rPr kumimoji="0" lang="en-US" altLang="en-US" sz="8800" b="1" i="0" u="none" strike="noStrike" kern="1200" cap="none" spc="0" normalizeH="0" baseline="0" noProof="0">
                <a:ln>
                  <a:noFill/>
                </a:ln>
                <a:solidFill>
                  <a:srgbClr val="FFC000"/>
                </a:solidFill>
                <a:effectLst/>
                <a:uLnTx/>
                <a:uFillTx/>
                <a:latin typeface="Gadugi"/>
                <a:ea typeface="Gadugi"/>
                <a:cs typeface="+mn-cs"/>
              </a:rPr>
              <a:t> </a:t>
            </a:r>
            <a:endParaRPr kumimoji="0" lang="en-MY" sz="4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97466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1" name="Group 61">
            <a:extLst>
              <a:ext uri="{FF2B5EF4-FFF2-40B4-BE49-F238E27FC236}">
                <a16:creationId xmlns:a16="http://schemas.microsoft.com/office/drawing/2014/main" id="{B557746C-F283-4590-9A8C-AADB94676AA0}"/>
              </a:ext>
            </a:extLst>
          </p:cNvPr>
          <p:cNvGrpSpPr>
            <a:grpSpLocks/>
          </p:cNvGrpSpPr>
          <p:nvPr/>
        </p:nvGrpSpPr>
        <p:grpSpPr bwMode="auto">
          <a:xfrm>
            <a:off x="123825" y="1128713"/>
            <a:ext cx="5121275" cy="4983162"/>
            <a:chOff x="6886246" y="734248"/>
            <a:chExt cx="5119965" cy="4983406"/>
          </a:xfrm>
        </p:grpSpPr>
        <p:pic>
          <p:nvPicPr>
            <p:cNvPr id="171027" name="Picture 2" descr="Image result for holistic approach">
              <a:extLst>
                <a:ext uri="{FF2B5EF4-FFF2-40B4-BE49-F238E27FC236}">
                  <a16:creationId xmlns:a16="http://schemas.microsoft.com/office/drawing/2014/main" id="{49DD707C-64DC-444D-9414-2614960DF23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6246" y="734248"/>
              <a:ext cx="5119965" cy="151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3">
              <a:extLst>
                <a:ext uri="{FF2B5EF4-FFF2-40B4-BE49-F238E27FC236}">
                  <a16:creationId xmlns:a16="http://schemas.microsoft.com/office/drawing/2014/main" id="{42D09E8B-CC60-4AD2-A4D1-78ADDF1AE88F}"/>
                </a:ext>
              </a:extLst>
            </p:cNvPr>
            <p:cNvSpPr txBox="1">
              <a:spLocks noChangeArrowheads="1"/>
            </p:cNvSpPr>
            <p:nvPr/>
          </p:nvSpPr>
          <p:spPr bwMode="auto">
            <a:xfrm>
              <a:off x="7575045" y="2193231"/>
              <a:ext cx="4280393" cy="3524423"/>
            </a:xfrm>
            <a:prstGeom prst="rect">
              <a:avLst/>
            </a:prstGeom>
          </p:spPr>
          <p:txBody>
            <a:bodyPr>
              <a:normAutofit/>
            </a:bodyPr>
            <a:lstStyle>
              <a:lvl1pPr>
                <a:spcBef>
                  <a:spcPct val="20000"/>
                </a:spcBef>
                <a:buFont typeface="Arial" panose="020B0604020202020204" pitchFamily="34" charset="0"/>
                <a:buChar char="•"/>
                <a:defRPr sz="3200">
                  <a:solidFill>
                    <a:schemeClr val="tx1"/>
                  </a:solidFill>
                  <a:latin typeface="Gill Sans" pitchFamily="6" charset="0"/>
                  <a:ea typeface="MS PGothic" panose="020B0600070205080204" pitchFamily="34" charset="-128"/>
                  <a:cs typeface="Gill Sans" pitchFamily="6" charset="0"/>
                </a:defRPr>
              </a:lvl1pPr>
              <a:lvl2pPr marL="742950" indent="-285750">
                <a:spcBef>
                  <a:spcPct val="20000"/>
                </a:spcBef>
                <a:buFont typeface="Arial" panose="020B0604020202020204" pitchFamily="34" charset="0"/>
                <a:buChar char="–"/>
                <a:defRPr sz="2800">
                  <a:solidFill>
                    <a:schemeClr val="tx1"/>
                  </a:solidFill>
                  <a:latin typeface="Gill Sans" pitchFamily="6" charset="0"/>
                  <a:ea typeface="MS PGothic" panose="020B0600070205080204" pitchFamily="34" charset="-128"/>
                  <a:cs typeface="Gill Sans" pitchFamily="6" charset="0"/>
                </a:defRPr>
              </a:lvl2pPr>
              <a:lvl3pPr marL="1143000" indent="-228600">
                <a:spcBef>
                  <a:spcPct val="20000"/>
                </a:spcBef>
                <a:buFont typeface="Arial" panose="020B0604020202020204" pitchFamily="34" charset="0"/>
                <a:buChar char="•"/>
                <a:defRPr sz="2400">
                  <a:solidFill>
                    <a:schemeClr val="tx1"/>
                  </a:solidFill>
                  <a:latin typeface="Gill Sans" pitchFamily="6" charset="0"/>
                  <a:ea typeface="MS PGothic" panose="020B0600070205080204" pitchFamily="34" charset="-128"/>
                  <a:cs typeface="Gill Sans" pitchFamily="6" charset="0"/>
                </a:defRPr>
              </a:lvl3pPr>
              <a:lvl4pPr marL="1600200" indent="-228600">
                <a:spcBef>
                  <a:spcPct val="20000"/>
                </a:spcBef>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4pPr>
              <a:lvl5pPr marL="2057400" indent="-228600">
                <a:spcBef>
                  <a:spcPct val="20000"/>
                </a:spcBef>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Adoption of holistic approach</a:t>
              </a: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 that </a:t>
              </a:r>
              <a:r>
                <a:rPr kumimoji="0" lang="en-US" altLang="en-US" sz="20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identifies potential threats </a:t>
              </a: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to organization and </a:t>
              </a:r>
              <a:r>
                <a:rPr kumimoji="0" lang="en-US" altLang="en-US" sz="20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impacts to the national security &amp; public  well-being ; and</a:t>
              </a:r>
            </a:p>
            <a:p>
              <a:pPr marL="0" marR="0" lvl="0" indent="-228600" algn="r"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altLang="en-US" sz="20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endParaRPr>
            </a:p>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To</a:t>
              </a:r>
              <a:r>
                <a:rPr kumimoji="0" lang="en-US" altLang="en-US" sz="20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 </a:t>
              </a: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develop the nation to become  </a:t>
              </a:r>
              <a:r>
                <a:rPr kumimoji="0" lang="en-US" altLang="en-US" sz="2000" b="1" i="0" u="none" strike="noStrike" kern="1200" cap="none" spc="0" normalizeH="0" baseline="0" noProof="0">
                  <a:ln>
                    <a:noFill/>
                  </a:ln>
                  <a:solidFill>
                    <a:srgbClr val="FF0000"/>
                  </a:solidFill>
                  <a:effectLst/>
                  <a:uLnTx/>
                  <a:uFillTx/>
                  <a:latin typeface="Calibri" panose="020F0502020204030204"/>
                  <a:ea typeface="MS PGothic" panose="020B0600070205080204" pitchFamily="34" charset="-128"/>
                  <a:cs typeface="Gill Sans" pitchFamily="6" charset="0"/>
                </a:rPr>
                <a:t>cyber resilience</a:t>
              </a:r>
              <a:r>
                <a:rPr kumimoji="0" lang="en-US" altLang="en-US" sz="2000" b="0" i="0" u="none" strike="noStrike" kern="1200" cap="none" spc="0" normalizeH="0" baseline="0" noProof="0">
                  <a:ln>
                    <a:noFill/>
                  </a:ln>
                  <a:solidFill>
                    <a:srgbClr val="FF0000"/>
                  </a:solidFill>
                  <a:effectLst/>
                  <a:uLnTx/>
                  <a:uFillTx/>
                  <a:latin typeface="Calibri" panose="020F0502020204030204"/>
                  <a:ea typeface="MS PGothic" panose="020B0600070205080204" pitchFamily="34" charset="-128"/>
                  <a:cs typeface="Gill Sans" pitchFamily="6" charset="0"/>
                </a:rPr>
                <a:t> </a:t>
              </a: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having the </a:t>
              </a:r>
              <a:r>
                <a:rPr kumimoji="0" lang="en-US" altLang="en-US" sz="20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capability to safeguard the interests </a:t>
              </a:r>
              <a:r>
                <a:rPr kumimoji="0" lang="en-US" altLang="en-US" sz="20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of its </a:t>
              </a:r>
              <a:r>
                <a:rPr kumimoji="0" lang="en-US" altLang="en-US" sz="20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Gill Sans" pitchFamily="6" charset="0"/>
                </a:rPr>
                <a:t>stakeholders, reputation, brand and value creating activities.</a:t>
              </a:r>
            </a:p>
          </p:txBody>
        </p:sp>
        <p:cxnSp>
          <p:nvCxnSpPr>
            <p:cNvPr id="57" name="Straight Connector 56">
              <a:extLst>
                <a:ext uri="{FF2B5EF4-FFF2-40B4-BE49-F238E27FC236}">
                  <a16:creationId xmlns:a16="http://schemas.microsoft.com/office/drawing/2014/main" id="{2AF818A3-E053-466D-B0D1-89ABA69EA644}"/>
                </a:ext>
              </a:extLst>
            </p:cNvPr>
            <p:cNvCxnSpPr/>
            <p:nvPr/>
          </p:nvCxnSpPr>
          <p:spPr>
            <a:xfrm>
              <a:off x="6886246" y="2191644"/>
              <a:ext cx="511996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0" name="Straight Arrow Connector 59">
              <a:extLst>
                <a:ext uri="{FF2B5EF4-FFF2-40B4-BE49-F238E27FC236}">
                  <a16:creationId xmlns:a16="http://schemas.microsoft.com/office/drawing/2014/main" id="{88653C7C-E416-4CAB-A06A-F4031AE4ADFC}"/>
                </a:ext>
              </a:extLst>
            </p:cNvPr>
            <p:cNvCxnSpPr>
              <a:cxnSpLocks/>
            </p:cNvCxnSpPr>
            <p:nvPr/>
          </p:nvCxnSpPr>
          <p:spPr>
            <a:xfrm>
              <a:off x="7594090" y="2191644"/>
              <a:ext cx="0" cy="324024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pic>
        <p:nvPicPr>
          <p:cNvPr id="2" name="Picture 3" descr="A picture containing text, businesscard&#10;&#10;Description automatically generated">
            <a:extLst>
              <a:ext uri="{FF2B5EF4-FFF2-40B4-BE49-F238E27FC236}">
                <a16:creationId xmlns:a16="http://schemas.microsoft.com/office/drawing/2014/main" id="{B9ECB33B-A0C5-4094-BD35-9751F3303D66}"/>
              </a:ext>
            </a:extLst>
          </p:cNvPr>
          <p:cNvPicPr>
            <a:picLocks noChangeAspect="1"/>
          </p:cNvPicPr>
          <p:nvPr/>
        </p:nvPicPr>
        <p:blipFill rotWithShape="1">
          <a:blip r:embed="rId3">
            <a:clrChange>
              <a:clrFrom>
                <a:srgbClr val="000000">
                  <a:alpha val="0"/>
                </a:srgbClr>
              </a:clrFrom>
              <a:clrTo>
                <a:srgbClr val="000000">
                  <a:alpha val="0"/>
                </a:srgbClr>
              </a:clrTo>
            </a:clrChange>
          </a:blip>
          <a:srcRect t="8614"/>
          <a:stretch/>
        </p:blipFill>
        <p:spPr>
          <a:xfrm>
            <a:off x="4637959" y="323136"/>
            <a:ext cx="7430216" cy="6212966"/>
          </a:xfrm>
          <a:prstGeom prst="rect">
            <a:avLst/>
          </a:prstGeom>
        </p:spPr>
      </p:pic>
      <p:pic>
        <p:nvPicPr>
          <p:cNvPr id="4" name="Picture 22" descr="Logo, company name&#10;&#10;Description automatically generated">
            <a:extLst>
              <a:ext uri="{FF2B5EF4-FFF2-40B4-BE49-F238E27FC236}">
                <a16:creationId xmlns:a16="http://schemas.microsoft.com/office/drawing/2014/main" id="{5D557607-20D8-49FE-A562-7E5EE2C8277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6908" y="3627360"/>
            <a:ext cx="2311880" cy="74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con&#10;&#10;Description automatically generated">
            <a:extLst>
              <a:ext uri="{FF2B5EF4-FFF2-40B4-BE49-F238E27FC236}">
                <a16:creationId xmlns:a16="http://schemas.microsoft.com/office/drawing/2014/main" id="{F958D14F-F0AC-46F1-927D-FA0F3A2872D0}"/>
              </a:ext>
            </a:extLst>
          </p:cNvPr>
          <p:cNvPicPr>
            <a:picLocks noChangeAspect="1"/>
          </p:cNvPicPr>
          <p:nvPr/>
        </p:nvPicPr>
        <p:blipFill>
          <a:blip r:embed="rId5"/>
          <a:stretch>
            <a:fillRect/>
          </a:stretch>
        </p:blipFill>
        <p:spPr>
          <a:xfrm>
            <a:off x="7216908" y="2680404"/>
            <a:ext cx="2311880" cy="1187283"/>
          </a:xfrm>
          <a:prstGeom prst="rect">
            <a:avLst/>
          </a:prstGeom>
        </p:spPr>
      </p:pic>
      <p:pic>
        <p:nvPicPr>
          <p:cNvPr id="6" name="Picture 6">
            <a:extLst>
              <a:ext uri="{FF2B5EF4-FFF2-40B4-BE49-F238E27FC236}">
                <a16:creationId xmlns:a16="http://schemas.microsoft.com/office/drawing/2014/main" id="{A61BFFCD-9C85-4E05-BE96-0183625C5F11}"/>
              </a:ext>
            </a:extLst>
          </p:cNvPr>
          <p:cNvPicPr>
            <a:picLocks noChangeAspect="1"/>
          </p:cNvPicPr>
          <p:nvPr/>
        </p:nvPicPr>
        <p:blipFill>
          <a:blip r:embed="rId6">
            <a:clrChange>
              <a:clrFrom>
                <a:srgbClr val="FDF0E0"/>
              </a:clrFrom>
              <a:clrTo>
                <a:srgbClr val="FDF0E0">
                  <a:alpha val="0"/>
                </a:srgbClr>
              </a:clrTo>
            </a:clrChange>
          </a:blip>
          <a:stretch>
            <a:fillRect/>
          </a:stretch>
        </p:blipFill>
        <p:spPr>
          <a:xfrm>
            <a:off x="5856798" y="816701"/>
            <a:ext cx="1693652" cy="1151603"/>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EE632DDB-1E91-4C25-8C38-0FD7BE1F4C7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855800" y="1128713"/>
            <a:ext cx="1885412" cy="1144438"/>
          </a:xfrm>
          <a:prstGeom prst="rect">
            <a:avLst/>
          </a:prstGeom>
        </p:spPr>
      </p:pic>
      <p:pic>
        <p:nvPicPr>
          <p:cNvPr id="8" name="Picture 8" descr="Diagram, schematic&#10;&#10;Description automatically generated">
            <a:extLst>
              <a:ext uri="{FF2B5EF4-FFF2-40B4-BE49-F238E27FC236}">
                <a16:creationId xmlns:a16="http://schemas.microsoft.com/office/drawing/2014/main" id="{85DF6675-5039-4BC1-A3E5-00EF98B9420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648229" y="5309913"/>
            <a:ext cx="1880559" cy="1224951"/>
          </a:xfrm>
          <a:prstGeom prst="rect">
            <a:avLst/>
          </a:prstGeom>
        </p:spPr>
      </p:pic>
    </p:spTree>
    <p:extLst>
      <p:ext uri="{BB962C8B-B14F-4D97-AF65-F5344CB8AC3E}">
        <p14:creationId xmlns:p14="http://schemas.microsoft.com/office/powerpoint/2010/main" val="3199048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6C2BEFEF-8BC6-4A4B-8970-6D00C2E1B7F6}"/>
              </a:ext>
            </a:extLst>
          </p:cNvPr>
          <p:cNvSpPr/>
          <p:nvPr/>
        </p:nvSpPr>
        <p:spPr>
          <a:xfrm>
            <a:off x="8678791" y="3189023"/>
            <a:ext cx="3472703" cy="2747079"/>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Rounded Corners 40">
            <a:extLst>
              <a:ext uri="{FF2B5EF4-FFF2-40B4-BE49-F238E27FC236}">
                <a16:creationId xmlns:a16="http://schemas.microsoft.com/office/drawing/2014/main" id="{61C70A87-8233-4286-8BE5-36DB6C18D371}"/>
              </a:ext>
            </a:extLst>
          </p:cNvPr>
          <p:cNvSpPr/>
          <p:nvPr/>
        </p:nvSpPr>
        <p:spPr>
          <a:xfrm>
            <a:off x="180183" y="3230332"/>
            <a:ext cx="3472703" cy="2747079"/>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817204E2-EDDF-47AD-A5EB-50F0BFFB005A}"/>
              </a:ext>
            </a:extLst>
          </p:cNvPr>
          <p:cNvSpPr/>
          <p:nvPr/>
        </p:nvSpPr>
        <p:spPr>
          <a:xfrm>
            <a:off x="193191" y="872691"/>
            <a:ext cx="11807014" cy="1678377"/>
          </a:xfrm>
          <a:prstGeom prst="round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itle 2"/>
          <p:cNvSpPr>
            <a:spLocks noGrp="1"/>
          </p:cNvSpPr>
          <p:nvPr>
            <p:ph type="title" idx="4294967295"/>
          </p:nvPr>
        </p:nvSpPr>
        <p:spPr>
          <a:xfrm>
            <a:off x="2410252" y="4778818"/>
            <a:ext cx="7634287" cy="1677987"/>
          </a:xfrm>
          <a:prstGeom prst="rect">
            <a:avLst/>
          </a:prstGeom>
        </p:spPr>
        <p:txBody>
          <a:bodyPr/>
          <a:lstStyle/>
          <a:p>
            <a:pPr algn="ctr"/>
            <a:r>
              <a:rPr lang="en-MY" sz="4800" b="1">
                <a:solidFill>
                  <a:schemeClr val="tx1"/>
                </a:solidFill>
                <a:latin typeface="Gadugi" panose="020B0502040204020203" pitchFamily="34" charset="0"/>
                <a:ea typeface="Gadugi" panose="020B0502040204020203" pitchFamily="34" charset="0"/>
              </a:rPr>
              <a:t>SIBERKASA</a:t>
            </a:r>
            <a:br>
              <a:rPr lang="en-MY" sz="4800" b="1">
                <a:solidFill>
                  <a:schemeClr val="tx1"/>
                </a:solidFill>
                <a:latin typeface="Gadugi" panose="020B0502040204020203" pitchFamily="34" charset="0"/>
                <a:ea typeface="Gadugi" panose="020B0502040204020203" pitchFamily="34" charset="0"/>
              </a:rPr>
            </a:br>
            <a:r>
              <a:rPr lang="en-MY" sz="4800" u="sng">
                <a:solidFill>
                  <a:schemeClr val="tx1"/>
                </a:solidFill>
                <a:effectLst>
                  <a:outerShdw blurRad="38100" dist="38100" dir="2700000" algn="tl">
                    <a:srgbClr val="000000">
                      <a:alpha val="43137"/>
                    </a:srgbClr>
                  </a:outerShdw>
                </a:effectLst>
                <a:latin typeface="Gadugi" panose="020B0502040204020203" pitchFamily="34" charset="0"/>
                <a:ea typeface="Gadugi" panose="020B0502040204020203" pitchFamily="34" charset="0"/>
              </a:rPr>
              <a:t>DEFENSE IN DEPTH</a:t>
            </a:r>
          </a:p>
        </p:txBody>
      </p:sp>
      <p:sp>
        <p:nvSpPr>
          <p:cNvPr id="7" name="Rectangle 6"/>
          <p:cNvSpPr/>
          <p:nvPr/>
        </p:nvSpPr>
        <p:spPr>
          <a:xfrm>
            <a:off x="9866199" y="2942881"/>
            <a:ext cx="1176880"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MY" sz="22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People</a:t>
            </a:r>
          </a:p>
        </p:txBody>
      </p:sp>
      <p:sp>
        <p:nvSpPr>
          <p:cNvPr id="12" name="Rectangle 1"/>
          <p:cNvSpPr>
            <a:spLocks noChangeArrowheads="1"/>
          </p:cNvSpPr>
          <p:nvPr/>
        </p:nvSpPr>
        <p:spPr bwMode="auto">
          <a:xfrm>
            <a:off x="409748" y="1696195"/>
            <a:ext cx="1495016" cy="738664"/>
          </a:xfrm>
          <a:prstGeom prst="rect">
            <a:avLst/>
          </a:prstGeom>
          <a:solidFill>
            <a:schemeClr val="accent2"/>
          </a:solid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t>Product security and ICT systems guarantee </a:t>
            </a:r>
          </a:p>
        </p:txBody>
      </p:sp>
      <p:sp>
        <p:nvSpPr>
          <p:cNvPr id="20" name="Up Arrow 19"/>
          <p:cNvSpPr/>
          <p:nvPr/>
        </p:nvSpPr>
        <p:spPr>
          <a:xfrm>
            <a:off x="6000032" y="2994081"/>
            <a:ext cx="324036" cy="414508"/>
          </a:xfrm>
          <a:prstGeom prst="upArrow">
            <a:avLst/>
          </a:prstGeom>
          <a:solidFill>
            <a:schemeClr val="accent1"/>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MY" sz="700" b="0" i="0" u="none" strike="noStrike" kern="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2" name="Left Arrow 21"/>
          <p:cNvSpPr/>
          <p:nvPr/>
        </p:nvSpPr>
        <p:spPr>
          <a:xfrm>
            <a:off x="3695139" y="3617955"/>
            <a:ext cx="603847" cy="447996"/>
          </a:xfrm>
          <a:prstGeom prst="leftArrow">
            <a:avLst/>
          </a:prstGeom>
          <a:solidFill>
            <a:schemeClr val="accent1"/>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MY" sz="700" b="0" i="0" u="none" strike="noStrike" kern="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3" name="Right Arrow 22"/>
          <p:cNvSpPr/>
          <p:nvPr/>
        </p:nvSpPr>
        <p:spPr>
          <a:xfrm>
            <a:off x="8224756" y="3561405"/>
            <a:ext cx="681921" cy="411014"/>
          </a:xfrm>
          <a:prstGeom prst="rightArrow">
            <a:avLst/>
          </a:prstGeom>
          <a:solidFill>
            <a:schemeClr val="accent1"/>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MY" sz="700" b="0" i="0" u="none" strike="noStrike" kern="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2" name="Picture 20" descr="Logo&#10;&#10;Description automatically generated">
            <a:extLst>
              <a:ext uri="{FF2B5EF4-FFF2-40B4-BE49-F238E27FC236}">
                <a16:creationId xmlns:a16="http://schemas.microsoft.com/office/drawing/2014/main" id="{0D5FA3C0-6E4A-4E50-A245-99FB7F20C0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18824" y="3619910"/>
            <a:ext cx="2618281" cy="739549"/>
          </a:xfrm>
          <a:prstGeom prst="rect">
            <a:avLst/>
          </a:prstGeom>
        </p:spPr>
      </p:pic>
      <p:pic>
        <p:nvPicPr>
          <p:cNvPr id="21" name="Picture 25" descr="Logo&#10;&#10;Description automatically generated">
            <a:extLst>
              <a:ext uri="{FF2B5EF4-FFF2-40B4-BE49-F238E27FC236}">
                <a16:creationId xmlns:a16="http://schemas.microsoft.com/office/drawing/2014/main" id="{8F3E58DA-E151-4818-AF3D-D1D09CDE7DEF}"/>
              </a:ext>
            </a:extLst>
          </p:cNvPr>
          <p:cNvPicPr>
            <a:picLocks noChangeAspect="1"/>
          </p:cNvPicPr>
          <p:nvPr/>
        </p:nvPicPr>
        <p:blipFill rotWithShape="1">
          <a:blip r:embed="rId4"/>
          <a:srcRect t="28900" b="27784"/>
          <a:stretch/>
        </p:blipFill>
        <p:spPr>
          <a:xfrm>
            <a:off x="8966771" y="4377098"/>
            <a:ext cx="2743200" cy="673349"/>
          </a:xfrm>
          <a:prstGeom prst="rect">
            <a:avLst/>
          </a:prstGeom>
        </p:spPr>
      </p:pic>
      <p:pic>
        <p:nvPicPr>
          <p:cNvPr id="26" name="Picture 26" descr="Logo, company name&#10;&#10;Description automatically generated">
            <a:extLst>
              <a:ext uri="{FF2B5EF4-FFF2-40B4-BE49-F238E27FC236}">
                <a16:creationId xmlns:a16="http://schemas.microsoft.com/office/drawing/2014/main" id="{7404A8BD-C50C-44D9-B7C2-B6D6E293412C}"/>
              </a:ext>
            </a:extLst>
          </p:cNvPr>
          <p:cNvPicPr>
            <a:picLocks noChangeAspect="1"/>
          </p:cNvPicPr>
          <p:nvPr/>
        </p:nvPicPr>
        <p:blipFill>
          <a:blip r:embed="rId5"/>
          <a:stretch>
            <a:fillRect/>
          </a:stretch>
        </p:blipFill>
        <p:spPr>
          <a:xfrm>
            <a:off x="9003860" y="5003278"/>
            <a:ext cx="2743200" cy="860977"/>
          </a:xfrm>
          <a:prstGeom prst="rect">
            <a:avLst/>
          </a:prstGeom>
        </p:spPr>
      </p:pic>
      <p:pic>
        <p:nvPicPr>
          <p:cNvPr id="27" name="Picture 27" descr="A picture containing icon&#10;&#10;Description automatically generated">
            <a:extLst>
              <a:ext uri="{FF2B5EF4-FFF2-40B4-BE49-F238E27FC236}">
                <a16:creationId xmlns:a16="http://schemas.microsoft.com/office/drawing/2014/main" id="{49549A31-497C-4D14-AD3E-E71FCED70A1A}"/>
              </a:ext>
            </a:extLst>
          </p:cNvPr>
          <p:cNvPicPr>
            <a:picLocks noChangeAspect="1"/>
          </p:cNvPicPr>
          <p:nvPr/>
        </p:nvPicPr>
        <p:blipFill>
          <a:blip r:embed="rId6"/>
          <a:stretch>
            <a:fillRect/>
          </a:stretch>
        </p:blipFill>
        <p:spPr>
          <a:xfrm>
            <a:off x="2222371" y="1697760"/>
            <a:ext cx="2743200" cy="579435"/>
          </a:xfrm>
          <a:prstGeom prst="rect">
            <a:avLst/>
          </a:prstGeom>
          <a:ln>
            <a:solidFill>
              <a:schemeClr val="tx1"/>
            </a:solidFill>
          </a:ln>
        </p:spPr>
      </p:pic>
      <p:pic>
        <p:nvPicPr>
          <p:cNvPr id="28" name="Picture 30" descr="Logo, company name&#10;&#10;Description automatically generated">
            <a:extLst>
              <a:ext uri="{FF2B5EF4-FFF2-40B4-BE49-F238E27FC236}">
                <a16:creationId xmlns:a16="http://schemas.microsoft.com/office/drawing/2014/main" id="{F1E10F3F-DC46-40FC-8B91-E50D77F58E11}"/>
              </a:ext>
            </a:extLst>
          </p:cNvPr>
          <p:cNvPicPr>
            <a:picLocks noChangeAspect="1"/>
          </p:cNvPicPr>
          <p:nvPr/>
        </p:nvPicPr>
        <p:blipFill>
          <a:blip r:embed="rId7">
            <a:clrChange>
              <a:clrFrom>
                <a:srgbClr val="F3F3F3"/>
              </a:clrFrom>
              <a:clrTo>
                <a:srgbClr val="F3F3F3">
                  <a:alpha val="0"/>
                </a:srgbClr>
              </a:clrTo>
            </a:clrChange>
          </a:blip>
          <a:stretch>
            <a:fillRect/>
          </a:stretch>
        </p:blipFill>
        <p:spPr>
          <a:xfrm>
            <a:off x="2222371" y="4901560"/>
            <a:ext cx="2043659" cy="888987"/>
          </a:xfrm>
          <a:prstGeom prst="rect">
            <a:avLst/>
          </a:prstGeom>
        </p:spPr>
      </p:pic>
      <p:pic>
        <p:nvPicPr>
          <p:cNvPr id="31" name="Picture 31" descr="A picture containing text&#10;&#10;Description automatically generated">
            <a:extLst>
              <a:ext uri="{FF2B5EF4-FFF2-40B4-BE49-F238E27FC236}">
                <a16:creationId xmlns:a16="http://schemas.microsoft.com/office/drawing/2014/main" id="{5D059539-C2B5-49BF-A4DC-90EDB5D001AE}"/>
              </a:ext>
            </a:extLst>
          </p:cNvPr>
          <p:cNvPicPr>
            <a:picLocks noChangeAspect="1"/>
          </p:cNvPicPr>
          <p:nvPr/>
        </p:nvPicPr>
        <p:blipFill>
          <a:blip r:embed="rId8"/>
          <a:stretch>
            <a:fillRect/>
          </a:stretch>
        </p:blipFill>
        <p:spPr>
          <a:xfrm>
            <a:off x="0" y="4883522"/>
            <a:ext cx="1956217" cy="1093889"/>
          </a:xfrm>
          <a:prstGeom prst="rect">
            <a:avLst/>
          </a:prstGeom>
          <a:ln>
            <a:solidFill>
              <a:schemeClr val="tx1"/>
            </a:solidFill>
          </a:ln>
        </p:spPr>
      </p:pic>
      <p:pic>
        <p:nvPicPr>
          <p:cNvPr id="32" name="Picture 32" descr="Text&#10;&#10;Description automatically generated">
            <a:extLst>
              <a:ext uri="{FF2B5EF4-FFF2-40B4-BE49-F238E27FC236}">
                <a16:creationId xmlns:a16="http://schemas.microsoft.com/office/drawing/2014/main" id="{BD880710-ACF9-4F00-96FC-F6A8AAF9A825}"/>
              </a:ext>
            </a:extLst>
          </p:cNvPr>
          <p:cNvPicPr>
            <a:picLocks noChangeAspect="1"/>
          </p:cNvPicPr>
          <p:nvPr/>
        </p:nvPicPr>
        <p:blipFill>
          <a:blip r:embed="rId9"/>
          <a:stretch>
            <a:fillRect/>
          </a:stretch>
        </p:blipFill>
        <p:spPr>
          <a:xfrm>
            <a:off x="754806" y="3676346"/>
            <a:ext cx="2418414" cy="1084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8" descr="Logo&#10;&#10;Description automatically generated">
            <a:extLst>
              <a:ext uri="{FF2B5EF4-FFF2-40B4-BE49-F238E27FC236}">
                <a16:creationId xmlns:a16="http://schemas.microsoft.com/office/drawing/2014/main" id="{413D3B56-690D-48EC-96B8-BF719F24D80E}"/>
              </a:ext>
            </a:extLst>
          </p:cNvPr>
          <p:cNvPicPr>
            <a:picLocks noChangeAspect="1"/>
          </p:cNvPicPr>
          <p:nvPr/>
        </p:nvPicPr>
        <p:blipFill rotWithShape="1">
          <a:blip r:embed="rId10"/>
          <a:srcRect t="24811" b="26945"/>
          <a:stretch/>
        </p:blipFill>
        <p:spPr>
          <a:xfrm>
            <a:off x="2323139" y="718058"/>
            <a:ext cx="2568315" cy="836980"/>
          </a:xfrm>
          <a:prstGeom prst="rect">
            <a:avLst/>
          </a:prstGeom>
        </p:spPr>
      </p:pic>
      <p:pic>
        <p:nvPicPr>
          <p:cNvPr id="9" name="Picture 9" descr="A picture containing shape&#10;&#10;Description automatically generated">
            <a:extLst>
              <a:ext uri="{FF2B5EF4-FFF2-40B4-BE49-F238E27FC236}">
                <a16:creationId xmlns:a16="http://schemas.microsoft.com/office/drawing/2014/main" id="{BD4E4FA6-3999-40AA-8489-F017A9CCC14D}"/>
              </a:ext>
            </a:extLst>
          </p:cNvPr>
          <p:cNvPicPr>
            <a:picLocks noChangeAspect="1"/>
          </p:cNvPicPr>
          <p:nvPr/>
        </p:nvPicPr>
        <p:blipFill>
          <a:blip r:embed="rId11"/>
          <a:stretch>
            <a:fillRect/>
          </a:stretch>
        </p:blipFill>
        <p:spPr>
          <a:xfrm>
            <a:off x="8657399" y="699035"/>
            <a:ext cx="3142937" cy="1571468"/>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14">
            <a:extLst>
              <a:ext uri="{FF2B5EF4-FFF2-40B4-BE49-F238E27FC236}">
                <a16:creationId xmlns:a16="http://schemas.microsoft.com/office/drawing/2014/main" id="{48B791DC-CF16-4F41-8C63-A4AD479A8E3F}"/>
              </a:ext>
            </a:extLst>
          </p:cNvPr>
          <p:cNvPicPr>
            <a:picLocks noChangeAspect="1"/>
          </p:cNvPicPr>
          <p:nvPr/>
        </p:nvPicPr>
        <p:blipFill>
          <a:blip r:embed="rId12"/>
          <a:stretch>
            <a:fillRect/>
          </a:stretch>
        </p:blipFill>
        <p:spPr>
          <a:xfrm>
            <a:off x="5443157" y="747950"/>
            <a:ext cx="2843135" cy="1515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5" descr="A picture containing circuit, electronics&#10;&#10;Description automatically generated">
            <a:extLst>
              <a:ext uri="{FF2B5EF4-FFF2-40B4-BE49-F238E27FC236}">
                <a16:creationId xmlns:a16="http://schemas.microsoft.com/office/drawing/2014/main" id="{D9BA730D-F7A5-4647-9BB6-D27A7283E931}"/>
              </a:ext>
            </a:extLst>
          </p:cNvPr>
          <p:cNvPicPr>
            <a:picLocks noChangeAspect="1"/>
          </p:cNvPicPr>
          <p:nvPr/>
        </p:nvPicPr>
        <p:blipFill>
          <a:blip r:embed="rId13"/>
          <a:stretch>
            <a:fillRect/>
          </a:stretch>
        </p:blipFill>
        <p:spPr>
          <a:xfrm>
            <a:off x="412807" y="779570"/>
            <a:ext cx="1481530" cy="870643"/>
          </a:xfrm>
          <a:prstGeom prst="rect">
            <a:avLst/>
          </a:prstGeom>
        </p:spPr>
      </p:pic>
      <p:pic>
        <p:nvPicPr>
          <p:cNvPr id="16" name="Picture 16">
            <a:extLst>
              <a:ext uri="{FF2B5EF4-FFF2-40B4-BE49-F238E27FC236}">
                <a16:creationId xmlns:a16="http://schemas.microsoft.com/office/drawing/2014/main" id="{997F1B50-60CE-419C-A714-CDF5D5863F7E}"/>
              </a:ext>
            </a:extLst>
          </p:cNvPr>
          <p:cNvPicPr>
            <a:picLocks noChangeAspect="1"/>
          </p:cNvPicPr>
          <p:nvPr/>
        </p:nvPicPr>
        <p:blipFill>
          <a:blip r:embed="rId14"/>
          <a:stretch>
            <a:fillRect/>
          </a:stretch>
        </p:blipFill>
        <p:spPr>
          <a:xfrm>
            <a:off x="4722480" y="3501710"/>
            <a:ext cx="3192904" cy="1126844"/>
          </a:xfrm>
          <a:prstGeom prst="rect">
            <a:avLst/>
          </a:prstGeom>
        </p:spPr>
      </p:pic>
      <p:sp>
        <p:nvSpPr>
          <p:cNvPr id="37" name="Rectangle 36">
            <a:extLst>
              <a:ext uri="{FF2B5EF4-FFF2-40B4-BE49-F238E27FC236}">
                <a16:creationId xmlns:a16="http://schemas.microsoft.com/office/drawing/2014/main" id="{A139F802-7D0C-44AB-891C-AA2CBF0A7427}"/>
              </a:ext>
            </a:extLst>
          </p:cNvPr>
          <p:cNvSpPr/>
          <p:nvPr/>
        </p:nvSpPr>
        <p:spPr>
          <a:xfrm>
            <a:off x="1378857" y="3105078"/>
            <a:ext cx="1176880" cy="430887"/>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MY" sz="2200" b="1" i="0" u="none" strike="noStrike" kern="1200" cap="none" spc="0" normalizeH="0" baseline="0" noProof="0">
                <a:ln>
                  <a:noFill/>
                </a:ln>
                <a:solidFill>
                  <a:prstClr val="black"/>
                </a:solidFill>
                <a:effectLst/>
                <a:uLnTx/>
                <a:uFillTx/>
                <a:latin typeface="Calibri"/>
                <a:ea typeface="MS PGothic"/>
                <a:cs typeface="Calibri"/>
              </a:rPr>
              <a:t>Process</a:t>
            </a:r>
            <a:endParaRPr kumimoji="0" lang="en-MY" sz="22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8" name="Rectangle 37">
            <a:extLst>
              <a:ext uri="{FF2B5EF4-FFF2-40B4-BE49-F238E27FC236}">
                <a16:creationId xmlns:a16="http://schemas.microsoft.com/office/drawing/2014/main" id="{A5120216-99D4-4DEC-B134-1C659EDB21C5}"/>
              </a:ext>
            </a:extLst>
          </p:cNvPr>
          <p:cNvSpPr/>
          <p:nvPr/>
        </p:nvSpPr>
        <p:spPr>
          <a:xfrm>
            <a:off x="5071710" y="2364330"/>
            <a:ext cx="1564125" cy="430887"/>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MY" sz="2200" b="1" i="0" u="none" strike="noStrike" kern="1200" cap="none" spc="0" normalizeH="0" baseline="0" noProof="0">
                <a:ln>
                  <a:noFill/>
                </a:ln>
                <a:solidFill>
                  <a:prstClr val="black"/>
                </a:solidFill>
                <a:effectLst/>
                <a:uLnTx/>
                <a:uFillTx/>
                <a:latin typeface="Calibri"/>
                <a:ea typeface="MS PGothic"/>
                <a:cs typeface="Calibri"/>
              </a:rPr>
              <a:t>Technology</a:t>
            </a:r>
            <a:endParaRPr kumimoji="0" lang="en-MY" sz="22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21340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7">
            <a:extLst>
              <a:ext uri="{FF2B5EF4-FFF2-40B4-BE49-F238E27FC236}">
                <a16:creationId xmlns:a16="http://schemas.microsoft.com/office/drawing/2014/main" id="{C0D0E756-650B-414C-8FDB-06FF2FCFADEC}"/>
              </a:ext>
            </a:extLst>
          </p:cNvPr>
          <p:cNvSpPr>
            <a:spLocks noChangeArrowheads="1"/>
          </p:cNvSpPr>
          <p:nvPr/>
        </p:nvSpPr>
        <p:spPr bwMode="auto">
          <a:xfrm>
            <a:off x="0" y="493213"/>
            <a:ext cx="12192000" cy="49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Gill Sans" panose="020B0502020104020203" charset="0"/>
                <a:ea typeface="MS PGothic" panose="020B0600070205080204" pitchFamily="34" charset="-128"/>
                <a:cs typeface="Gill Sans" panose="020B0502020104020203"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panose="020B0502020104020203" charset="0"/>
                <a:ea typeface="MS PGothic" panose="020B0600070205080204" pitchFamily="34" charset="-128"/>
                <a:cs typeface="Gill Sans" panose="020B0502020104020203"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panose="020B0502020104020203" charset="0"/>
                <a:ea typeface="MS PGothic" panose="020B0600070205080204" pitchFamily="34" charset="-128"/>
                <a:cs typeface="Gill Sans" panose="020B0502020104020203"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9pPr>
          </a:lstStyle>
          <a:p>
            <a:pPr marL="0" marR="0" lvl="0" indent="0" algn="ctr" defTabSz="914400" rtl="0" eaLnBrk="0" fontAlgn="auto" latinLnBrk="0" hangingPunct="0">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prstClr val="black"/>
                </a:solidFill>
                <a:effectLst/>
                <a:uLnTx/>
                <a:uFillTx/>
                <a:latin typeface="Gill Sans MT" panose="020B0502020104020203" pitchFamily="34" charset="0"/>
                <a:ea typeface="MS PGothic" panose="020B0600070205080204" pitchFamily="34" charset="-128"/>
                <a:cs typeface="Arial" panose="020B0604020202020204" pitchFamily="34" charset="0"/>
              </a:rPr>
              <a:t>CYBERSECURITY CAPACITY BUILDING FRAMEWORK</a:t>
            </a:r>
          </a:p>
        </p:txBody>
      </p:sp>
      <p:cxnSp>
        <p:nvCxnSpPr>
          <p:cNvPr id="26" name="Straight Connector 5">
            <a:extLst>
              <a:ext uri="{FF2B5EF4-FFF2-40B4-BE49-F238E27FC236}">
                <a16:creationId xmlns:a16="http://schemas.microsoft.com/office/drawing/2014/main" id="{2787C094-A68F-45B5-9682-459B55DEE73F}"/>
              </a:ext>
            </a:extLst>
          </p:cNvPr>
          <p:cNvCxnSpPr>
            <a:cxnSpLocks noChangeShapeType="1"/>
          </p:cNvCxnSpPr>
          <p:nvPr/>
        </p:nvCxnSpPr>
        <p:spPr bwMode="auto">
          <a:xfrm>
            <a:off x="800100" y="1016836"/>
            <a:ext cx="10428818" cy="49323"/>
          </a:xfrm>
          <a:prstGeom prst="line">
            <a:avLst/>
          </a:prstGeom>
          <a:noFill/>
          <a:ln w="38100">
            <a:solidFill>
              <a:srgbClr val="E46C0A"/>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6" name="Group 5">
            <a:extLst>
              <a:ext uri="{FF2B5EF4-FFF2-40B4-BE49-F238E27FC236}">
                <a16:creationId xmlns:a16="http://schemas.microsoft.com/office/drawing/2014/main" id="{5894C2EB-83A8-4BB4-9A5A-38D9B5BE5DCC}"/>
              </a:ext>
            </a:extLst>
          </p:cNvPr>
          <p:cNvGrpSpPr/>
          <p:nvPr/>
        </p:nvGrpSpPr>
        <p:grpSpPr>
          <a:xfrm>
            <a:off x="1469981" y="951846"/>
            <a:ext cx="9758937" cy="3636246"/>
            <a:chOff x="1469981" y="888784"/>
            <a:chExt cx="9758937" cy="3636246"/>
          </a:xfrm>
        </p:grpSpPr>
        <p:pic>
          <p:nvPicPr>
            <p:cNvPr id="2" name="Picture 1">
              <a:extLst>
                <a:ext uri="{FF2B5EF4-FFF2-40B4-BE49-F238E27FC236}">
                  <a16:creationId xmlns:a16="http://schemas.microsoft.com/office/drawing/2014/main" id="{3A1AF9ED-9B60-4FAF-ADCF-89E445741C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69981" y="888784"/>
              <a:ext cx="9758937" cy="3636246"/>
            </a:xfrm>
            <a:prstGeom prst="rect">
              <a:avLst/>
            </a:prstGeom>
          </p:spPr>
        </p:pic>
        <p:grpSp>
          <p:nvGrpSpPr>
            <p:cNvPr id="5" name="Group 4">
              <a:extLst>
                <a:ext uri="{FF2B5EF4-FFF2-40B4-BE49-F238E27FC236}">
                  <a16:creationId xmlns:a16="http://schemas.microsoft.com/office/drawing/2014/main" id="{5595D739-6224-4EBA-B667-D58C6FB8A471}"/>
                </a:ext>
              </a:extLst>
            </p:cNvPr>
            <p:cNvGrpSpPr/>
            <p:nvPr/>
          </p:nvGrpSpPr>
          <p:grpSpPr>
            <a:xfrm>
              <a:off x="1648460" y="1813269"/>
              <a:ext cx="2921000" cy="2290925"/>
              <a:chOff x="1191260" y="1989216"/>
              <a:chExt cx="2921000" cy="2290925"/>
            </a:xfrm>
          </p:grpSpPr>
          <p:sp>
            <p:nvSpPr>
              <p:cNvPr id="21" name="TextBox 18">
                <a:extLst>
                  <a:ext uri="{FF2B5EF4-FFF2-40B4-BE49-F238E27FC236}">
                    <a16:creationId xmlns:a16="http://schemas.microsoft.com/office/drawing/2014/main" id="{19EF7C1F-A3D2-41B9-B05A-041C01749448}"/>
                  </a:ext>
                </a:extLst>
              </p:cNvPr>
              <p:cNvSpPr txBox="1">
                <a:spLocks noChangeArrowheads="1"/>
              </p:cNvSpPr>
              <p:nvPr/>
            </p:nvSpPr>
            <p:spPr bwMode="auto">
              <a:xfrm>
                <a:off x="1191260" y="1989216"/>
                <a:ext cx="292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panose="020B0502020104020203" charset="0"/>
                    <a:ea typeface="MS PGothic" panose="020B0600070205080204" pitchFamily="34" charset="-128"/>
                    <a:cs typeface="Gill Sans" panose="020B0502020104020203"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panose="020B0502020104020203" charset="0"/>
                    <a:ea typeface="MS PGothic" panose="020B0600070205080204" pitchFamily="34" charset="-128"/>
                    <a:cs typeface="Gill Sans" panose="020B0502020104020203"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panose="020B0502020104020203" charset="0"/>
                    <a:ea typeface="MS PGothic" panose="020B0600070205080204" pitchFamily="34" charset="-128"/>
                    <a:cs typeface="Gill Sans" panose="020B0502020104020203"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MY"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Global ACE Scheme</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MY"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https://www.cybereducationscheme.org</a:t>
                </a:r>
              </a:p>
            </p:txBody>
          </p:sp>
          <p:sp>
            <p:nvSpPr>
              <p:cNvPr id="22" name="Rectangle 19">
                <a:extLst>
                  <a:ext uri="{FF2B5EF4-FFF2-40B4-BE49-F238E27FC236}">
                    <a16:creationId xmlns:a16="http://schemas.microsoft.com/office/drawing/2014/main" id="{D8667B2C-9DBF-4056-9204-9BE4DF1EA6E5}"/>
                  </a:ext>
                </a:extLst>
              </p:cNvPr>
              <p:cNvSpPr>
                <a:spLocks noChangeArrowheads="1"/>
              </p:cNvSpPr>
              <p:nvPr/>
            </p:nvSpPr>
            <p:spPr bwMode="auto">
              <a:xfrm>
                <a:off x="1240473" y="2940024"/>
                <a:ext cx="2822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panose="020B0502020104020203" charset="0"/>
                    <a:ea typeface="MS PGothic" panose="020B0600070205080204" pitchFamily="34" charset="-128"/>
                    <a:cs typeface="Gill Sans" panose="020B0502020104020203"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panose="020B0502020104020203" charset="0"/>
                    <a:ea typeface="MS PGothic" panose="020B0600070205080204" pitchFamily="34" charset="-128"/>
                    <a:cs typeface="Gill Sans" panose="020B0502020104020203"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panose="020B0502020104020203" charset="0"/>
                    <a:ea typeface="MS PGothic" panose="020B0600070205080204" pitchFamily="34" charset="-128"/>
                    <a:cs typeface="Gill Sans" panose="020B0502020104020203"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MY"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Cyberguru</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MY"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https://www.cyberguru.my</a:t>
                </a:r>
              </a:p>
            </p:txBody>
          </p:sp>
          <p:sp>
            <p:nvSpPr>
              <p:cNvPr id="23" name="Rectangle 20">
                <a:extLst>
                  <a:ext uri="{FF2B5EF4-FFF2-40B4-BE49-F238E27FC236}">
                    <a16:creationId xmlns:a16="http://schemas.microsoft.com/office/drawing/2014/main" id="{F07E0357-A819-4D2D-9C7A-07B3F9097C4B}"/>
                  </a:ext>
                </a:extLst>
              </p:cNvPr>
              <p:cNvSpPr>
                <a:spLocks noChangeArrowheads="1"/>
              </p:cNvSpPr>
              <p:nvPr/>
            </p:nvSpPr>
            <p:spPr bwMode="auto">
              <a:xfrm>
                <a:off x="1240473" y="3818178"/>
                <a:ext cx="2449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panose="020B0502020104020203" charset="0"/>
                    <a:ea typeface="MS PGothic" panose="020B0600070205080204" pitchFamily="34" charset="-128"/>
                    <a:cs typeface="Gill Sans" panose="020B0502020104020203"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panose="020B0502020104020203" charset="0"/>
                    <a:ea typeface="MS PGothic" panose="020B0600070205080204" pitchFamily="34" charset="-128"/>
                    <a:cs typeface="Gill Sans" panose="020B0502020104020203"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panose="020B0502020104020203" charset="0"/>
                    <a:ea typeface="MS PGothic" panose="020B0600070205080204" pitchFamily="34" charset="-128"/>
                    <a:cs typeface="Gill Sans" panose="020B0502020104020203"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charset="0"/>
                    <a:ea typeface="MS PGothic" panose="020B0600070205080204" pitchFamily="34" charset="-128"/>
                    <a:cs typeface="Gill Sans" panose="020B0502020104020203"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MY"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Cybersafe</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MY"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https://www.cybersafe.my</a:t>
                </a:r>
              </a:p>
            </p:txBody>
          </p:sp>
        </p:grpSp>
      </p:grpSp>
      <p:pic>
        <p:nvPicPr>
          <p:cNvPr id="3" name="Picture 2">
            <a:extLst>
              <a:ext uri="{FF2B5EF4-FFF2-40B4-BE49-F238E27FC236}">
                <a16:creationId xmlns:a16="http://schemas.microsoft.com/office/drawing/2014/main" id="{42AB1304-A445-48C9-A1F3-CDCE1F77FAB2}"/>
              </a:ext>
            </a:extLst>
          </p:cNvPr>
          <p:cNvPicPr>
            <a:picLocks noChangeAspect="1"/>
          </p:cNvPicPr>
          <p:nvPr/>
        </p:nvPicPr>
        <p:blipFill>
          <a:blip r:embed="rId3"/>
          <a:stretch>
            <a:fillRect/>
          </a:stretch>
        </p:blipFill>
        <p:spPr>
          <a:xfrm>
            <a:off x="1897380" y="4280141"/>
            <a:ext cx="8397240" cy="2261947"/>
          </a:xfrm>
          <a:prstGeom prst="rect">
            <a:avLst/>
          </a:prstGeom>
        </p:spPr>
      </p:pic>
    </p:spTree>
    <p:extLst>
      <p:ext uri="{BB962C8B-B14F-4D97-AF65-F5344CB8AC3E}">
        <p14:creationId xmlns:p14="http://schemas.microsoft.com/office/powerpoint/2010/main" val="667070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awasan Kemakmuran Bersama 2030 Perlu Dinilai Semula - Celik Wang">
            <a:extLst>
              <a:ext uri="{FF2B5EF4-FFF2-40B4-BE49-F238E27FC236}">
                <a16:creationId xmlns:a16="http://schemas.microsoft.com/office/drawing/2014/main" id="{41A7C7D0-93E5-43C4-BF41-1C55D5DB3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443" y="18106"/>
            <a:ext cx="4348721" cy="241642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C93CD76B-BC9C-4B5B-BE18-E19EB8C0D7ED}"/>
              </a:ext>
            </a:extLst>
          </p:cNvPr>
          <p:cNvSpPr/>
          <p:nvPr/>
        </p:nvSpPr>
        <p:spPr>
          <a:xfrm>
            <a:off x="4291902" y="2326287"/>
            <a:ext cx="3615988" cy="2218676"/>
          </a:xfrm>
          <a:prstGeom prst="roundRect">
            <a:avLst>
              <a:gd name="adj" fmla="val 5746"/>
            </a:avLst>
          </a:prstGeom>
          <a:solidFill>
            <a:schemeClr val="bg1"/>
          </a:solidFill>
          <a:ln w="28575">
            <a:solidFill>
              <a:srgbClr val="194E7A"/>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E31CEFEC-DB03-439E-9224-A053DDC9AF59}"/>
              </a:ext>
            </a:extLst>
          </p:cNvPr>
          <p:cNvGrpSpPr/>
          <p:nvPr/>
        </p:nvGrpSpPr>
        <p:grpSpPr>
          <a:xfrm>
            <a:off x="732155" y="130767"/>
            <a:ext cx="3621818" cy="1937213"/>
            <a:chOff x="7611230" y="2086769"/>
            <a:chExt cx="3621818" cy="1937213"/>
          </a:xfrm>
        </p:grpSpPr>
        <p:sp>
          <p:nvSpPr>
            <p:cNvPr id="72" name="Rectangle: Rounded Corners 71">
              <a:extLst>
                <a:ext uri="{FF2B5EF4-FFF2-40B4-BE49-F238E27FC236}">
                  <a16:creationId xmlns:a16="http://schemas.microsoft.com/office/drawing/2014/main" id="{BC2B0C17-D0C4-4139-B3F6-89F4BFC1BAF0}"/>
                </a:ext>
              </a:extLst>
            </p:cNvPr>
            <p:cNvSpPr/>
            <p:nvPr/>
          </p:nvSpPr>
          <p:spPr>
            <a:xfrm>
              <a:off x="7611230" y="2086769"/>
              <a:ext cx="3621818" cy="1937213"/>
            </a:xfrm>
            <a:prstGeom prst="roundRect">
              <a:avLst>
                <a:gd name="adj" fmla="val 5659"/>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75" name="TextBox 74">
              <a:extLst>
                <a:ext uri="{FF2B5EF4-FFF2-40B4-BE49-F238E27FC236}">
                  <a16:creationId xmlns:a16="http://schemas.microsoft.com/office/drawing/2014/main" id="{CA20A1C2-7AB8-460D-AE7C-9437B8A35E8B}"/>
                </a:ext>
              </a:extLst>
            </p:cNvPr>
            <p:cNvSpPr txBox="1"/>
            <p:nvPr/>
          </p:nvSpPr>
          <p:spPr>
            <a:xfrm>
              <a:off x="8818195" y="2193789"/>
              <a:ext cx="2214147" cy="584775"/>
            </a:xfrm>
            <a:prstGeom prst="rect">
              <a:avLst/>
            </a:prstGeom>
            <a:noFill/>
          </p:spPr>
          <p:txBody>
            <a:bodyPr wrap="square" rtlCol="0">
              <a:spAutoFit/>
            </a:bodyPr>
            <a:lstStyle>
              <a:defPPr>
                <a:defRPr lang="en-US"/>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KKMM Strategic Framework</a:t>
              </a:r>
            </a:p>
          </p:txBody>
        </p:sp>
        <p:sp>
          <p:nvSpPr>
            <p:cNvPr id="76" name="Rectangle: Rounded Corners 75">
              <a:extLst>
                <a:ext uri="{FF2B5EF4-FFF2-40B4-BE49-F238E27FC236}">
                  <a16:creationId xmlns:a16="http://schemas.microsoft.com/office/drawing/2014/main" id="{067A3993-154B-457A-8E44-1B1C95AD1050}"/>
                </a:ext>
              </a:extLst>
            </p:cNvPr>
            <p:cNvSpPr/>
            <p:nvPr/>
          </p:nvSpPr>
          <p:spPr>
            <a:xfrm>
              <a:off x="7728349" y="2792634"/>
              <a:ext cx="3385096" cy="1150971"/>
            </a:xfrm>
            <a:prstGeom prst="roundRect">
              <a:avLst>
                <a:gd name="adj" fmla="val 544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Strategic Thrust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Driving the Digital Economy and IT Towards Developed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5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Strategic Thrust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Strengthen the regulation of a reliable and stable communications and multimedia ecosystem</a:t>
              </a:r>
            </a:p>
          </p:txBody>
        </p:sp>
        <p:pic>
          <p:nvPicPr>
            <p:cNvPr id="77" name="Picture 76">
              <a:extLst>
                <a:ext uri="{FF2B5EF4-FFF2-40B4-BE49-F238E27FC236}">
                  <a16:creationId xmlns:a16="http://schemas.microsoft.com/office/drawing/2014/main" id="{40C4A65A-9C77-4088-A7AE-4906421E20C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79933" y="2168563"/>
              <a:ext cx="582101" cy="584776"/>
            </a:xfrm>
            <a:prstGeom prst="rect">
              <a:avLst/>
            </a:prstGeom>
          </p:spPr>
        </p:pic>
      </p:grpSp>
      <p:grpSp>
        <p:nvGrpSpPr>
          <p:cNvPr id="21" name="Group 20">
            <a:extLst>
              <a:ext uri="{FF2B5EF4-FFF2-40B4-BE49-F238E27FC236}">
                <a16:creationId xmlns:a16="http://schemas.microsoft.com/office/drawing/2014/main" id="{9F4A7EEF-DC03-445D-9357-05DB79FA69C2}"/>
              </a:ext>
            </a:extLst>
          </p:cNvPr>
          <p:cNvGrpSpPr/>
          <p:nvPr/>
        </p:nvGrpSpPr>
        <p:grpSpPr>
          <a:xfrm>
            <a:off x="4276926" y="4749327"/>
            <a:ext cx="3621818" cy="1944628"/>
            <a:chOff x="531212" y="4956419"/>
            <a:chExt cx="3621818" cy="1944628"/>
          </a:xfrm>
        </p:grpSpPr>
        <p:sp>
          <p:nvSpPr>
            <p:cNvPr id="79" name="Rectangle: Rounded Corners 78">
              <a:extLst>
                <a:ext uri="{FF2B5EF4-FFF2-40B4-BE49-F238E27FC236}">
                  <a16:creationId xmlns:a16="http://schemas.microsoft.com/office/drawing/2014/main" id="{61B63ABE-543D-4746-AF9F-48DEB8C5B956}"/>
                </a:ext>
              </a:extLst>
            </p:cNvPr>
            <p:cNvSpPr/>
            <p:nvPr/>
          </p:nvSpPr>
          <p:spPr>
            <a:xfrm>
              <a:off x="531212" y="4956419"/>
              <a:ext cx="3621818" cy="1944628"/>
            </a:xfrm>
            <a:prstGeom prst="roundRect">
              <a:avLst>
                <a:gd name="adj" fmla="val 5659"/>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87" name="TextBox 86">
              <a:extLst>
                <a:ext uri="{FF2B5EF4-FFF2-40B4-BE49-F238E27FC236}">
                  <a16:creationId xmlns:a16="http://schemas.microsoft.com/office/drawing/2014/main" id="{DA09BCBE-D59F-44D6-9707-643B5FE8F97A}"/>
                </a:ext>
              </a:extLst>
            </p:cNvPr>
            <p:cNvSpPr txBox="1"/>
            <p:nvPr/>
          </p:nvSpPr>
          <p:spPr>
            <a:xfrm>
              <a:off x="576284" y="4995216"/>
              <a:ext cx="1131086" cy="1077218"/>
            </a:xfrm>
            <a:prstGeom prst="rect">
              <a:avLst/>
            </a:prstGeom>
            <a:noFill/>
          </p:spPr>
          <p:txBody>
            <a:bodyPr wrap="square" rtlCol="0">
              <a:spAutoFit/>
            </a:bodyPr>
            <a:lstStyle>
              <a:defPPr>
                <a:defRPr lang="en-US"/>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Malaysia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1"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Cyber Security Strategy</a:t>
              </a:r>
            </a:p>
          </p:txBody>
        </p:sp>
        <p:sp>
          <p:nvSpPr>
            <p:cNvPr id="88" name="Rectangle: Rounded Corners 87">
              <a:extLst>
                <a:ext uri="{FF2B5EF4-FFF2-40B4-BE49-F238E27FC236}">
                  <a16:creationId xmlns:a16="http://schemas.microsoft.com/office/drawing/2014/main" id="{5E4D4FD3-CF83-4EBB-B319-AE9AE54B57DE}"/>
                </a:ext>
              </a:extLst>
            </p:cNvPr>
            <p:cNvSpPr/>
            <p:nvPr/>
          </p:nvSpPr>
          <p:spPr>
            <a:xfrm>
              <a:off x="1767932" y="5026739"/>
              <a:ext cx="2281923" cy="1788583"/>
            </a:xfrm>
            <a:prstGeom prst="roundRect">
              <a:avLst>
                <a:gd name="adj" fmla="val 515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358775" marR="0" lvl="0" indent="-358775" algn="l" defTabSz="914400" rtl="0" eaLnBrk="1" fontAlgn="auto" latinLnBrk="0" hangingPunct="1">
                <a:lnSpc>
                  <a:spcPct val="100000"/>
                </a:lnSpc>
                <a:spcBef>
                  <a:spcPts val="0"/>
                </a:spcBef>
                <a:spcAft>
                  <a:spcPts val="400"/>
                </a:spcAft>
                <a:buClrTx/>
                <a:buSzTx/>
                <a:buFontTx/>
                <a:buNone/>
                <a:tabLst/>
                <a:defRPr/>
              </a:pPr>
              <a:r>
                <a:rPr kumimoji="0" lang="en-MY" sz="1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1</a:t>
              </a:r>
              <a:r>
                <a:rPr kumimoji="0" lang="en-MY"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Effective Governance and Management</a:t>
              </a:r>
            </a:p>
            <a:p>
              <a:pPr marL="358775" marR="0" lvl="0" indent="-358775" algn="l" defTabSz="914400" rtl="0" eaLnBrk="1" fontAlgn="auto" latinLnBrk="0" hangingPunct="1">
                <a:lnSpc>
                  <a:spcPct val="100000"/>
                </a:lnSpc>
                <a:spcBef>
                  <a:spcPts val="0"/>
                </a:spcBef>
                <a:spcAft>
                  <a:spcPts val="400"/>
                </a:spcAft>
                <a:buClrTx/>
                <a:buSzTx/>
                <a:buFontTx/>
                <a:buNone/>
                <a:tabLst/>
                <a:defRPr/>
              </a:pPr>
              <a:r>
                <a:rPr kumimoji="0" lang="en-MY" sz="1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2</a:t>
              </a:r>
              <a:r>
                <a:rPr kumimoji="0" lang="en-MY"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Strengthening Legislative Framework and Enforcement </a:t>
              </a:r>
              <a:endParaRPr kumimoji="0" lang="en-MY"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358775" marR="0" lvl="0" indent="-358775"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3</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kumimoji="0" lang="en-US" sz="1000" b="0" i="0" u="none" strike="noStrike" kern="1200" cap="none" spc="0" normalizeH="0" baseline="0" noProof="0" err="1">
                  <a:ln>
                    <a:noFill/>
                  </a:ln>
                  <a:solidFill>
                    <a:prstClr val="black"/>
                  </a:solidFill>
                  <a:effectLst/>
                  <a:uLnTx/>
                  <a:uFillTx/>
                  <a:latin typeface="Arial Narrow" panose="020B0606020202030204" pitchFamily="34" charset="0"/>
                  <a:ea typeface="+mn-ea"/>
                  <a:cs typeface="+mn-cs"/>
                </a:rPr>
                <a:t>Catalysing</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World Class Innovation, Technology, R&amp;D and Industry</a:t>
              </a:r>
              <a:endParaRPr kumimoji="0" lang="en-MY"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358775" marR="0" lvl="0" indent="-358775"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4</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Enhancing Capacity and Capability Building, Awareness and Education</a:t>
              </a:r>
              <a:endParaRPr kumimoji="0" lang="en-MY"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358775" marR="0" lvl="0" indent="-358775" algn="l" defTabSz="914400" rtl="0" eaLnBrk="1" fontAlgn="auto" latinLnBrk="0" hangingPunct="1">
                <a:lnSpc>
                  <a:spcPct val="100000"/>
                </a:lnSpc>
                <a:spcBef>
                  <a:spcPts val="0"/>
                </a:spcBef>
                <a:spcAft>
                  <a:spcPts val="400"/>
                </a:spcAft>
                <a:buClrTx/>
                <a:buSzTx/>
                <a:buFontTx/>
                <a:buNone/>
                <a:tabLst/>
                <a:defRPr/>
              </a:pPr>
              <a:r>
                <a:rPr kumimoji="0" lang="en-MY" sz="1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5</a:t>
              </a:r>
              <a:r>
                <a:rPr kumimoji="0" lang="en-MY"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Strengthening Global Collaboration</a:t>
              </a:r>
            </a:p>
          </p:txBody>
        </p:sp>
        <p:pic>
          <p:nvPicPr>
            <p:cNvPr id="89" name="Picture 88">
              <a:extLst>
                <a:ext uri="{FF2B5EF4-FFF2-40B4-BE49-F238E27FC236}">
                  <a16:creationId xmlns:a16="http://schemas.microsoft.com/office/drawing/2014/main" id="{0C7D5B53-EEE0-42D0-AF7E-88B1499078B6}"/>
                </a:ext>
              </a:extLst>
            </p:cNvPr>
            <p:cNvPicPr>
              <a:picLocks noChangeAspect="1"/>
            </p:cNvPicPr>
            <p:nvPr/>
          </p:nvPicPr>
          <p:blipFill>
            <a:blip r:embed="rId5"/>
            <a:stretch>
              <a:fillRect/>
            </a:stretch>
          </p:blipFill>
          <p:spPr>
            <a:xfrm>
              <a:off x="652993" y="6111231"/>
              <a:ext cx="1010953" cy="691135"/>
            </a:xfrm>
            <a:prstGeom prst="rect">
              <a:avLst/>
            </a:prstGeom>
          </p:spPr>
        </p:pic>
      </p:grpSp>
      <p:grpSp>
        <p:nvGrpSpPr>
          <p:cNvPr id="22" name="Group 21">
            <a:extLst>
              <a:ext uri="{FF2B5EF4-FFF2-40B4-BE49-F238E27FC236}">
                <a16:creationId xmlns:a16="http://schemas.microsoft.com/office/drawing/2014/main" id="{0C978D45-0D26-44C9-A6D9-D1412ADDB4E8}"/>
              </a:ext>
            </a:extLst>
          </p:cNvPr>
          <p:cNvGrpSpPr/>
          <p:nvPr/>
        </p:nvGrpSpPr>
        <p:grpSpPr>
          <a:xfrm>
            <a:off x="8008389" y="4743272"/>
            <a:ext cx="3620736" cy="1944628"/>
            <a:chOff x="8355726" y="3027422"/>
            <a:chExt cx="2184553" cy="1944628"/>
          </a:xfrm>
        </p:grpSpPr>
        <p:sp>
          <p:nvSpPr>
            <p:cNvPr id="91" name="Rectangle: Rounded Corners 90">
              <a:extLst>
                <a:ext uri="{FF2B5EF4-FFF2-40B4-BE49-F238E27FC236}">
                  <a16:creationId xmlns:a16="http://schemas.microsoft.com/office/drawing/2014/main" id="{6A1639CF-0DB2-4DB9-9B92-78A6687485B6}"/>
                </a:ext>
              </a:extLst>
            </p:cNvPr>
            <p:cNvSpPr/>
            <p:nvPr/>
          </p:nvSpPr>
          <p:spPr>
            <a:xfrm>
              <a:off x="8355726" y="3027422"/>
              <a:ext cx="2184553" cy="1944628"/>
            </a:xfrm>
            <a:prstGeom prst="roundRect">
              <a:avLst>
                <a:gd name="adj" fmla="val 5659"/>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93" name="TextBox 92">
              <a:extLst>
                <a:ext uri="{FF2B5EF4-FFF2-40B4-BE49-F238E27FC236}">
                  <a16:creationId xmlns:a16="http://schemas.microsoft.com/office/drawing/2014/main" id="{AFBF5E8C-B72C-46E6-8383-4753AC958CE8}"/>
                </a:ext>
              </a:extLst>
            </p:cNvPr>
            <p:cNvSpPr txBox="1"/>
            <p:nvPr/>
          </p:nvSpPr>
          <p:spPr>
            <a:xfrm>
              <a:off x="9228978" y="3047679"/>
              <a:ext cx="1252247" cy="830997"/>
            </a:xfrm>
            <a:prstGeom prst="rect">
              <a:avLst/>
            </a:prstGeom>
            <a:noFill/>
          </p:spPr>
          <p:txBody>
            <a:bodyPr wrap="square" rtlCol="0">
              <a:spAutoFit/>
            </a:bodyPr>
            <a:lstStyle>
              <a:defPPr>
                <a:defRPr lang="en-US"/>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National 4th Industrial Revolution Policy (N4IR)</a:t>
              </a:r>
            </a:p>
          </p:txBody>
        </p:sp>
        <p:sp>
          <p:nvSpPr>
            <p:cNvPr id="94" name="Rectangle: Rounded Corners 93">
              <a:extLst>
                <a:ext uri="{FF2B5EF4-FFF2-40B4-BE49-F238E27FC236}">
                  <a16:creationId xmlns:a16="http://schemas.microsoft.com/office/drawing/2014/main" id="{2506BE8F-8F31-400D-9566-910001692A24}"/>
                </a:ext>
              </a:extLst>
            </p:cNvPr>
            <p:cNvSpPr/>
            <p:nvPr/>
          </p:nvSpPr>
          <p:spPr>
            <a:xfrm>
              <a:off x="8454083" y="3871052"/>
              <a:ext cx="2007152" cy="1015274"/>
            </a:xfrm>
            <a:prstGeom prst="roundRect">
              <a:avLst>
                <a:gd name="adj" fmla="val 1178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Thrust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Equip the Rakyat with 4IR knowledge and skill sets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Thrust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Future-proof regulations to be agile with technological changes</a:t>
              </a:r>
            </a:p>
          </p:txBody>
        </p:sp>
        <p:pic>
          <p:nvPicPr>
            <p:cNvPr id="95" name="Picture 94">
              <a:extLst>
                <a:ext uri="{FF2B5EF4-FFF2-40B4-BE49-F238E27FC236}">
                  <a16:creationId xmlns:a16="http://schemas.microsoft.com/office/drawing/2014/main" id="{3286961F-559D-4B51-9930-7CF61D0BB41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70047" y="3086177"/>
              <a:ext cx="803502" cy="714944"/>
            </a:xfrm>
            <a:prstGeom prst="rect">
              <a:avLst/>
            </a:prstGeom>
          </p:spPr>
        </p:pic>
      </p:grpSp>
      <p:grpSp>
        <p:nvGrpSpPr>
          <p:cNvPr id="23" name="Group 22">
            <a:extLst>
              <a:ext uri="{FF2B5EF4-FFF2-40B4-BE49-F238E27FC236}">
                <a16:creationId xmlns:a16="http://schemas.microsoft.com/office/drawing/2014/main" id="{370D73A7-E271-4197-B20B-CF2290AAD7F3}"/>
              </a:ext>
            </a:extLst>
          </p:cNvPr>
          <p:cNvGrpSpPr/>
          <p:nvPr/>
        </p:nvGrpSpPr>
        <p:grpSpPr>
          <a:xfrm>
            <a:off x="562876" y="4743272"/>
            <a:ext cx="3621818" cy="1944628"/>
            <a:chOff x="284689" y="2513844"/>
            <a:chExt cx="3621818" cy="1944628"/>
          </a:xfrm>
        </p:grpSpPr>
        <p:grpSp>
          <p:nvGrpSpPr>
            <p:cNvPr id="96" name="Group 95">
              <a:extLst>
                <a:ext uri="{FF2B5EF4-FFF2-40B4-BE49-F238E27FC236}">
                  <a16:creationId xmlns:a16="http://schemas.microsoft.com/office/drawing/2014/main" id="{0E7202B0-F13F-4CEF-8A98-5513FD0C80F9}"/>
                </a:ext>
              </a:extLst>
            </p:cNvPr>
            <p:cNvGrpSpPr/>
            <p:nvPr/>
          </p:nvGrpSpPr>
          <p:grpSpPr>
            <a:xfrm>
              <a:off x="284689" y="2513844"/>
              <a:ext cx="3621818" cy="1944628"/>
              <a:chOff x="8355727" y="3027422"/>
              <a:chExt cx="3621818" cy="1944628"/>
            </a:xfrm>
          </p:grpSpPr>
          <p:sp>
            <p:nvSpPr>
              <p:cNvPr id="97" name="Rectangle: Rounded Corners 96">
                <a:extLst>
                  <a:ext uri="{FF2B5EF4-FFF2-40B4-BE49-F238E27FC236}">
                    <a16:creationId xmlns:a16="http://schemas.microsoft.com/office/drawing/2014/main" id="{6B8E9F93-F32E-4E02-BD07-81CC15D285B8}"/>
                  </a:ext>
                </a:extLst>
              </p:cNvPr>
              <p:cNvSpPr/>
              <p:nvPr/>
            </p:nvSpPr>
            <p:spPr>
              <a:xfrm>
                <a:off x="8355727" y="3027422"/>
                <a:ext cx="3621818" cy="1944628"/>
              </a:xfrm>
              <a:prstGeom prst="roundRect">
                <a:avLst>
                  <a:gd name="adj" fmla="val 5659"/>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98" name="TextBox 97">
                <a:extLst>
                  <a:ext uri="{FF2B5EF4-FFF2-40B4-BE49-F238E27FC236}">
                    <a16:creationId xmlns:a16="http://schemas.microsoft.com/office/drawing/2014/main" id="{FADA1B6F-50C1-4E32-9AF8-5C0A248CBC3E}"/>
                  </a:ext>
                </a:extLst>
              </p:cNvPr>
              <p:cNvSpPr txBox="1"/>
              <p:nvPr/>
            </p:nvSpPr>
            <p:spPr>
              <a:xfrm>
                <a:off x="9316014" y="3174266"/>
                <a:ext cx="2367303" cy="584775"/>
              </a:xfrm>
              <a:prstGeom prst="rect">
                <a:avLst/>
              </a:prstGeom>
              <a:noFill/>
            </p:spPr>
            <p:txBody>
              <a:bodyPr wrap="square" rtlCol="0">
                <a:spAutoFit/>
              </a:bodyPr>
              <a:lstStyle>
                <a:defPPr>
                  <a:defRPr lang="en-US"/>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Malaysia Digital Economy Blueprint</a:t>
                </a:r>
              </a:p>
            </p:txBody>
          </p:sp>
          <p:sp>
            <p:nvSpPr>
              <p:cNvPr id="99" name="Rectangle: Rounded Corners 98">
                <a:extLst>
                  <a:ext uri="{FF2B5EF4-FFF2-40B4-BE49-F238E27FC236}">
                    <a16:creationId xmlns:a16="http://schemas.microsoft.com/office/drawing/2014/main" id="{5AD2193F-35B3-4B05-BAA3-320A94F67B0D}"/>
                  </a:ext>
                </a:extLst>
              </p:cNvPr>
              <p:cNvSpPr/>
              <p:nvPr/>
            </p:nvSpPr>
            <p:spPr>
              <a:xfrm>
                <a:off x="8444924" y="3871052"/>
                <a:ext cx="3435763" cy="1015274"/>
              </a:xfrm>
              <a:prstGeom prst="roundRect">
                <a:avLst>
                  <a:gd name="adj" fmla="val 1178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447675" marR="0" lvl="0" indent="-447675" algn="l" defTabSz="914400" rtl="0" eaLnBrk="1" fontAlgn="auto" latinLnBrk="0" hangingPunct="1">
                  <a:lnSpc>
                    <a:spcPct val="100000"/>
                  </a:lnSpc>
                  <a:spcBef>
                    <a:spcPts val="0"/>
                  </a:spcBef>
                  <a:spcAft>
                    <a:spcPts val="40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Thrust 1: </a:t>
                </a: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Drive digital transformation in the public sector</a:t>
                </a:r>
              </a:p>
              <a:p>
                <a:pPr marL="444500" marR="0" lvl="0" indent="-444500" algn="l" defTabSz="914400" rtl="0" eaLnBrk="1" fontAlgn="auto" latinLnBrk="0" hangingPunct="1">
                  <a:lnSpc>
                    <a:spcPct val="100000"/>
                  </a:lnSpc>
                  <a:spcBef>
                    <a:spcPts val="0"/>
                  </a:spcBef>
                  <a:spcAft>
                    <a:spcPts val="40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Thrust 4: </a:t>
                </a: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Build agile and competent digital talent</a:t>
                </a:r>
              </a:p>
              <a:p>
                <a:pPr marL="447675" marR="0" lvl="0" indent="-447675" algn="l" defTabSz="914400" rtl="0" eaLnBrk="1" fontAlgn="auto" latinLnBrk="0" hangingPunct="1">
                  <a:lnSpc>
                    <a:spcPct val="100000"/>
                  </a:lnSpc>
                  <a:spcBef>
                    <a:spcPts val="0"/>
                  </a:spcBef>
                  <a:spcAft>
                    <a:spcPts val="40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Thrust 6: </a:t>
                </a: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Build trusted, secure and ethical digital environment</a:t>
                </a:r>
              </a:p>
            </p:txBody>
          </p:sp>
        </p:grpSp>
        <p:pic>
          <p:nvPicPr>
            <p:cNvPr id="101" name="Picture 100">
              <a:extLst>
                <a:ext uri="{FF2B5EF4-FFF2-40B4-BE49-F238E27FC236}">
                  <a16:creationId xmlns:a16="http://schemas.microsoft.com/office/drawing/2014/main" id="{977255AF-C806-4CAE-A1AC-2ED5FC72645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27755" y="2591251"/>
              <a:ext cx="691983" cy="688355"/>
            </a:xfrm>
            <a:prstGeom prst="rect">
              <a:avLst/>
            </a:prstGeom>
          </p:spPr>
        </p:pic>
      </p:grpSp>
      <p:grpSp>
        <p:nvGrpSpPr>
          <p:cNvPr id="24" name="Group 23">
            <a:extLst>
              <a:ext uri="{FF2B5EF4-FFF2-40B4-BE49-F238E27FC236}">
                <a16:creationId xmlns:a16="http://schemas.microsoft.com/office/drawing/2014/main" id="{0B65A9A0-8881-4E92-A427-BA91DC08509B}"/>
              </a:ext>
            </a:extLst>
          </p:cNvPr>
          <p:cNvGrpSpPr/>
          <p:nvPr/>
        </p:nvGrpSpPr>
        <p:grpSpPr>
          <a:xfrm>
            <a:off x="8146345" y="146947"/>
            <a:ext cx="3628209" cy="1944628"/>
            <a:chOff x="4524762" y="130610"/>
            <a:chExt cx="3628209" cy="1944628"/>
          </a:xfrm>
        </p:grpSpPr>
        <p:grpSp>
          <p:nvGrpSpPr>
            <p:cNvPr id="103" name="Group 102">
              <a:extLst>
                <a:ext uri="{FF2B5EF4-FFF2-40B4-BE49-F238E27FC236}">
                  <a16:creationId xmlns:a16="http://schemas.microsoft.com/office/drawing/2014/main" id="{22B752CD-39A9-425D-BCCB-645CACE29B84}"/>
                </a:ext>
              </a:extLst>
            </p:cNvPr>
            <p:cNvGrpSpPr/>
            <p:nvPr/>
          </p:nvGrpSpPr>
          <p:grpSpPr>
            <a:xfrm>
              <a:off x="4524762" y="130610"/>
              <a:ext cx="3628209" cy="1944628"/>
              <a:chOff x="8508514" y="-1568923"/>
              <a:chExt cx="3628209" cy="1944628"/>
            </a:xfrm>
          </p:grpSpPr>
          <p:sp>
            <p:nvSpPr>
              <p:cNvPr id="105" name="Rectangle: Rounded Corners 104">
                <a:extLst>
                  <a:ext uri="{FF2B5EF4-FFF2-40B4-BE49-F238E27FC236}">
                    <a16:creationId xmlns:a16="http://schemas.microsoft.com/office/drawing/2014/main" id="{76D6AEB8-1E13-41BC-A23C-9CC5AD4BB5B6}"/>
                  </a:ext>
                </a:extLst>
              </p:cNvPr>
              <p:cNvSpPr/>
              <p:nvPr/>
            </p:nvSpPr>
            <p:spPr>
              <a:xfrm>
                <a:off x="8508514" y="-1568923"/>
                <a:ext cx="3628209" cy="1944628"/>
              </a:xfrm>
              <a:prstGeom prst="roundRect">
                <a:avLst>
                  <a:gd name="adj" fmla="val 5659"/>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06" name="TextBox 105">
                <a:extLst>
                  <a:ext uri="{FF2B5EF4-FFF2-40B4-BE49-F238E27FC236}">
                    <a16:creationId xmlns:a16="http://schemas.microsoft.com/office/drawing/2014/main" id="{B920B128-C3A0-45C1-B5C7-6704ACC692E4}"/>
                  </a:ext>
                </a:extLst>
              </p:cNvPr>
              <p:cNvSpPr txBox="1"/>
              <p:nvPr/>
            </p:nvSpPr>
            <p:spPr>
              <a:xfrm>
                <a:off x="9677041" y="-1533192"/>
                <a:ext cx="2206416" cy="584775"/>
              </a:xfrm>
              <a:prstGeom prst="rect">
                <a:avLst/>
              </a:prstGeom>
              <a:noFill/>
            </p:spPr>
            <p:txBody>
              <a:bodyPr wrap="square" rtlCol="0">
                <a:spAutoFit/>
              </a:bodyPr>
              <a:lstStyle>
                <a:defPPr>
                  <a:defRPr lang="en-US"/>
                </a:defPPr>
                <a:lvl1pP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Narrow" panose="020B0606020202030204" pitchFamily="34" charset="0"/>
                    <a:ea typeface="MS PGothic" panose="020B0600070205080204" pitchFamily="34" charset="-128"/>
                    <a:cs typeface="+mn-cs"/>
                  </a:rPr>
                  <a:t>Twelfth Malaysia Plan (RMK-12)</a:t>
                </a:r>
              </a:p>
            </p:txBody>
          </p:sp>
          <p:sp>
            <p:nvSpPr>
              <p:cNvPr id="107" name="Rectangle: Rounded Corners 106">
                <a:extLst>
                  <a:ext uri="{FF2B5EF4-FFF2-40B4-BE49-F238E27FC236}">
                    <a16:creationId xmlns:a16="http://schemas.microsoft.com/office/drawing/2014/main" id="{6E538A68-3799-4327-B4B8-BC957B5E8C67}"/>
                  </a:ext>
                </a:extLst>
              </p:cNvPr>
              <p:cNvSpPr/>
              <p:nvPr/>
            </p:nvSpPr>
            <p:spPr>
              <a:xfrm>
                <a:off x="8589167" y="-918533"/>
                <a:ext cx="3435676" cy="1208514"/>
              </a:xfrm>
              <a:prstGeom prst="roundRect">
                <a:avLst>
                  <a:gd name="adj" fmla="val 1178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361950" marR="0" lvl="0" indent="-361950" algn="l" defTabSz="914400" rtl="0" eaLnBrk="1" fontAlgn="auto" latinLnBrk="0" hangingPunct="1">
                  <a:lnSpc>
                    <a:spcPct val="100000"/>
                  </a:lnSpc>
                  <a:spcBef>
                    <a:spcPts val="0"/>
                  </a:spcBef>
                  <a:spcAft>
                    <a:spcPts val="20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1</a:t>
                </a: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Source of Growth</a:t>
                </a:r>
              </a:p>
              <a:p>
                <a:pPr marL="361950" marR="0" lvl="0" indent="-361950" algn="l" defTabSz="914400" rtl="0" eaLnBrk="1" fontAlgn="auto" latinLnBrk="0" hangingPunct="1">
                  <a:lnSpc>
                    <a:spcPct val="100000"/>
                  </a:lnSpc>
                  <a:spcBef>
                    <a:spcPts val="0"/>
                  </a:spcBef>
                  <a:spcAft>
                    <a:spcPts val="20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4</a:t>
                </a: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Human Capital Transformation and Market Strengthening Labor:</a:t>
                </a:r>
              </a:p>
              <a:p>
                <a:pPr marL="361950" marR="0" lvl="0" indent="-361950" algn="l"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5: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Inclusivity and People’s Well being</a:t>
                </a:r>
                <a:endPar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361950" marR="0" lvl="0" indent="-361950" algn="l"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6: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Institutional Reform</a:t>
                </a:r>
                <a:endPar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361950" marR="0" lvl="0" indent="-361950" algn="l" defTabSz="914400" rtl="0" eaLnBrk="1" fontAlgn="auto" latinLnBrk="0" hangingPunct="1">
                  <a:lnSpc>
                    <a:spcPct val="100000"/>
                  </a:lnSpc>
                  <a:spcBef>
                    <a:spcPts val="0"/>
                  </a:spcBef>
                  <a:spcAft>
                    <a:spcPts val="200"/>
                  </a:spcAft>
                  <a:buClrTx/>
                  <a:buSzTx/>
                  <a:buFontTx/>
                  <a:buNone/>
                  <a:tabLst/>
                  <a:defRPr/>
                </a:pPr>
                <a:r>
                  <a:rPr kumimoji="0" lang="en-MY"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Pillar 7: </a:t>
                </a:r>
                <a:r>
                  <a:rPr kumimoji="0" lang="en-MY"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Social Capital</a:t>
                </a:r>
              </a:p>
            </p:txBody>
          </p:sp>
        </p:grpSp>
        <p:pic>
          <p:nvPicPr>
            <p:cNvPr id="109" name="Picture 2" descr="Ringkasan intipati utama RMK 12 Rancangan Malaysia">
              <a:extLst>
                <a:ext uri="{FF2B5EF4-FFF2-40B4-BE49-F238E27FC236}">
                  <a16:creationId xmlns:a16="http://schemas.microsoft.com/office/drawing/2014/main" id="{50F26487-FBD0-4AAC-AAAF-9E1B171B51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7359" y="218719"/>
              <a:ext cx="1092349" cy="520077"/>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1">
            <a:extLst>
              <a:ext uri="{FF2B5EF4-FFF2-40B4-BE49-F238E27FC236}">
                <a16:creationId xmlns:a16="http://schemas.microsoft.com/office/drawing/2014/main" id="{E16B5706-4AE3-4241-ACF2-9B1F4114BA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845" t="19513" r="4993" b="9969"/>
          <a:stretch>
            <a:fillRect/>
          </a:stretch>
        </p:blipFill>
        <p:spPr bwMode="auto">
          <a:xfrm>
            <a:off x="4611719" y="2394557"/>
            <a:ext cx="2968563" cy="74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a:extLst>
              <a:ext uri="{FF2B5EF4-FFF2-40B4-BE49-F238E27FC236}">
                <a16:creationId xmlns:a16="http://schemas.microsoft.com/office/drawing/2014/main" id="{7BCABF26-C440-4C73-AEC1-4A4DC372C9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1540" y="2869803"/>
            <a:ext cx="1788920" cy="163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or: Elbow 7">
            <a:extLst>
              <a:ext uri="{FF2B5EF4-FFF2-40B4-BE49-F238E27FC236}">
                <a16:creationId xmlns:a16="http://schemas.microsoft.com/office/drawing/2014/main" id="{BBE906DC-D769-451A-8D1F-3AE36FD8F50F}"/>
              </a:ext>
            </a:extLst>
          </p:cNvPr>
          <p:cNvCxnSpPr>
            <a:cxnSpLocks/>
            <a:stCxn id="72" idx="2"/>
          </p:cNvCxnSpPr>
          <p:nvPr/>
        </p:nvCxnSpPr>
        <p:spPr>
          <a:xfrm rot="16200000" flipH="1">
            <a:off x="3047752" y="1563292"/>
            <a:ext cx="739462" cy="1748838"/>
          </a:xfrm>
          <a:prstGeom prst="bentConnector2">
            <a:avLst/>
          </a:prstGeom>
          <a:ln w="25400">
            <a:solidFill>
              <a:srgbClr val="194E7A"/>
            </a:solidFill>
            <a:prstDash val="sysDash"/>
            <a:headEnd type="stealth" w="lg" len="lg"/>
            <a:tailEnd type="none" w="med" len="med"/>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C4C9240C-47FA-42B7-925B-96755361A084}"/>
              </a:ext>
            </a:extLst>
          </p:cNvPr>
          <p:cNvCxnSpPr>
            <a:cxnSpLocks/>
          </p:cNvCxnSpPr>
          <p:nvPr/>
        </p:nvCxnSpPr>
        <p:spPr>
          <a:xfrm rot="5400000">
            <a:off x="8583881" y="1432897"/>
            <a:ext cx="739460" cy="2009626"/>
          </a:xfrm>
          <a:prstGeom prst="bentConnector2">
            <a:avLst/>
          </a:prstGeom>
          <a:ln w="25400">
            <a:solidFill>
              <a:srgbClr val="194E7A"/>
            </a:solidFill>
            <a:prstDash val="sysDash"/>
            <a:headEnd type="stealth" w="lg" len="lg"/>
            <a:tailEnd type="none" w="med" len="med"/>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B69E0AFF-11C3-49C7-ABDD-ADDA67D95945}"/>
              </a:ext>
            </a:extLst>
          </p:cNvPr>
          <p:cNvCxnSpPr>
            <a:cxnSpLocks/>
            <a:stCxn id="97" idx="0"/>
          </p:cNvCxnSpPr>
          <p:nvPr/>
        </p:nvCxnSpPr>
        <p:spPr>
          <a:xfrm rot="5400000" flipH="1" flipV="1">
            <a:off x="2960069" y="3425972"/>
            <a:ext cx="731016" cy="1903584"/>
          </a:xfrm>
          <a:prstGeom prst="bentConnector2">
            <a:avLst/>
          </a:prstGeom>
          <a:ln w="25400">
            <a:solidFill>
              <a:srgbClr val="194E7A"/>
            </a:solidFill>
            <a:prstDash val="sysDash"/>
            <a:headEnd type="stealth" w="lg" len="lg"/>
            <a:tailEnd type="none" w="med" len="med"/>
          </a:ln>
        </p:spPr>
        <p:style>
          <a:lnRef idx="2">
            <a:schemeClr val="accent1"/>
          </a:lnRef>
          <a:fillRef idx="0">
            <a:schemeClr val="accent1"/>
          </a:fillRef>
          <a:effectRef idx="1">
            <a:schemeClr val="accent1"/>
          </a:effectRef>
          <a:fontRef idx="minor">
            <a:schemeClr val="tx1"/>
          </a:fontRef>
        </p:style>
      </p:cxnSp>
      <p:cxnSp>
        <p:nvCxnSpPr>
          <p:cNvPr id="61" name="Connector: Elbow 60">
            <a:extLst>
              <a:ext uri="{FF2B5EF4-FFF2-40B4-BE49-F238E27FC236}">
                <a16:creationId xmlns:a16="http://schemas.microsoft.com/office/drawing/2014/main" id="{91F051BB-CD96-4158-A5CD-01F1511A718F}"/>
              </a:ext>
            </a:extLst>
          </p:cNvPr>
          <p:cNvCxnSpPr>
            <a:cxnSpLocks/>
            <a:stCxn id="91" idx="0"/>
          </p:cNvCxnSpPr>
          <p:nvPr/>
        </p:nvCxnSpPr>
        <p:spPr>
          <a:xfrm rot="16200000" flipV="1">
            <a:off x="8497816" y="3422330"/>
            <a:ext cx="731017" cy="1910867"/>
          </a:xfrm>
          <a:prstGeom prst="bentConnector2">
            <a:avLst/>
          </a:prstGeom>
          <a:ln w="25400">
            <a:solidFill>
              <a:srgbClr val="194E7A"/>
            </a:solidFill>
            <a:prstDash val="sysDash"/>
            <a:headEnd type="stealth" w="lg" len="lg"/>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B4DEE80-B082-4E4C-B437-65389B0BE299}"/>
              </a:ext>
            </a:extLst>
          </p:cNvPr>
          <p:cNvCxnSpPr>
            <a:cxnSpLocks/>
          </p:cNvCxnSpPr>
          <p:nvPr/>
        </p:nvCxnSpPr>
        <p:spPr>
          <a:xfrm flipV="1">
            <a:off x="6099896" y="4533058"/>
            <a:ext cx="0" cy="328642"/>
          </a:xfrm>
          <a:prstGeom prst="line">
            <a:avLst/>
          </a:prstGeom>
          <a:ln w="25400">
            <a:solidFill>
              <a:srgbClr val="194E7A"/>
            </a:solidFill>
            <a:prstDash val="sysDash"/>
            <a:headEnd type="stealth" w="lg" len="lg"/>
            <a:tailEnd type="none" w="med" len="med"/>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54F4FC4-AA32-46C3-8301-9E325B5610E9}"/>
              </a:ext>
            </a:extLst>
          </p:cNvPr>
          <p:cNvSpPr txBox="1"/>
          <p:nvPr/>
        </p:nvSpPr>
        <p:spPr>
          <a:xfrm>
            <a:off x="51317" y="2854158"/>
            <a:ext cx="4156064" cy="110799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mn-cs"/>
              </a:rPr>
              <a:t>CSM’s Role in </a:t>
            </a:r>
            <a:r>
              <a:rPr kumimoji="0" lang="en-US" sz="2200" b="1"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mn-cs"/>
              </a:rPr>
              <a:t>Supporting National</a:t>
            </a:r>
            <a:r>
              <a:rPr kumimoji="0" lang="en-US" sz="2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mn-cs"/>
              </a:rPr>
              <a:t> Cybersecurity Related Policies &amp; Strategic Plans</a:t>
            </a:r>
            <a:endParaRPr kumimoji="0" lang="en-MY" sz="2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1" name="TextBox 50">
            <a:extLst>
              <a:ext uri="{FF2B5EF4-FFF2-40B4-BE49-F238E27FC236}">
                <a16:creationId xmlns:a16="http://schemas.microsoft.com/office/drawing/2014/main" id="{37564E3F-7E07-4E62-89C5-A0DD9A437A64}"/>
              </a:ext>
            </a:extLst>
          </p:cNvPr>
          <p:cNvSpPr txBox="1"/>
          <p:nvPr/>
        </p:nvSpPr>
        <p:spPr>
          <a:xfrm>
            <a:off x="7912812" y="2837745"/>
            <a:ext cx="443862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mn-cs"/>
              </a:rPr>
              <a:t>National Technical Cybersecurity Agency responsible to </a:t>
            </a:r>
            <a:r>
              <a:rPr kumimoji="0" lang="en-US" sz="2200" b="1"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mn-cs"/>
              </a:rPr>
              <a:t>advice &amp; implement</a:t>
            </a:r>
            <a:r>
              <a:rPr kumimoji="0" lang="en-US" sz="2200" b="0" i="0" u="none" strike="noStrike" kern="1200" cap="none" spc="0" normalizeH="0" baseline="0" noProof="0">
                <a:ln>
                  <a:noFill/>
                </a:ln>
                <a:solidFill>
                  <a:prstClr val="black"/>
                </a:solidFill>
                <a:effectLst/>
                <a:uLnTx/>
                <a:uFillTx/>
                <a:latin typeface="Arial Narrow" panose="020B0606020202030204" pitchFamily="34" charset="0"/>
                <a:ea typeface="Calibri" panose="020F0502020204030204" pitchFamily="34" charset="0"/>
                <a:cs typeface="+mn-cs"/>
              </a:rPr>
              <a:t> cybersecurity related programs</a:t>
            </a:r>
            <a:endParaRPr kumimoji="0" lang="en-MY" sz="2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837105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7">
            <a:extLst>
              <a:ext uri="{FF2B5EF4-FFF2-40B4-BE49-F238E27FC236}">
                <a16:creationId xmlns:a16="http://schemas.microsoft.com/office/drawing/2014/main" id="{062C6A9D-646A-46BF-971D-A3998500A040}"/>
              </a:ext>
            </a:extLst>
          </p:cNvPr>
          <p:cNvSpPr>
            <a:spLocks noGrp="1"/>
          </p:cNvSpPr>
          <p:nvPr>
            <p:ph type="sldNum" sz="quarter" idx="4294967295"/>
          </p:nvPr>
        </p:nvSpPr>
        <p:spPr bwMode="auto">
          <a:xfrm>
            <a:off x="94488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Font typeface="Arial" panose="020B0604020202020204" pitchFamily="34" charset="0"/>
              <a:buChar char="•"/>
              <a:defRPr sz="3200">
                <a:solidFill>
                  <a:schemeClr val="tx1"/>
                </a:solidFill>
                <a:latin typeface="Gill Sans" pitchFamily="6" charset="0"/>
                <a:ea typeface="MS PGothic" panose="020B0600070205080204" pitchFamily="34" charset="-128"/>
                <a:cs typeface="Gill Sans" pitchFamily="6" charset="0"/>
              </a:defRPr>
            </a:lvl1pPr>
            <a:lvl2pPr marL="557213" indent="-214313" defTabSz="685800">
              <a:spcBef>
                <a:spcPct val="20000"/>
              </a:spcBef>
              <a:buFont typeface="Arial" panose="020B0604020202020204" pitchFamily="34" charset="0"/>
              <a:buChar char="–"/>
              <a:defRPr sz="2800">
                <a:solidFill>
                  <a:schemeClr val="tx1"/>
                </a:solidFill>
                <a:latin typeface="Gill Sans" pitchFamily="6" charset="0"/>
                <a:ea typeface="MS PGothic" panose="020B0600070205080204" pitchFamily="34" charset="-128"/>
                <a:cs typeface="Gill Sans" pitchFamily="6" charset="0"/>
              </a:defRPr>
            </a:lvl2pPr>
            <a:lvl3pPr marL="857250" indent="-171450" defTabSz="685800">
              <a:spcBef>
                <a:spcPct val="20000"/>
              </a:spcBef>
              <a:buFont typeface="Arial" panose="020B0604020202020204" pitchFamily="34" charset="0"/>
              <a:buChar char="•"/>
              <a:defRPr sz="2400">
                <a:solidFill>
                  <a:schemeClr val="tx1"/>
                </a:solidFill>
                <a:latin typeface="Gill Sans" pitchFamily="6" charset="0"/>
                <a:ea typeface="MS PGothic" panose="020B0600070205080204" pitchFamily="34" charset="-128"/>
                <a:cs typeface="Gill Sans" pitchFamily="6" charset="0"/>
              </a:defRPr>
            </a:lvl3pPr>
            <a:lvl4pPr marL="1200150" indent="-171450" defTabSz="685800">
              <a:spcBef>
                <a:spcPct val="20000"/>
              </a:spcBef>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4pPr>
            <a:lvl5pPr marL="1543050" indent="-171450" defTabSz="685800">
              <a:spcBef>
                <a:spcPct val="20000"/>
              </a:spcBef>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5pPr>
            <a:lvl6pPr marL="20002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6pPr>
            <a:lvl7pPr marL="24574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7pPr>
            <a:lvl8pPr marL="29146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8pPr>
            <a:lvl9pPr marL="33718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Gill Sans" pitchFamily="6" charset="0"/>
                <a:ea typeface="MS PGothic" panose="020B0600070205080204" pitchFamily="34" charset="-128"/>
                <a:cs typeface="Gill Sans" pitchFamily="6"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fld id="{42B9D49A-8FC0-469B-A9E9-7A841247C769}" type="slidenum">
              <a:rPr kumimoji="0" lang="en-US" altLang="en-US" sz="900" b="1" i="0" u="none" strike="noStrike" kern="1200" cap="none" spc="0" normalizeH="0" baseline="0" noProof="0">
                <a:ln>
                  <a:noFill/>
                </a:ln>
                <a:solidFill>
                  <a:prstClr val="black"/>
                </a:solidFill>
                <a:effectLst/>
                <a:uLnTx/>
                <a:uFillTx/>
                <a:latin typeface="Gill Sans" pitchFamily="6" charset="0"/>
                <a:ea typeface="MS PGothic" panose="020B0600070205080204" pitchFamily="34" charset="-128"/>
                <a:cs typeface="Gill Sans" pitchFamily="6" charset="0"/>
              </a:rPr>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t>35</a:t>
            </a:fld>
            <a:endParaRPr kumimoji="0" lang="en-US" altLang="en-US" sz="900" b="1" i="0" u="none" strike="noStrike" kern="1200" cap="none" spc="0" normalizeH="0" baseline="0" noProof="0">
              <a:ln>
                <a:noFill/>
              </a:ln>
              <a:solidFill>
                <a:prstClr val="black"/>
              </a:solidFill>
              <a:effectLst/>
              <a:uLnTx/>
              <a:uFillTx/>
              <a:latin typeface="Gill Sans" pitchFamily="6" charset="0"/>
              <a:ea typeface="MS PGothic" panose="020B0600070205080204" pitchFamily="34" charset="-128"/>
              <a:cs typeface="Gill Sans" pitchFamily="6" charset="0"/>
            </a:endParaRPr>
          </a:p>
        </p:txBody>
      </p:sp>
      <p:sp>
        <p:nvSpPr>
          <p:cNvPr id="11" name="Notched Right Arrow 10">
            <a:extLst>
              <a:ext uri="{FF2B5EF4-FFF2-40B4-BE49-F238E27FC236}">
                <a16:creationId xmlns:a16="http://schemas.microsoft.com/office/drawing/2014/main" id="{A880C08B-0F9D-481B-95F0-BB862FB1147E}"/>
              </a:ext>
            </a:extLst>
          </p:cNvPr>
          <p:cNvSpPr/>
          <p:nvPr/>
        </p:nvSpPr>
        <p:spPr>
          <a:xfrm>
            <a:off x="3017838" y="4246563"/>
            <a:ext cx="1109662" cy="481012"/>
          </a:xfrm>
          <a:prstGeom prst="notchedRightArrow">
            <a:avLst/>
          </a:prstGeom>
          <a:noFill/>
        </p:spPr>
        <p:txBody>
          <a:bodyPr wrap="none" anchor="ctr">
            <a:normAutofit fontScale="92500" lnSpcReduction="20000"/>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ms-MY" sz="1200" b="1" i="0" u="none" strike="noStrike" kern="1200" cap="none" spc="0" normalizeH="0" baseline="0" noProof="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Calibri" panose="020F0502020204030204"/>
              <a:ea typeface="MS PGothic" panose="020B0600070205080204" pitchFamily="34" charset="-128"/>
              <a:cs typeface="+mn-cs"/>
            </a:endParaRPr>
          </a:p>
        </p:txBody>
      </p:sp>
      <p:sp>
        <p:nvSpPr>
          <p:cNvPr id="8" name="Rectangle 3">
            <a:extLst>
              <a:ext uri="{FF2B5EF4-FFF2-40B4-BE49-F238E27FC236}">
                <a16:creationId xmlns:a16="http://schemas.microsoft.com/office/drawing/2014/main" id="{4CF0FC46-7BF4-45A6-9D69-B648DF4B7164}"/>
              </a:ext>
            </a:extLst>
          </p:cNvPr>
          <p:cNvSpPr txBox="1">
            <a:spLocks noChangeArrowheads="1"/>
          </p:cNvSpPr>
          <p:nvPr/>
        </p:nvSpPr>
        <p:spPr bwMode="gray">
          <a:xfrm>
            <a:off x="1375818" y="5362161"/>
            <a:ext cx="9144000" cy="1072391"/>
          </a:xfrm>
          <a:prstGeom prst="rect">
            <a:avLst/>
          </a:prstGeom>
          <a:ln>
            <a:noFill/>
          </a:ln>
          <a:effectLst/>
        </p:spPr>
        <p:style>
          <a:lnRef idx="1">
            <a:schemeClr val="accent5"/>
          </a:lnRef>
          <a:fillRef idx="1003">
            <a:schemeClr val="lt2"/>
          </a:fillRef>
          <a:effectRef idx="1">
            <a:schemeClr val="accent5"/>
          </a:effectRef>
          <a:fontRef idx="minor">
            <a:schemeClr val="dk1"/>
          </a:fontRef>
        </p:style>
        <p:txBody>
          <a:bodyPr lIns="34290" rIns="34290"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charset="0"/>
                <a:ea typeface="MS PGothic" charset="0"/>
              </a:rPr>
              <a:t>The cost to organizations comes at each stage of the incident response lifecycle — </a:t>
            </a:r>
            <a:r>
              <a:rPr kumimoji="0" lang="en-US" sz="2000" b="1" i="0" u="none" strike="noStrike" kern="1200" cap="none" spc="0" normalizeH="0" baseline="0" noProof="0">
                <a:ln>
                  <a:noFill/>
                </a:ln>
                <a:solidFill>
                  <a:srgbClr val="FF0000"/>
                </a:solidFill>
                <a:effectLst/>
                <a:uLnTx/>
                <a:uFillTx/>
                <a:latin typeface="Calibri" charset="0"/>
                <a:ea typeface="MS PGothic" charset="0"/>
              </a:rPr>
              <a:t>detection, notification, responses, post-incidents</a:t>
            </a:r>
            <a:r>
              <a:rPr kumimoji="0" lang="en-US" sz="2000" b="0" i="0" u="none" strike="noStrike" kern="1200" cap="none" spc="0" normalizeH="0" baseline="0" noProof="0">
                <a:ln>
                  <a:noFill/>
                </a:ln>
                <a:solidFill>
                  <a:srgbClr val="002060"/>
                </a:solidFill>
                <a:effectLst/>
                <a:uLnTx/>
                <a:uFillTx/>
                <a:latin typeface="Calibri" charset="0"/>
                <a:ea typeface="MS PGothic" charset="0"/>
              </a:rPr>
              <a:t>, and the </a:t>
            </a:r>
            <a:r>
              <a:rPr kumimoji="0" lang="en-US" sz="2000" b="1" i="0" u="none" strike="noStrike" kern="1200" cap="none" spc="0" normalizeH="0" baseline="0" noProof="0">
                <a:ln>
                  <a:noFill/>
                </a:ln>
                <a:solidFill>
                  <a:srgbClr val="002060"/>
                </a:solidFill>
                <a:effectLst/>
                <a:uLnTx/>
                <a:uFillTx/>
                <a:latin typeface="Calibri" charset="0"/>
                <a:ea typeface="MS PGothic" charset="0"/>
              </a:rPr>
              <a:t>cost of  business losses</a:t>
            </a:r>
            <a:r>
              <a:rPr kumimoji="0" lang="en-US" sz="2000" b="0" i="0" u="none" strike="noStrike" kern="1200" cap="none" spc="0" normalizeH="0" baseline="0" noProof="0">
                <a:ln>
                  <a:noFill/>
                </a:ln>
                <a:solidFill>
                  <a:srgbClr val="002060"/>
                </a:solidFill>
                <a:effectLst/>
                <a:uLnTx/>
                <a:uFillTx/>
                <a:latin typeface="Calibri" charset="0"/>
                <a:ea typeface="MS PGothic" charset="0"/>
              </a:rPr>
              <a:t>.</a:t>
            </a:r>
          </a:p>
        </p:txBody>
      </p:sp>
      <p:sp>
        <p:nvSpPr>
          <p:cNvPr id="10" name="Title 1">
            <a:extLst>
              <a:ext uri="{FF2B5EF4-FFF2-40B4-BE49-F238E27FC236}">
                <a16:creationId xmlns:a16="http://schemas.microsoft.com/office/drawing/2014/main" id="{5378D598-3321-4BA2-B2A5-076A8CCDF0B2}"/>
              </a:ext>
            </a:extLst>
          </p:cNvPr>
          <p:cNvSpPr txBox="1">
            <a:spLocks/>
          </p:cNvSpPr>
          <p:nvPr/>
        </p:nvSpPr>
        <p:spPr bwMode="auto">
          <a:xfrm>
            <a:off x="0" y="399555"/>
            <a:ext cx="12192000" cy="848512"/>
          </a:xfrm>
          <a:prstGeom prst="rect">
            <a:avLst/>
          </a:prstGeom>
          <a:noFill/>
          <a:ln>
            <a:noFill/>
          </a:ln>
        </p:spPr>
        <p:txBody>
          <a:bodyPr/>
          <a:lstStyle>
            <a:lvl1pPr marL="361950" indent="-3619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rPr>
              <a:t>ADDRESSING CYBER RESILIENCY THROUGH </a:t>
            </a:r>
            <a:r>
              <a:rPr kumimoji="0" lang="en-US" sz="2400" b="1" i="0" u="none" strike="noStrike" kern="1200" cap="none" spc="0" normalizeH="0" baseline="0" noProof="0">
                <a:ln>
                  <a:noFill/>
                </a:ln>
                <a:solidFill>
                  <a:srgbClr val="FF0000"/>
                </a:solidFill>
                <a:effectLst/>
                <a:uLnTx/>
                <a:uFillTx/>
                <a:latin typeface="Gadugi" panose="020B0502040204020203" pitchFamily="34" charset="0"/>
                <a:ea typeface="Gadugi" panose="020B0502040204020203" pitchFamily="34" charset="0"/>
              </a:rPr>
              <a:t>ADAPTIVE SECURITY </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rPr>
              <a:t>To be more proactive, dynamic and integrated in cybersecurity approach</a:t>
            </a:r>
          </a:p>
          <a:p>
            <a:pPr marL="271463" marR="0" lvl="0" indent="-271463" algn="ctr" defTabSz="685800" rtl="0" eaLnBrk="0" fontAlgn="auto" latinLnBrk="0" hangingPunct="0">
              <a:lnSpc>
                <a:spcPct val="100000"/>
              </a:lnSpc>
              <a:spcBef>
                <a:spcPts val="0"/>
              </a:spcBef>
              <a:spcAft>
                <a:spcPts val="0"/>
              </a:spcAft>
              <a:buClrTx/>
              <a:buSzTx/>
              <a:buFontTx/>
              <a:buChar char="-"/>
              <a:tabLst/>
              <a:defRPr/>
            </a:pPr>
            <a:endParaRPr kumimoji="0" lang="en-US" sz="24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endParaRPr>
          </a:p>
          <a:p>
            <a:pPr marL="271463" marR="0" lvl="0" indent="-271463" algn="ctr" defTabSz="6858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04040"/>
              </a:solidFill>
              <a:effectLst/>
              <a:uLnTx/>
              <a:uFillTx/>
              <a:latin typeface="Gadugi" panose="020B0502040204020203" pitchFamily="34" charset="0"/>
              <a:ea typeface="Gadugi" panose="020B0502040204020203" pitchFamily="34" charset="0"/>
              <a:cs typeface="Arial" charset="0"/>
            </a:endParaRPr>
          </a:p>
        </p:txBody>
      </p:sp>
      <p:pic>
        <p:nvPicPr>
          <p:cNvPr id="44040" name="Picture 1">
            <a:extLst>
              <a:ext uri="{FF2B5EF4-FFF2-40B4-BE49-F238E27FC236}">
                <a16:creationId xmlns:a16="http://schemas.microsoft.com/office/drawing/2014/main" id="{C72BFE25-CE5F-44DD-A629-1DD827448AB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76640"/>
          <a:stretch>
            <a:fillRect/>
          </a:stretch>
        </p:blipFill>
        <p:spPr bwMode="auto">
          <a:xfrm>
            <a:off x="1375819" y="4338472"/>
            <a:ext cx="9144000" cy="102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3">
            <a:extLst>
              <a:ext uri="{FF2B5EF4-FFF2-40B4-BE49-F238E27FC236}">
                <a16:creationId xmlns:a16="http://schemas.microsoft.com/office/drawing/2014/main" id="{33827B92-E7B7-4293-933B-F743DDBE7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025" y="1169703"/>
            <a:ext cx="5631906" cy="31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99737E5-A5A4-4D46-A596-71332F01ED08}"/>
              </a:ext>
            </a:extLst>
          </p:cNvPr>
          <p:cNvSpPr/>
          <p:nvPr/>
        </p:nvSpPr>
        <p:spPr>
          <a:xfrm>
            <a:off x="389744" y="1169702"/>
            <a:ext cx="3902858" cy="3180986"/>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Adaptive Security is an approach to cybersecurity that </a:t>
            </a:r>
            <a:r>
              <a:rPr kumimoji="0" lang="en-US" sz="1800" b="1" i="0" u="none" strike="noStrike" kern="1200" cap="none" spc="0" normalizeH="0" baseline="0" noProof="0">
                <a:ln>
                  <a:noFill/>
                </a:ln>
                <a:solidFill>
                  <a:srgbClr val="FF0000"/>
                </a:solidFill>
                <a:effectLst/>
                <a:uLnTx/>
                <a:uFillTx/>
                <a:latin typeface="Calibri"/>
                <a:ea typeface="+mn-ea"/>
                <a:cs typeface="+mn-cs"/>
              </a:rPr>
              <a:t>analyzes behaviors and events</a:t>
            </a:r>
            <a:r>
              <a:rPr kumimoji="0" lang="en-US" sz="1800" b="1" i="0" u="none" strike="noStrike" kern="1200" cap="none" spc="0" normalizeH="0" baseline="0" noProof="0">
                <a:ln>
                  <a:noFill/>
                </a:ln>
                <a:solidFill>
                  <a:prstClr val="white"/>
                </a:solidFill>
                <a:effectLst/>
                <a:uLnTx/>
                <a:uFillTx/>
                <a:latin typeface="Calibri"/>
                <a:ea typeface="+mn-ea"/>
                <a:cs typeface="+mn-cs"/>
              </a:rPr>
              <a:t> </a:t>
            </a:r>
            <a:r>
              <a:rPr kumimoji="0" lang="en-US" sz="1800" b="1" i="0" u="none" strike="noStrike" kern="1200" cap="none" spc="0" normalizeH="0" baseline="0" noProof="0">
                <a:ln>
                  <a:noFill/>
                </a:ln>
                <a:solidFill>
                  <a:prstClr val="black"/>
                </a:solidFill>
                <a:effectLst/>
                <a:uLnTx/>
                <a:uFillTx/>
                <a:latin typeface="Calibri"/>
                <a:ea typeface="+mn-ea"/>
                <a:cs typeface="+mn-cs"/>
              </a:rPr>
              <a:t>to protect against and </a:t>
            </a:r>
            <a:r>
              <a:rPr kumimoji="0" lang="en-US" sz="1800" b="1" i="1" u="none" strike="noStrike" kern="1200" cap="none" spc="0" normalizeH="0" baseline="0" noProof="0">
                <a:ln>
                  <a:noFill/>
                </a:ln>
                <a:solidFill>
                  <a:prstClr val="black"/>
                </a:solidFill>
                <a:effectLst/>
                <a:uLnTx/>
                <a:uFillTx/>
                <a:latin typeface="Calibri"/>
                <a:ea typeface="+mn-ea"/>
                <a:cs typeface="+mn-cs"/>
              </a:rPr>
              <a:t>adapt</a:t>
            </a:r>
            <a:r>
              <a:rPr kumimoji="0" lang="en-US" sz="1800" b="1" i="0" u="none" strike="noStrike" kern="1200" cap="none" spc="0" normalizeH="0" baseline="0" noProof="0">
                <a:ln>
                  <a:noFill/>
                </a:ln>
                <a:solidFill>
                  <a:prstClr val="black"/>
                </a:solidFill>
                <a:effectLst/>
                <a:uLnTx/>
                <a:uFillTx/>
                <a:latin typeface="Calibri"/>
                <a:ea typeface="+mn-ea"/>
                <a:cs typeface="+mn-cs"/>
              </a:rPr>
              <a:t> to threats before they happen. With an Adaptive Security Architecture, an organization can </a:t>
            </a:r>
            <a:r>
              <a:rPr kumimoji="0" lang="en-US" sz="1800" b="1" i="0" u="none" strike="noStrike" kern="1200" cap="none" spc="0" normalizeH="0" baseline="0" noProof="0">
                <a:ln>
                  <a:noFill/>
                </a:ln>
                <a:solidFill>
                  <a:srgbClr val="FF0000"/>
                </a:solidFill>
                <a:effectLst/>
                <a:uLnTx/>
                <a:uFillTx/>
                <a:latin typeface="Calibri"/>
                <a:ea typeface="+mn-ea"/>
                <a:cs typeface="+mn-cs"/>
              </a:rPr>
              <a:t>continuously assess risk and automatically provide proportional enforcement</a:t>
            </a:r>
            <a:r>
              <a:rPr kumimoji="0" lang="en-US" sz="1800" b="1" i="0" u="none" strike="noStrike" kern="1200" cap="none" spc="0" normalizeH="0" baseline="0" noProof="0">
                <a:ln>
                  <a:noFill/>
                </a:ln>
                <a:solidFill>
                  <a:prstClr val="white"/>
                </a:solidFill>
                <a:effectLst/>
                <a:uLnTx/>
                <a:uFillTx/>
                <a:latin typeface="Calibri"/>
                <a:ea typeface="+mn-ea"/>
                <a:cs typeface="+mn-cs"/>
              </a:rPr>
              <a:t> </a:t>
            </a:r>
            <a:r>
              <a:rPr kumimoji="0" lang="en-US" sz="1800" b="1" i="0" u="none" strike="noStrike" kern="1200" cap="none" spc="0" normalizeH="0" baseline="0" noProof="0">
                <a:ln>
                  <a:noFill/>
                </a:ln>
                <a:solidFill>
                  <a:prstClr val="black"/>
                </a:solidFill>
                <a:effectLst/>
                <a:uLnTx/>
                <a:uFillTx/>
                <a:latin typeface="Calibri"/>
                <a:ea typeface="+mn-ea"/>
                <a:cs typeface="+mn-cs"/>
              </a:rPr>
              <a:t>that can be dialed up or down</a:t>
            </a:r>
            <a:endParaRPr kumimoji="0" lang="en-US" sz="1800" b="1"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630895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Isosceles Triangle 4">
            <a:extLst>
              <a:ext uri="{FF2B5EF4-FFF2-40B4-BE49-F238E27FC236}">
                <a16:creationId xmlns:a16="http://schemas.microsoft.com/office/drawing/2014/main" id="{AD234BCE-0429-4E52-83AA-7E8CC2D298C5}"/>
              </a:ext>
            </a:extLst>
          </p:cNvPr>
          <p:cNvGrpSpPr>
            <a:grpSpLocks/>
          </p:cNvGrpSpPr>
          <p:nvPr/>
        </p:nvGrpSpPr>
        <p:grpSpPr bwMode="auto">
          <a:xfrm>
            <a:off x="901700" y="-6503"/>
            <a:ext cx="10629900" cy="1384300"/>
            <a:chOff x="568" y="24"/>
            <a:chExt cx="6696" cy="872"/>
          </a:xfrm>
        </p:grpSpPr>
        <p:pic>
          <p:nvPicPr>
            <p:cNvPr id="29" name="Isosceles Triangle 4">
              <a:extLst>
                <a:ext uri="{FF2B5EF4-FFF2-40B4-BE49-F238E27FC236}">
                  <a16:creationId xmlns:a16="http://schemas.microsoft.com/office/drawing/2014/main" id="{1EE5D1CB-F9D8-46C4-A97F-714EE8FDD31F}"/>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8" y="24"/>
              <a:ext cx="6696"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
              <a:extLst>
                <a:ext uri="{FF2B5EF4-FFF2-40B4-BE49-F238E27FC236}">
                  <a16:creationId xmlns:a16="http://schemas.microsoft.com/office/drawing/2014/main" id="{809F3B3D-04E3-44BB-8BB1-5B5F1963C66C}"/>
                </a:ext>
              </a:extLst>
            </p:cNvPr>
            <p:cNvSpPr txBox="1">
              <a:spLocks noChangeArrowheads="1"/>
            </p:cNvSpPr>
            <p:nvPr/>
          </p:nvSpPr>
          <p:spPr bwMode="auto">
            <a:xfrm>
              <a:off x="2248" y="463"/>
              <a:ext cx="3340"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panose="020B0502020104020203" pitchFamily="6" charset="0"/>
                  <a:ea typeface="MS PGothic" panose="020B0600070205080204" pitchFamily="34" charset="-128"/>
                  <a:cs typeface="Gill Sans" panose="020B0502020104020203" pitchFamily="6" charset="0"/>
                </a:defRPr>
              </a:lvl1pPr>
              <a:lvl2pPr marL="742950" indent="-285750">
                <a:spcBef>
                  <a:spcPct val="20000"/>
                </a:spcBef>
                <a:buFont typeface="Arial" panose="020B0604020202020204" pitchFamily="34" charset="0"/>
                <a:buChar char="–"/>
                <a:defRPr sz="2800">
                  <a:solidFill>
                    <a:schemeClr val="tx1"/>
                  </a:solidFill>
                  <a:latin typeface="Gill Sans" panose="020B0502020104020203" pitchFamily="6" charset="0"/>
                  <a:ea typeface="MS PGothic" panose="020B0600070205080204" pitchFamily="34" charset="-128"/>
                  <a:cs typeface="Gill Sans" panose="020B0502020104020203" pitchFamily="6" charset="0"/>
                </a:defRPr>
              </a:lvl2pPr>
              <a:lvl3pPr marL="1143000" indent="-228600">
                <a:spcBef>
                  <a:spcPct val="20000"/>
                </a:spcBef>
                <a:buFont typeface="Arial" panose="020B0604020202020204" pitchFamily="34" charset="0"/>
                <a:buChar char="•"/>
                <a:defRPr sz="2400">
                  <a:solidFill>
                    <a:schemeClr val="tx1"/>
                  </a:solidFill>
                  <a:latin typeface="Gill Sans" panose="020B0502020104020203" pitchFamily="6" charset="0"/>
                  <a:ea typeface="MS PGothic" panose="020B0600070205080204" pitchFamily="34" charset="-128"/>
                  <a:cs typeface="Gill Sans" panose="020B0502020104020203" pitchFamily="6" charset="0"/>
                </a:defRPr>
              </a:lvl3pPr>
              <a:lvl4pPr marL="16002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4pPr>
              <a:lvl5pPr marL="20574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9pPr>
            </a:lstStyle>
            <a:p>
              <a:pPr marL="0" marR="0" lvl="0" indent="0" algn="ctr" defTabSz="457189" rtl="0" eaLnBrk="0" fontAlgn="base" latinLnBrk="0" hangingPunct="0">
                <a:lnSpc>
                  <a:spcPct val="150000"/>
                </a:lnSpc>
                <a:spcBef>
                  <a:spcPct val="0"/>
                </a:spcBef>
                <a:spcAft>
                  <a:spcPct val="0"/>
                </a:spcAft>
                <a:buClrTx/>
                <a:buSzTx/>
                <a:buFont typeface="Arial" panose="020B0604020202020204" pitchFamily="34" charset="0"/>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endParaRPr>
            </a:p>
            <a:p>
              <a:pPr marL="0" marR="0" lvl="0" indent="0" algn="ctr" defTabSz="457189" rtl="0" eaLnBrk="0" fontAlgn="base" latinLnBrk="0" hangingPunct="0">
                <a:lnSpc>
                  <a:spcPct val="150000"/>
                </a:lnSpc>
                <a:spcBef>
                  <a:spcPct val="0"/>
                </a:spcBef>
                <a:spcAft>
                  <a:spcPct val="0"/>
                </a:spcAft>
                <a:buClrTx/>
                <a:buSzTx/>
                <a:buFont typeface="Arial" panose="020B0604020202020204" pitchFamily="34" charset="0"/>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endParaRPr>
            </a:p>
            <a:p>
              <a:pPr marL="0" marR="0" lvl="0" indent="0" algn="ctr" defTabSz="457189"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rPr>
                <a:t>(Program PemerKASAan Keselamatan Siber)</a:t>
              </a:r>
            </a:p>
            <a:p>
              <a:pPr marL="0" marR="0" lvl="0" indent="0" algn="ctr" defTabSz="45718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rPr>
                <a:t> </a:t>
              </a:r>
            </a:p>
            <a:p>
              <a:pPr marL="0" marR="0" lvl="0" indent="0" algn="ctr" defTabSz="45718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a:endParaRPr>
            </a:p>
          </p:txBody>
        </p:sp>
      </p:grpSp>
      <p:grpSp>
        <p:nvGrpSpPr>
          <p:cNvPr id="4" name="Rectangle 2">
            <a:extLst>
              <a:ext uri="{FF2B5EF4-FFF2-40B4-BE49-F238E27FC236}">
                <a16:creationId xmlns:a16="http://schemas.microsoft.com/office/drawing/2014/main" id="{1AFF66C1-FB9F-4B49-BCED-B0EA602BFD38}"/>
              </a:ext>
            </a:extLst>
          </p:cNvPr>
          <p:cNvGrpSpPr>
            <a:grpSpLocks/>
          </p:cNvGrpSpPr>
          <p:nvPr/>
        </p:nvGrpSpPr>
        <p:grpSpPr bwMode="auto">
          <a:xfrm>
            <a:off x="850900" y="1365097"/>
            <a:ext cx="10718800" cy="800100"/>
            <a:chOff x="536" y="888"/>
            <a:chExt cx="6752" cy="504"/>
          </a:xfrm>
        </p:grpSpPr>
        <p:pic>
          <p:nvPicPr>
            <p:cNvPr id="27" name="Rectangle 2">
              <a:extLst>
                <a:ext uri="{FF2B5EF4-FFF2-40B4-BE49-F238E27FC236}">
                  <a16:creationId xmlns:a16="http://schemas.microsoft.com/office/drawing/2014/main" id="{8E74DA23-5A56-48EF-B0D7-9EA13C7395A4}"/>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 y="888"/>
              <a:ext cx="675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ACC87572-AD2C-4704-84F0-62CD9C9CC0FC}"/>
                </a:ext>
              </a:extLst>
            </p:cNvPr>
            <p:cNvSpPr txBox="1">
              <a:spLocks noChangeArrowheads="1"/>
            </p:cNvSpPr>
            <p:nvPr/>
          </p:nvSpPr>
          <p:spPr bwMode="auto">
            <a:xfrm>
              <a:off x="579" y="908"/>
              <a:ext cx="667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panose="020B0502020104020203" pitchFamily="6" charset="0"/>
                  <a:ea typeface="MS PGothic" panose="020B0600070205080204" pitchFamily="34" charset="-128"/>
                  <a:cs typeface="Gill Sans" panose="020B0502020104020203" pitchFamily="6" charset="0"/>
                </a:defRPr>
              </a:lvl1pPr>
              <a:lvl2pPr marL="742950" indent="-285750">
                <a:spcBef>
                  <a:spcPct val="20000"/>
                </a:spcBef>
                <a:buFont typeface="Arial" panose="020B0604020202020204" pitchFamily="34" charset="0"/>
                <a:buChar char="–"/>
                <a:defRPr sz="2800">
                  <a:solidFill>
                    <a:schemeClr val="tx1"/>
                  </a:solidFill>
                  <a:latin typeface="Gill Sans" panose="020B0502020104020203" pitchFamily="6" charset="0"/>
                  <a:ea typeface="MS PGothic" panose="020B0600070205080204" pitchFamily="34" charset="-128"/>
                  <a:cs typeface="Gill Sans" panose="020B0502020104020203" pitchFamily="6" charset="0"/>
                </a:defRPr>
              </a:lvl2pPr>
              <a:lvl3pPr marL="1143000" indent="-228600">
                <a:spcBef>
                  <a:spcPct val="20000"/>
                </a:spcBef>
                <a:buFont typeface="Arial" panose="020B0604020202020204" pitchFamily="34" charset="0"/>
                <a:buChar char="•"/>
                <a:defRPr sz="2400">
                  <a:solidFill>
                    <a:schemeClr val="tx1"/>
                  </a:solidFill>
                  <a:latin typeface="Gill Sans" panose="020B0502020104020203" pitchFamily="6" charset="0"/>
                  <a:ea typeface="MS PGothic" panose="020B0600070205080204" pitchFamily="34" charset="-128"/>
                  <a:cs typeface="Gill Sans" panose="020B0502020104020203" pitchFamily="6" charset="0"/>
                </a:defRPr>
              </a:lvl3pPr>
              <a:lvl4pPr marL="16002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4pPr>
              <a:lvl5pPr marL="20574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9pPr>
            </a:lstStyle>
            <a:p>
              <a:pPr marL="0" marR="0" lvl="0" indent="0" algn="ctr" defTabSz="45718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a:rPr>
                <a:t>Objective: Empowering, strengthening and preserving the cyber security infrastructure and ecosystem in Malaysia so that it is always sustainable, protected and resilient.</a:t>
              </a:r>
            </a:p>
          </p:txBody>
        </p:sp>
      </p:grpSp>
      <p:sp>
        <p:nvSpPr>
          <p:cNvPr id="5" name="Rectangle 4">
            <a:extLst>
              <a:ext uri="{FF2B5EF4-FFF2-40B4-BE49-F238E27FC236}">
                <a16:creationId xmlns:a16="http://schemas.microsoft.com/office/drawing/2014/main" id="{9E2D980B-786B-4DA3-BC37-DFD34BE7306C}"/>
              </a:ext>
            </a:extLst>
          </p:cNvPr>
          <p:cNvSpPr/>
          <p:nvPr/>
        </p:nvSpPr>
        <p:spPr bwMode="auto">
          <a:xfrm>
            <a:off x="918476" y="2105825"/>
            <a:ext cx="3293213" cy="300190"/>
          </a:xfrm>
          <a:prstGeom prst="rect">
            <a:avLst/>
          </a:prstGeom>
          <a:solidFill>
            <a:srgbClr val="00B050"/>
          </a:solidFill>
          <a:ln>
            <a:noFill/>
          </a:ln>
          <a:scene3d>
            <a:camera prst="orthographicFront"/>
            <a:lightRig rig="threePt" dir="t"/>
          </a:scene3d>
          <a:sp3d>
            <a:bevelT w="50800"/>
          </a:sp3d>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HUMAN</a:t>
            </a:r>
          </a:p>
        </p:txBody>
      </p:sp>
      <p:sp>
        <p:nvSpPr>
          <p:cNvPr id="6" name="Rectangle 5">
            <a:extLst>
              <a:ext uri="{FF2B5EF4-FFF2-40B4-BE49-F238E27FC236}">
                <a16:creationId xmlns:a16="http://schemas.microsoft.com/office/drawing/2014/main" id="{B5E1A3B2-EFCF-4D65-89D6-25FC888A7823}"/>
              </a:ext>
            </a:extLst>
          </p:cNvPr>
          <p:cNvSpPr/>
          <p:nvPr/>
        </p:nvSpPr>
        <p:spPr bwMode="auto">
          <a:xfrm>
            <a:off x="909638" y="2444597"/>
            <a:ext cx="3289300" cy="465138"/>
          </a:xfrm>
          <a:prstGeom prst="rect">
            <a:avLst/>
          </a:prstGeom>
          <a:solidFill>
            <a:srgbClr val="B3FFD5"/>
          </a:soli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Covers aspects of skills, knowledge, ethics, behavior and talent</a:t>
            </a:r>
            <a:endParaRPr kumimoji="0" lang="en-US" sz="11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B9778871-2CCA-461C-9F19-1EBAEE675480}"/>
              </a:ext>
            </a:extLst>
          </p:cNvPr>
          <p:cNvSpPr/>
          <p:nvPr/>
        </p:nvSpPr>
        <p:spPr bwMode="auto">
          <a:xfrm>
            <a:off x="4270428" y="2105825"/>
            <a:ext cx="3551068" cy="300190"/>
          </a:xfrm>
          <a:prstGeom prst="rect">
            <a:avLst/>
          </a:prstGeom>
          <a:solidFill>
            <a:srgbClr val="7030A0"/>
          </a:solidFill>
          <a:ln>
            <a:noFill/>
          </a:ln>
          <a:scene3d>
            <a:camera prst="orthographicFront"/>
            <a:lightRig rig="threePt" dir="t"/>
          </a:scene3d>
          <a:sp3d>
            <a:bevelT w="50800"/>
          </a:sp3d>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PROCESS</a:t>
            </a:r>
          </a:p>
        </p:txBody>
      </p:sp>
      <p:sp>
        <p:nvSpPr>
          <p:cNvPr id="8" name="Rectangle 7">
            <a:extLst>
              <a:ext uri="{FF2B5EF4-FFF2-40B4-BE49-F238E27FC236}">
                <a16:creationId xmlns:a16="http://schemas.microsoft.com/office/drawing/2014/main" id="{DCDB2FBC-7281-41B4-B593-9A49EEA9BFA1}"/>
              </a:ext>
            </a:extLst>
          </p:cNvPr>
          <p:cNvSpPr/>
          <p:nvPr/>
        </p:nvSpPr>
        <p:spPr bwMode="auto">
          <a:xfrm>
            <a:off x="4270375" y="2449360"/>
            <a:ext cx="3551238" cy="460375"/>
          </a:xfrm>
          <a:prstGeom prst="rect">
            <a:avLst/>
          </a:prstGeom>
          <a:solidFill>
            <a:srgbClr val="DEC7EF"/>
          </a:soli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Covers aspects of policy development, strategy, Standard Operating Procedure (SOP), recognition of international standards</a:t>
            </a:r>
            <a:endParaRPr kumimoji="0" lang="en-US" sz="11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7122B2B3-4970-4487-BBD1-140F25C6B94A}"/>
              </a:ext>
            </a:extLst>
          </p:cNvPr>
          <p:cNvSpPr/>
          <p:nvPr/>
        </p:nvSpPr>
        <p:spPr bwMode="auto">
          <a:xfrm>
            <a:off x="7892516" y="2105825"/>
            <a:ext cx="3628873" cy="300190"/>
          </a:xfrm>
          <a:prstGeom prst="rect">
            <a:avLst/>
          </a:prstGeom>
          <a:solidFill>
            <a:srgbClr val="0070C0"/>
          </a:solidFill>
          <a:ln>
            <a:noFill/>
          </a:ln>
          <a:scene3d>
            <a:camera prst="orthographicFront"/>
            <a:lightRig rig="threePt" dir="t"/>
          </a:scene3d>
          <a:sp3d>
            <a:bevelT w="50800"/>
          </a:sp3d>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TECHNOLOGY</a:t>
            </a:r>
          </a:p>
        </p:txBody>
      </p:sp>
      <p:sp>
        <p:nvSpPr>
          <p:cNvPr id="10" name="Rectangle 9">
            <a:extLst>
              <a:ext uri="{FF2B5EF4-FFF2-40B4-BE49-F238E27FC236}">
                <a16:creationId xmlns:a16="http://schemas.microsoft.com/office/drawing/2014/main" id="{74EF04B6-2E88-4B43-AAD2-0AA5549D050A}"/>
              </a:ext>
            </a:extLst>
          </p:cNvPr>
          <p:cNvSpPr/>
          <p:nvPr/>
        </p:nvSpPr>
        <p:spPr bwMode="auto">
          <a:xfrm>
            <a:off x="7893050" y="2462060"/>
            <a:ext cx="3629025" cy="447675"/>
          </a:xfrm>
          <a:prstGeom prst="rect">
            <a:avLst/>
          </a:prstGeom>
          <a:solidFill>
            <a:srgbClr val="B9E1FF"/>
          </a:soli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Involves technology in particular matters related to minimizing vulnerabilities, digital forensic analysis, malicious code (malware) and data</a:t>
            </a:r>
            <a:endParaRPr kumimoji="0" lang="en-US" sz="11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a:extLst>
              <a:ext uri="{FF2B5EF4-FFF2-40B4-BE49-F238E27FC236}">
                <a16:creationId xmlns:a16="http://schemas.microsoft.com/office/drawing/2014/main" id="{3698F6A1-B1F1-40D4-803C-590531830E6B}"/>
              </a:ext>
            </a:extLst>
          </p:cNvPr>
          <p:cNvSpPr/>
          <p:nvPr/>
        </p:nvSpPr>
        <p:spPr bwMode="auto">
          <a:xfrm>
            <a:off x="910108" y="2965733"/>
            <a:ext cx="10611281" cy="252814"/>
          </a:xfrm>
          <a:prstGeom prst="rect">
            <a:avLst/>
          </a:prstGeom>
          <a:solidFill>
            <a:schemeClr val="accent6">
              <a:lumMod val="50000"/>
            </a:schemeClr>
          </a:solidFill>
          <a:ln>
            <a:noFill/>
          </a:ln>
          <a:scene3d>
            <a:camera prst="orthographicFront"/>
            <a:lightRig rig="threePt" dir="t"/>
          </a:scene3d>
          <a:sp3d>
            <a:bevelT w="50800"/>
          </a:sp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PRODUCTS AND SERVICES</a:t>
            </a:r>
            <a:endParaRPr kumimoji="0" lang="en-US" sz="14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30">
            <a:extLst>
              <a:ext uri="{FF2B5EF4-FFF2-40B4-BE49-F238E27FC236}">
                <a16:creationId xmlns:a16="http://schemas.microsoft.com/office/drawing/2014/main" id="{C0B857ED-AC3C-4655-A233-287A8D5766CD}"/>
              </a:ext>
            </a:extLst>
          </p:cNvPr>
          <p:cNvSpPr txBox="1">
            <a:spLocks noChangeArrowheads="1"/>
          </p:cNvSpPr>
          <p:nvPr/>
        </p:nvSpPr>
        <p:spPr bwMode="auto">
          <a:xfrm>
            <a:off x="558088" y="2862960"/>
            <a:ext cx="360163" cy="132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 wrap="none">
            <a:spAutoFit/>
          </a:bodyPr>
          <a:lstStyle>
            <a:lvl1pPr>
              <a:spcBef>
                <a:spcPct val="20000"/>
              </a:spcBef>
              <a:buFont typeface="Arial" panose="020B0604020202020204" pitchFamily="34" charset="0"/>
              <a:buChar char="•"/>
              <a:defRPr sz="3200">
                <a:solidFill>
                  <a:schemeClr val="tx1"/>
                </a:solidFill>
                <a:latin typeface="Gill Sans" panose="020B0502020104020203" pitchFamily="6" charset="0"/>
                <a:ea typeface="MS PGothic" panose="020B0600070205080204" pitchFamily="34" charset="-128"/>
                <a:cs typeface="Gill Sans" panose="020B0502020104020203" pitchFamily="6" charset="0"/>
              </a:defRPr>
            </a:lvl1pPr>
            <a:lvl2pPr marL="742950" indent="-285750">
              <a:spcBef>
                <a:spcPct val="20000"/>
              </a:spcBef>
              <a:buFont typeface="Arial" panose="020B0604020202020204" pitchFamily="34" charset="0"/>
              <a:buChar char="–"/>
              <a:defRPr sz="2800">
                <a:solidFill>
                  <a:schemeClr val="tx1"/>
                </a:solidFill>
                <a:latin typeface="Gill Sans" panose="020B0502020104020203" pitchFamily="6" charset="0"/>
                <a:ea typeface="MS PGothic" panose="020B0600070205080204" pitchFamily="34" charset="-128"/>
                <a:cs typeface="Gill Sans" panose="020B0502020104020203" pitchFamily="6" charset="0"/>
              </a:defRPr>
            </a:lvl2pPr>
            <a:lvl3pPr marL="1143000" indent="-228600">
              <a:spcBef>
                <a:spcPct val="20000"/>
              </a:spcBef>
              <a:buFont typeface="Arial" panose="020B0604020202020204" pitchFamily="34" charset="0"/>
              <a:buChar char="•"/>
              <a:defRPr sz="2400">
                <a:solidFill>
                  <a:schemeClr val="tx1"/>
                </a:solidFill>
                <a:latin typeface="Gill Sans" panose="020B0502020104020203" pitchFamily="6" charset="0"/>
                <a:ea typeface="MS PGothic" panose="020B0600070205080204" pitchFamily="34" charset="-128"/>
                <a:cs typeface="Gill Sans" panose="020B0502020104020203" pitchFamily="6" charset="0"/>
              </a:defRPr>
            </a:lvl3pPr>
            <a:lvl4pPr marL="16002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4pPr>
            <a:lvl5pPr marL="20574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9pPr>
          </a:lstStyle>
          <a:p>
            <a:pPr marL="0" marR="0" lvl="0" indent="0" algn="ctr" defTabSz="45718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rPr>
              <a:t>PRODUCT</a:t>
            </a:r>
          </a:p>
        </p:txBody>
      </p:sp>
      <p:sp>
        <p:nvSpPr>
          <p:cNvPr id="19" name="TextBox 32">
            <a:extLst>
              <a:ext uri="{FF2B5EF4-FFF2-40B4-BE49-F238E27FC236}">
                <a16:creationId xmlns:a16="http://schemas.microsoft.com/office/drawing/2014/main" id="{BD9705C6-31A8-4817-8E73-4A6F835AECBE}"/>
              </a:ext>
            </a:extLst>
          </p:cNvPr>
          <p:cNvSpPr txBox="1">
            <a:spLocks noChangeArrowheads="1"/>
          </p:cNvSpPr>
          <p:nvPr/>
        </p:nvSpPr>
        <p:spPr bwMode="auto">
          <a:xfrm>
            <a:off x="520700" y="4405000"/>
            <a:ext cx="385298" cy="149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 wrap="none">
            <a:spAutoFit/>
          </a:bodyPr>
          <a:lstStyle>
            <a:lvl1pPr>
              <a:spcBef>
                <a:spcPct val="20000"/>
              </a:spcBef>
              <a:buFont typeface="Arial" panose="020B0604020202020204" pitchFamily="34" charset="0"/>
              <a:buChar char="•"/>
              <a:defRPr sz="3200">
                <a:solidFill>
                  <a:schemeClr val="tx1"/>
                </a:solidFill>
                <a:latin typeface="Gill Sans" panose="020B0502020104020203" pitchFamily="6" charset="0"/>
                <a:ea typeface="MS PGothic" panose="020B0600070205080204" pitchFamily="34" charset="-128"/>
                <a:cs typeface="Gill Sans" panose="020B0502020104020203" pitchFamily="6" charset="0"/>
              </a:defRPr>
            </a:lvl1pPr>
            <a:lvl2pPr marL="742950" indent="-285750">
              <a:spcBef>
                <a:spcPct val="20000"/>
              </a:spcBef>
              <a:buFont typeface="Arial" panose="020B0604020202020204" pitchFamily="34" charset="0"/>
              <a:buChar char="–"/>
              <a:defRPr sz="2800">
                <a:solidFill>
                  <a:schemeClr val="tx1"/>
                </a:solidFill>
                <a:latin typeface="Gill Sans" panose="020B0502020104020203" pitchFamily="6" charset="0"/>
                <a:ea typeface="MS PGothic" panose="020B0600070205080204" pitchFamily="34" charset="-128"/>
                <a:cs typeface="Gill Sans" panose="020B0502020104020203" pitchFamily="6" charset="0"/>
              </a:defRPr>
            </a:lvl2pPr>
            <a:lvl3pPr marL="1143000" indent="-228600">
              <a:spcBef>
                <a:spcPct val="20000"/>
              </a:spcBef>
              <a:buFont typeface="Arial" panose="020B0604020202020204" pitchFamily="34" charset="0"/>
              <a:buChar char="•"/>
              <a:defRPr sz="2400">
                <a:solidFill>
                  <a:schemeClr val="tx1"/>
                </a:solidFill>
                <a:latin typeface="Gill Sans" panose="020B0502020104020203" pitchFamily="6" charset="0"/>
                <a:ea typeface="MS PGothic" panose="020B0600070205080204" pitchFamily="34" charset="-128"/>
                <a:cs typeface="Gill Sans" panose="020B0502020104020203" pitchFamily="6" charset="0"/>
              </a:defRPr>
            </a:lvl3pPr>
            <a:lvl4pPr marL="16002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4pPr>
            <a:lvl5pPr marL="2057400" indent="-228600">
              <a:spcBef>
                <a:spcPct val="20000"/>
              </a:spcBef>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ill Sans" panose="020B0502020104020203" pitchFamily="6" charset="0"/>
                <a:ea typeface="MS PGothic" panose="020B0600070205080204" pitchFamily="34" charset="-128"/>
                <a:cs typeface="Gill Sans" panose="020B0502020104020203" pitchFamily="6" charset="0"/>
              </a:defRPr>
            </a:lvl9pPr>
          </a:lstStyle>
          <a:p>
            <a:pPr marL="0" marR="0" lvl="0" indent="0" algn="ctr" defTabSz="45718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rPr>
              <a:t>SERVICE</a:t>
            </a:r>
          </a:p>
        </p:txBody>
      </p:sp>
      <p:pic>
        <p:nvPicPr>
          <p:cNvPr id="24" name="Picture 23" descr="Logo, company name&#10;&#10;Description automatically generated">
            <a:extLst>
              <a:ext uri="{FF2B5EF4-FFF2-40B4-BE49-F238E27FC236}">
                <a16:creationId xmlns:a16="http://schemas.microsoft.com/office/drawing/2014/main" id="{FDED4EAD-5A7A-4FA4-96F1-023DBB45FD03}"/>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7411" y="254911"/>
            <a:ext cx="2398478" cy="772843"/>
          </a:xfrm>
          <a:prstGeom prst="rect">
            <a:avLst/>
          </a:prstGeom>
        </p:spPr>
      </p:pic>
      <p:sp>
        <p:nvSpPr>
          <p:cNvPr id="31" name="Rectangle 30">
            <a:extLst>
              <a:ext uri="{FF2B5EF4-FFF2-40B4-BE49-F238E27FC236}">
                <a16:creationId xmlns:a16="http://schemas.microsoft.com/office/drawing/2014/main" id="{2BDE6C4A-F3B5-4B34-BC3D-DBC3D8FAEF8C}"/>
              </a:ext>
            </a:extLst>
          </p:cNvPr>
          <p:cNvSpPr/>
          <p:nvPr/>
        </p:nvSpPr>
        <p:spPr>
          <a:xfrm>
            <a:off x="4293183" y="4140503"/>
            <a:ext cx="3565525" cy="2322649"/>
          </a:xfrm>
          <a:prstGeom prst="rect">
            <a:avLst/>
          </a:prstGeom>
          <a:solidFill>
            <a:srgbClr val="DEC7EF"/>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31">
            <a:extLst>
              <a:ext uri="{FF2B5EF4-FFF2-40B4-BE49-F238E27FC236}">
                <a16:creationId xmlns:a16="http://schemas.microsoft.com/office/drawing/2014/main" id="{DF9F48CD-BE16-47EB-B39B-6DFAC98943F1}"/>
              </a:ext>
            </a:extLst>
          </p:cNvPr>
          <p:cNvGrpSpPr/>
          <p:nvPr/>
        </p:nvGrpSpPr>
        <p:grpSpPr>
          <a:xfrm>
            <a:off x="899109" y="4120002"/>
            <a:ext cx="3378200" cy="2413000"/>
            <a:chOff x="876300" y="4140200"/>
            <a:chExt cx="3378200" cy="2413000"/>
          </a:xfrm>
        </p:grpSpPr>
        <p:pic>
          <p:nvPicPr>
            <p:cNvPr id="33" name="Rectangle 25">
              <a:extLst>
                <a:ext uri="{FF2B5EF4-FFF2-40B4-BE49-F238E27FC236}">
                  <a16:creationId xmlns:a16="http://schemas.microsoft.com/office/drawing/2014/main" id="{76C17C3A-776D-4276-AE17-F48518CD680A}"/>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6300" y="4140200"/>
              <a:ext cx="33782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6E1ED1D5-0725-46FD-B3AE-74DE0C143AFD}"/>
                </a:ext>
              </a:extLst>
            </p:cNvPr>
            <p:cNvSpPr/>
            <p:nvPr/>
          </p:nvSpPr>
          <p:spPr>
            <a:xfrm>
              <a:off x="2518804" y="4228970"/>
              <a:ext cx="1350963" cy="571630"/>
            </a:xfrm>
            <a:prstGeom prst="rect">
              <a:avLst/>
            </a:prstGeom>
            <a:solidFill>
              <a:srgbClr val="B3FFD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Rectangle 34">
            <a:extLst>
              <a:ext uri="{FF2B5EF4-FFF2-40B4-BE49-F238E27FC236}">
                <a16:creationId xmlns:a16="http://schemas.microsoft.com/office/drawing/2014/main" id="{DEA5FFC3-0AB1-4E12-B160-F0DBE224AB57}"/>
              </a:ext>
            </a:extLst>
          </p:cNvPr>
          <p:cNvSpPr/>
          <p:nvPr/>
        </p:nvSpPr>
        <p:spPr bwMode="auto">
          <a:xfrm>
            <a:off x="932917" y="3298253"/>
            <a:ext cx="3289300" cy="778416"/>
          </a:xfrm>
          <a:prstGeom prst="rect">
            <a:avLst/>
          </a:prstGeom>
          <a:solidFill>
            <a:srgbClr val="B3FFD5"/>
          </a:solidFill>
          <a:ln>
            <a:noFill/>
          </a:ln>
        </p:spPr>
        <p:style>
          <a:lnRef idx="1">
            <a:schemeClr val="accent5"/>
          </a:lnRef>
          <a:fillRef idx="3">
            <a:schemeClr val="accent5"/>
          </a:fillRef>
          <a:effectRef idx="2">
            <a:schemeClr val="accent5"/>
          </a:effectRef>
          <a:fontRef idx="minor">
            <a:schemeClr val="lt1"/>
          </a:fontRef>
        </p:style>
        <p:txBody>
          <a:bodyPr numCol="2"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Global Accredited Cybersecurity Education (ACE)Scheme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CyberSAFE L.I.V.E Gallery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Cybersecurity Competency Training (CyberGuru)</a:t>
            </a:r>
          </a:p>
        </p:txBody>
      </p:sp>
      <p:pic>
        <p:nvPicPr>
          <p:cNvPr id="36" name="Rectangle 26">
            <a:extLst>
              <a:ext uri="{FF2B5EF4-FFF2-40B4-BE49-F238E27FC236}">
                <a16:creationId xmlns:a16="http://schemas.microsoft.com/office/drawing/2014/main" id="{67FD721A-E2FC-49C8-8736-876E3B389E6C}"/>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39209" y="3269102"/>
            <a:ext cx="36449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Graphical user interface, text&#10;&#10;Description automatically generated">
            <a:extLst>
              <a:ext uri="{FF2B5EF4-FFF2-40B4-BE49-F238E27FC236}">
                <a16:creationId xmlns:a16="http://schemas.microsoft.com/office/drawing/2014/main" id="{8034E871-0C4D-4FD6-9FB8-B6920DA6D2E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12744" y="3430356"/>
            <a:ext cx="794703" cy="1685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8" name="Picture 42">
            <a:extLst>
              <a:ext uri="{FF2B5EF4-FFF2-40B4-BE49-F238E27FC236}">
                <a16:creationId xmlns:a16="http://schemas.microsoft.com/office/drawing/2014/main" id="{448D16D3-0BC6-47D8-82CB-9744C4D72D97}"/>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37262" y="5320152"/>
            <a:ext cx="1350963" cy="390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39" name="Table 38">
            <a:extLst>
              <a:ext uri="{FF2B5EF4-FFF2-40B4-BE49-F238E27FC236}">
                <a16:creationId xmlns:a16="http://schemas.microsoft.com/office/drawing/2014/main" id="{E9BF2E3A-7D39-45CC-AE8B-87DB1C384E74}"/>
              </a:ext>
            </a:extLst>
          </p:cNvPr>
          <p:cNvGraphicFramePr>
            <a:graphicFrameLocks noGrp="1"/>
          </p:cNvGraphicFramePr>
          <p:nvPr/>
        </p:nvGraphicFramePr>
        <p:xfrm>
          <a:off x="4340394" y="4142952"/>
          <a:ext cx="3518314" cy="2367099"/>
        </p:xfrm>
        <a:graphic>
          <a:graphicData uri="http://schemas.openxmlformats.org/drawingml/2006/table">
            <a:tbl>
              <a:tblPr firstRow="1" bandRow="1">
                <a:tableStyleId>{616DA210-FB5B-4158-B5E0-FEB733F419BA}</a:tableStyleId>
              </a:tblPr>
              <a:tblGrid>
                <a:gridCol w="1759157">
                  <a:extLst>
                    <a:ext uri="{9D8B030D-6E8A-4147-A177-3AD203B41FA5}">
                      <a16:colId xmlns:a16="http://schemas.microsoft.com/office/drawing/2014/main" val="1923320902"/>
                    </a:ext>
                  </a:extLst>
                </a:gridCol>
                <a:gridCol w="1759157">
                  <a:extLst>
                    <a:ext uri="{9D8B030D-6E8A-4147-A177-3AD203B41FA5}">
                      <a16:colId xmlns:a16="http://schemas.microsoft.com/office/drawing/2014/main" val="3803896002"/>
                    </a:ext>
                  </a:extLst>
                </a:gridCol>
              </a:tblGrid>
              <a:tr h="2367099">
                <a:tc>
                  <a:txBody>
                    <a:bodyPr/>
                    <a:lstStyle/>
                    <a:p>
                      <a:pPr marL="176213" indent="-176213">
                        <a:buFont typeface="+mj-lt"/>
                        <a:buAutoNum type="arabicPeriod"/>
                      </a:pPr>
                      <a:r>
                        <a:rPr lang="en-MY" sz="1050" b="0">
                          <a:latin typeface="Arial Nova Cond" panose="020B0506020202020204" pitchFamily="34" charset="0"/>
                        </a:rPr>
                        <a:t>Business Continuity Management System (BCMS) Certification</a:t>
                      </a:r>
                    </a:p>
                    <a:p>
                      <a:pPr marL="176213" indent="-176213">
                        <a:buFont typeface="+mj-lt"/>
                        <a:buAutoNum type="arabicPeriod"/>
                      </a:pPr>
                      <a:r>
                        <a:rPr lang="en-MY" sz="1050" b="0">
                          <a:latin typeface="Arial Nova Cond" panose="020B0506020202020204" pitchFamily="34" charset="0"/>
                        </a:rPr>
                        <a:t>Digital Forensics (DF) Case Management</a:t>
                      </a:r>
                    </a:p>
                    <a:p>
                      <a:pPr marL="176213" indent="-176213">
                        <a:buFont typeface="+mj-lt"/>
                        <a:buAutoNum type="arabicPeriod"/>
                      </a:pPr>
                      <a:r>
                        <a:rPr lang="en-MY" sz="1050" b="0">
                          <a:latin typeface="Arial Nova Cond" panose="020B0506020202020204" pitchFamily="34" charset="0"/>
                        </a:rPr>
                        <a:t>Incident Handling Case Management </a:t>
                      </a:r>
                    </a:p>
                    <a:p>
                      <a:pPr marL="176213" indent="-176213">
                        <a:buFont typeface="+mj-lt"/>
                        <a:buAutoNum type="arabicPeriod"/>
                      </a:pPr>
                      <a:r>
                        <a:rPr lang="en-MY" sz="1050" b="0">
                          <a:latin typeface="Arial Nova Cond" panose="020B0506020202020204" pitchFamily="34" charset="0"/>
                        </a:rPr>
                        <a:t>Cyber Discovery</a:t>
                      </a:r>
                    </a:p>
                    <a:p>
                      <a:pPr marL="176213" indent="-176213">
                        <a:buFont typeface="+mj-lt"/>
                        <a:buAutoNum type="arabicPeriod"/>
                      </a:pPr>
                      <a:r>
                        <a:rPr lang="en-MY" sz="1050" b="0">
                          <a:latin typeface="Arial Nova Cond" panose="020B0506020202020204" pitchFamily="34" charset="0"/>
                        </a:rPr>
                        <a:t>MyTrustSEAL</a:t>
                      </a:r>
                    </a:p>
                    <a:p>
                      <a:pPr marL="176213" indent="-176213">
                        <a:buFont typeface="+mj-lt"/>
                        <a:buAutoNum type="arabicPeriod"/>
                      </a:pPr>
                      <a:r>
                        <a:rPr lang="en-MY" sz="1050" b="0">
                          <a:latin typeface="Arial Nova Cond" panose="020B0506020202020204" pitchFamily="34" charset="0"/>
                        </a:rPr>
                        <a:t>Penetration Testing Service Provider(PTSP) Certification </a:t>
                      </a:r>
                    </a:p>
                  </a:txBody>
                  <a:tcPr marL="91438" marR="91438" marT="45727" marB="45727">
                    <a:lnL w="12700" cmpd="sng">
                      <a:noFill/>
                    </a:lnL>
                    <a:lnR w="12700" cap="flat" cmpd="sng" algn="ctr">
                      <a:no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pPr marL="176213" indent="-176213">
                        <a:buFont typeface="+mj-lt"/>
                        <a:buAutoNum type="arabicPeriod" startAt="7"/>
                      </a:pPr>
                      <a:r>
                        <a:rPr lang="en-MY" sz="1050" b="0">
                          <a:latin typeface="Arial Nova Cond" panose="020B0506020202020204" pitchFamily="34" charset="0"/>
                        </a:rPr>
                        <a:t>Technology Security Assurance (TSA)</a:t>
                      </a:r>
                    </a:p>
                    <a:p>
                      <a:pPr marL="176213" indent="-176213">
                        <a:buFont typeface="+mj-lt"/>
                        <a:buAutoNum type="arabicPeriod" startAt="7"/>
                      </a:pPr>
                      <a:r>
                        <a:rPr lang="en-MY" sz="1050" b="0">
                          <a:latin typeface="Arial Nova Cond" panose="020B0506020202020204" pitchFamily="34" charset="0"/>
                        </a:rPr>
                        <a:t>ICT Product Security Assessment (IPSA)</a:t>
                      </a:r>
                    </a:p>
                    <a:p>
                      <a:pPr marL="176213" indent="-176213">
                        <a:buFont typeface="+mj-lt"/>
                        <a:buAutoNum type="arabicPeriod" startAt="7"/>
                      </a:pPr>
                      <a:r>
                        <a:rPr lang="en-MY" sz="1050" b="0">
                          <a:latin typeface="Arial Nova Cond" panose="020B0506020202020204" pitchFamily="34" charset="0"/>
                        </a:rPr>
                        <a:t>Security Posture Assessment (SPA)</a:t>
                      </a:r>
                    </a:p>
                    <a:p>
                      <a:pPr marL="176213" indent="-176213">
                        <a:buFont typeface="+mj-lt"/>
                        <a:buAutoNum type="arabicPeriod" startAt="7"/>
                      </a:pPr>
                      <a:r>
                        <a:rPr lang="en-MY" sz="1050" b="0">
                          <a:latin typeface="Arial Nova Cond" panose="020B0506020202020204" pitchFamily="34" charset="0"/>
                        </a:rPr>
                        <a:t>SCADA Security Assessment (SSA)</a:t>
                      </a:r>
                    </a:p>
                    <a:p>
                      <a:pPr marL="176213" indent="-176213">
                        <a:buFont typeface="+mj-lt"/>
                        <a:buAutoNum type="arabicPeriod" startAt="7"/>
                      </a:pPr>
                      <a:r>
                        <a:rPr lang="en-MY" sz="1050" b="0">
                          <a:latin typeface="Arial Nova Cond" panose="020B0506020202020204" pitchFamily="34" charset="0"/>
                        </a:rPr>
                        <a:t>PHP Secure Code Assessment (PSCA)</a:t>
                      </a:r>
                    </a:p>
                    <a:p>
                      <a:pPr marL="176213" indent="-176213">
                        <a:buFont typeface="+mj-lt"/>
                        <a:buAutoNum type="arabicPeriod" startAt="7"/>
                      </a:pPr>
                      <a:r>
                        <a:rPr lang="en-MY" sz="1050" b="0">
                          <a:latin typeface="Arial Nova Cond" panose="020B0506020202020204" pitchFamily="34" charset="0"/>
                        </a:rPr>
                        <a:t>Malaysian Common Criteria Scheme (MyCC)</a:t>
                      </a:r>
                    </a:p>
                    <a:p>
                      <a:pPr marL="176213" indent="-176213">
                        <a:buFont typeface="+mj-lt"/>
                        <a:buAutoNum type="arabicPeriod" startAt="7"/>
                      </a:pPr>
                      <a:r>
                        <a:rPr lang="en-MY" sz="1050" b="0">
                          <a:latin typeface="Arial Nova Cond" panose="020B0506020202020204" pitchFamily="34" charset="0"/>
                        </a:rPr>
                        <a:t>Cybersecurity Strategic and Technical Advisory</a:t>
                      </a:r>
                    </a:p>
                  </a:txBody>
                  <a:tcPr marL="91438" marR="91438" marT="45727" marB="45727">
                    <a:lnL w="12700" cap="flat" cmpd="sng" algn="ctr">
                      <a:no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0639475"/>
                  </a:ext>
                </a:extLst>
              </a:tr>
            </a:tbl>
          </a:graphicData>
        </a:graphic>
      </p:graphicFrame>
      <p:graphicFrame>
        <p:nvGraphicFramePr>
          <p:cNvPr id="40" name="Table 39">
            <a:extLst>
              <a:ext uri="{FF2B5EF4-FFF2-40B4-BE49-F238E27FC236}">
                <a16:creationId xmlns:a16="http://schemas.microsoft.com/office/drawing/2014/main" id="{8CF03852-64AF-4132-AA58-D6C78F60C053}"/>
              </a:ext>
            </a:extLst>
          </p:cNvPr>
          <p:cNvGraphicFramePr>
            <a:graphicFrameLocks noGrp="1"/>
          </p:cNvGraphicFramePr>
          <p:nvPr/>
        </p:nvGraphicFramePr>
        <p:xfrm>
          <a:off x="7898985" y="3291963"/>
          <a:ext cx="3622404" cy="800099"/>
        </p:xfrm>
        <a:graphic>
          <a:graphicData uri="http://schemas.openxmlformats.org/drawingml/2006/table">
            <a:tbl>
              <a:tblPr firstRow="1" bandRow="1">
                <a:effectLst>
                  <a:outerShdw blurRad="50800" dist="38100" algn="l" rotWithShape="0">
                    <a:prstClr val="black">
                      <a:alpha val="40000"/>
                    </a:prstClr>
                  </a:outerShdw>
                </a:effectLst>
                <a:tableStyleId>{616DA210-FB5B-4158-B5E0-FEB733F419BA}</a:tableStyleId>
              </a:tblPr>
              <a:tblGrid>
                <a:gridCol w="1811202">
                  <a:extLst>
                    <a:ext uri="{9D8B030D-6E8A-4147-A177-3AD203B41FA5}">
                      <a16:colId xmlns:a16="http://schemas.microsoft.com/office/drawing/2014/main" val="580190771"/>
                    </a:ext>
                  </a:extLst>
                </a:gridCol>
                <a:gridCol w="1811202">
                  <a:extLst>
                    <a:ext uri="{9D8B030D-6E8A-4147-A177-3AD203B41FA5}">
                      <a16:colId xmlns:a16="http://schemas.microsoft.com/office/drawing/2014/main" val="4005901507"/>
                    </a:ext>
                  </a:extLst>
                </a:gridCol>
              </a:tblGrid>
              <a:tr h="800099">
                <a:tc>
                  <a:txBody>
                    <a:bodyPr/>
                    <a:lstStyle/>
                    <a:p>
                      <a:pPr marL="176213" indent="-176213">
                        <a:buFont typeface="+mj-lt"/>
                        <a:buAutoNum type="arabicPeriod"/>
                      </a:pPr>
                      <a:r>
                        <a:rPr lang="en-MY" sz="800" b="0">
                          <a:latin typeface="Arial" panose="020B0604020202020204" pitchFamily="34" charset="0"/>
                          <a:cs typeface="Arial" panose="020B0604020202020204" pitchFamily="34" charset="0"/>
                        </a:rPr>
                        <a:t>Crypto Random Test Tool</a:t>
                      </a:r>
                    </a:p>
                    <a:p>
                      <a:pPr marL="176213" indent="-176213">
                        <a:buFont typeface="+mj-lt"/>
                        <a:buAutoNum type="arabicPeriod"/>
                      </a:pPr>
                      <a:r>
                        <a:rPr lang="en-MY" sz="800" b="0">
                          <a:latin typeface="Arial" panose="020B0604020202020204" pitchFamily="34" charset="0"/>
                          <a:cs typeface="Arial" panose="020B0604020202020204" pitchFamily="34" charset="0"/>
                        </a:rPr>
                        <a:t>X-Forensics Tools</a:t>
                      </a:r>
                    </a:p>
                    <a:p>
                      <a:pPr marL="176213" indent="-176213">
                        <a:buFont typeface="+mj-lt"/>
                        <a:buAutoNum type="arabicPeriod"/>
                      </a:pPr>
                      <a:r>
                        <a:rPr lang="en-MY" sz="800" b="0">
                          <a:latin typeface="Arial" panose="020B0604020202020204" pitchFamily="34" charset="0"/>
                          <a:cs typeface="Arial" panose="020B0604020202020204" pitchFamily="34" charset="0"/>
                        </a:rPr>
                        <a:t>PenDua Tool</a:t>
                      </a:r>
                    </a:p>
                    <a:p>
                      <a:pPr marL="0" indent="0">
                        <a:buFont typeface="+mj-lt"/>
                        <a:buNone/>
                      </a:pPr>
                      <a:endParaRPr lang="en-MY" sz="800" b="0">
                        <a:latin typeface="Arial" panose="020B0604020202020204" pitchFamily="34" charset="0"/>
                        <a:cs typeface="Arial" panose="020B0604020202020204" pitchFamily="34" charset="0"/>
                      </a:endParaRPr>
                    </a:p>
                  </a:txBody>
                  <a:tcPr marL="91438" marR="91438" marT="45727" marB="45727">
                    <a:lnL w="12700" cmpd="sng">
                      <a:noFill/>
                    </a:lnL>
                    <a:lnR w="12700" cap="flat" cmpd="sng" algn="ctr">
                      <a:no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solidFill>
                      <a:srgbClr val="B9E1FF"/>
                    </a:solidFill>
                  </a:tcPr>
                </a:tc>
                <a:tc>
                  <a:txBody>
                    <a:bodyPr/>
                    <a:lstStyle/>
                    <a:p>
                      <a:pPr marL="176213" indent="-176213">
                        <a:buFont typeface="+mj-lt"/>
                        <a:buAutoNum type="arabicPeriod" startAt="4"/>
                      </a:pPr>
                      <a:r>
                        <a:rPr lang="en-MY" sz="800" b="0">
                          <a:latin typeface="Arial" panose="020B0604020202020204" pitchFamily="34" charset="0"/>
                          <a:cs typeface="Arial" panose="020B0604020202020204" pitchFamily="34" charset="0"/>
                        </a:rPr>
                        <a:t>Coordinated Malware, Eradication, and Remediation Platform (CMERP)</a:t>
                      </a:r>
                    </a:p>
                    <a:p>
                      <a:pPr marL="176213" indent="-176213">
                        <a:buFont typeface="+mj-lt"/>
                        <a:buAutoNum type="arabicPeriod" startAt="4"/>
                      </a:pPr>
                      <a:r>
                        <a:rPr lang="en-MY" sz="800" b="0">
                          <a:latin typeface="Arial" panose="020B0604020202020204" pitchFamily="34" charset="0"/>
                          <a:cs typeface="Arial" panose="020B0604020202020204" pitchFamily="34" charset="0"/>
                        </a:rPr>
                        <a:t>LebahNet</a:t>
                      </a:r>
                    </a:p>
                    <a:p>
                      <a:pPr marL="176213" indent="-176213">
                        <a:buFont typeface="+mj-lt"/>
                        <a:buAutoNum type="arabicPeriod" startAt="4"/>
                      </a:pPr>
                      <a:r>
                        <a:rPr lang="en-MY" sz="800" b="0">
                          <a:latin typeface="Arial" panose="020B0604020202020204" pitchFamily="34" charset="0"/>
                          <a:cs typeface="Arial" panose="020B0604020202020204" pitchFamily="34" charset="0"/>
                        </a:rPr>
                        <a:t>CamMuka (Facial Recognition)</a:t>
                      </a:r>
                    </a:p>
                  </a:txBody>
                  <a:tcPr marL="91438" marR="91438" marT="45727" marB="45727">
                    <a:lnL w="12700" cap="flat" cmpd="sng" algn="ctr">
                      <a:no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solidFill>
                      <a:srgbClr val="B9E1FF"/>
                    </a:solidFill>
                  </a:tcPr>
                </a:tc>
                <a:extLst>
                  <a:ext uri="{0D108BD9-81ED-4DB2-BD59-A6C34878D82A}">
                    <a16:rowId xmlns:a16="http://schemas.microsoft.com/office/drawing/2014/main" val="2758018861"/>
                  </a:ext>
                </a:extLst>
              </a:tr>
            </a:tbl>
          </a:graphicData>
        </a:graphic>
      </p:graphicFrame>
      <p:pic>
        <p:nvPicPr>
          <p:cNvPr id="41" name="Picture 5">
            <a:extLst>
              <a:ext uri="{FF2B5EF4-FFF2-40B4-BE49-F238E27FC236}">
                <a16:creationId xmlns:a16="http://schemas.microsoft.com/office/drawing/2014/main" id="{B40DC17B-FC9B-4D69-A3D6-96D1ECEDB15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41614" y="3726023"/>
            <a:ext cx="1304290" cy="39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 name="Table 41">
            <a:extLst>
              <a:ext uri="{FF2B5EF4-FFF2-40B4-BE49-F238E27FC236}">
                <a16:creationId xmlns:a16="http://schemas.microsoft.com/office/drawing/2014/main" id="{5EC0B277-D445-4308-BF8D-CA5656230BB7}"/>
              </a:ext>
            </a:extLst>
          </p:cNvPr>
          <p:cNvGraphicFramePr>
            <a:graphicFrameLocks noGrp="1"/>
          </p:cNvGraphicFramePr>
          <p:nvPr/>
        </p:nvGraphicFramePr>
        <p:xfrm>
          <a:off x="7915325" y="4140504"/>
          <a:ext cx="3606064" cy="2331734"/>
        </p:xfrm>
        <a:graphic>
          <a:graphicData uri="http://schemas.openxmlformats.org/drawingml/2006/table">
            <a:tbl>
              <a:tblPr firstRow="1" bandRow="1">
                <a:effectLst>
                  <a:outerShdw blurRad="50800" dist="38100" dir="2700000" algn="tl" rotWithShape="0">
                    <a:prstClr val="black">
                      <a:alpha val="40000"/>
                    </a:prstClr>
                  </a:outerShdw>
                </a:effectLst>
                <a:tableStyleId>{616DA210-FB5B-4158-B5E0-FEB733F419BA}</a:tableStyleId>
              </a:tblPr>
              <a:tblGrid>
                <a:gridCol w="1803032">
                  <a:extLst>
                    <a:ext uri="{9D8B030D-6E8A-4147-A177-3AD203B41FA5}">
                      <a16:colId xmlns:a16="http://schemas.microsoft.com/office/drawing/2014/main" val="2446334916"/>
                    </a:ext>
                  </a:extLst>
                </a:gridCol>
                <a:gridCol w="1803032">
                  <a:extLst>
                    <a:ext uri="{9D8B030D-6E8A-4147-A177-3AD203B41FA5}">
                      <a16:colId xmlns:a16="http://schemas.microsoft.com/office/drawing/2014/main" val="2992403387"/>
                    </a:ext>
                  </a:extLst>
                </a:gridCol>
              </a:tblGrid>
              <a:tr h="2322648">
                <a:tc>
                  <a:txBody>
                    <a:bodyPr/>
                    <a:lstStyle/>
                    <a:p>
                      <a:pPr marL="176213" indent="-176213">
                        <a:buFont typeface="+mj-lt"/>
                        <a:buAutoNum type="arabicPeriod"/>
                      </a:pPr>
                      <a:r>
                        <a:rPr lang="en-MY" sz="1050" b="0">
                          <a:latin typeface="Arial" panose="020B0604020202020204" pitchFamily="34" charset="0"/>
                          <a:cs typeface="Arial" panose="020B0604020202020204" pitchFamily="34" charset="0"/>
                        </a:rPr>
                        <a:t>MyCyberSecurity Clinic (MyCSC)- Data Recovery and Data Sanitization Services</a:t>
                      </a:r>
                    </a:p>
                    <a:p>
                      <a:pPr marL="176213" indent="-176213">
                        <a:buFont typeface="+mj-lt"/>
                        <a:buAutoNum type="arabicPeriod"/>
                      </a:pPr>
                      <a:r>
                        <a:rPr lang="en-MY" sz="1050" b="0">
                          <a:latin typeface="Arial" panose="020B0604020202020204" pitchFamily="34" charset="0"/>
                          <a:cs typeface="Arial" panose="020B0604020202020204" pitchFamily="34" charset="0"/>
                        </a:rPr>
                        <a:t>Lab Quality Management</a:t>
                      </a:r>
                    </a:p>
                    <a:p>
                      <a:pPr marL="176213" indent="-176213">
                        <a:buFont typeface="+mj-lt"/>
                        <a:buAutoNum type="arabicPeriod"/>
                      </a:pPr>
                      <a:r>
                        <a:rPr lang="en-MY" sz="1050" b="0">
                          <a:latin typeface="Arial" panose="020B0604020202020204" pitchFamily="34" charset="0"/>
                          <a:cs typeface="Arial" panose="020B0604020202020204" pitchFamily="34" charset="0"/>
                        </a:rPr>
                        <a:t>Cybersecurity Lab Services</a:t>
                      </a:r>
                    </a:p>
                    <a:p>
                      <a:pPr marL="176213" indent="-176213">
                        <a:buFont typeface="+mj-lt"/>
                        <a:buAutoNum type="arabicPeriod"/>
                      </a:pPr>
                      <a:r>
                        <a:rPr lang="en-MY" sz="1050" b="0">
                          <a:latin typeface="Arial" panose="020B0604020202020204" pitchFamily="34" charset="0"/>
                          <a:cs typeface="Arial" panose="020B0604020202020204" pitchFamily="34" charset="0"/>
                        </a:rPr>
                        <a:t>CyberSecurity Malaysia Cryptographic Evaluation Lab (MyCEL)</a:t>
                      </a:r>
                    </a:p>
                    <a:p>
                      <a:pPr marL="176213" indent="-176213">
                        <a:buFont typeface="+mj-lt"/>
                        <a:buAutoNum type="arabicPeriod"/>
                      </a:pPr>
                      <a:r>
                        <a:rPr lang="en-MY" sz="1050" b="0">
                          <a:latin typeface="Arial" panose="020B0604020202020204" pitchFamily="34" charset="0"/>
                          <a:cs typeface="Arial" panose="020B0604020202020204" pitchFamily="34" charset="0"/>
                        </a:rPr>
                        <a:t>CCTV Forensics Service</a:t>
                      </a:r>
                    </a:p>
                  </a:txBody>
                  <a:tcPr marL="91438" marR="91438" marT="45727" marB="45727">
                    <a:lnL w="12700" cmpd="sng">
                      <a:noFill/>
                    </a:lnL>
                    <a:lnR w="12700" cap="flat" cmpd="sng" algn="ctr">
                      <a:no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solidFill>
                      <a:srgbClr val="B9E1FF"/>
                    </a:solidFill>
                  </a:tcPr>
                </a:tc>
                <a:tc>
                  <a:txBody>
                    <a:bodyPr/>
                    <a:lstStyle/>
                    <a:p>
                      <a:pPr marL="177800" indent="-177800">
                        <a:buFont typeface="+mj-lt"/>
                        <a:buAutoNum type="arabicPeriod" startAt="6"/>
                      </a:pPr>
                      <a:r>
                        <a:rPr lang="en-MY" sz="1050" b="0">
                          <a:latin typeface="Arial" panose="020B0604020202020204" pitchFamily="34" charset="0"/>
                          <a:cs typeface="Arial" panose="020B0604020202020204" pitchFamily="34" charset="0"/>
                        </a:rPr>
                        <a:t>Cyber Threat Intelligence Service</a:t>
                      </a:r>
                    </a:p>
                    <a:p>
                      <a:pPr marL="177800" indent="-177800">
                        <a:buFont typeface="+mj-lt"/>
                        <a:buAutoNum type="arabicPeriod" startAt="6"/>
                      </a:pPr>
                      <a:r>
                        <a:rPr lang="en-MY" sz="1050" b="0">
                          <a:latin typeface="Arial" panose="020B0604020202020204" pitchFamily="34" charset="0"/>
                          <a:cs typeface="Arial" panose="020B0604020202020204" pitchFamily="34" charset="0"/>
                        </a:rPr>
                        <a:t>Cloud Security Compliance Audit</a:t>
                      </a:r>
                    </a:p>
                    <a:p>
                      <a:pPr marL="177800" indent="-177800">
                        <a:buFont typeface="+mj-lt"/>
                        <a:buAutoNum type="arabicPeriod" startAt="6"/>
                      </a:pPr>
                      <a:r>
                        <a:rPr lang="en-MY" sz="1050" b="0">
                          <a:latin typeface="Arial" panose="020B0604020202020204" pitchFamily="34" charset="0"/>
                          <a:cs typeface="Arial" panose="020B0604020202020204" pitchFamily="34" charset="0"/>
                        </a:rPr>
                        <a:t>Cloud Security Assessment Audit</a:t>
                      </a:r>
                    </a:p>
                    <a:p>
                      <a:pPr marL="177800" indent="-177800">
                        <a:buFont typeface="+mj-lt"/>
                        <a:buAutoNum type="arabicPeriod" startAt="6"/>
                      </a:pPr>
                      <a:r>
                        <a:rPr lang="en-MY" sz="1050" b="0">
                          <a:latin typeface="Arial" panose="020B0604020202020204" pitchFamily="34" charset="0"/>
                          <a:cs typeface="Arial" panose="020B0604020202020204" pitchFamily="34" charset="0"/>
                        </a:rPr>
                        <a:t>Cloud Security Audit for ISMS </a:t>
                      </a:r>
                    </a:p>
                    <a:p>
                      <a:pPr marL="177800" indent="-177800">
                        <a:buFont typeface="+mj-lt"/>
                        <a:buAutoNum type="arabicPeriod" startAt="6"/>
                      </a:pPr>
                      <a:r>
                        <a:rPr lang="en-MY" sz="1050" b="0">
                          <a:latin typeface="Arial" panose="020B0604020202020204" pitchFamily="34" charset="0"/>
                          <a:cs typeface="Arial" panose="020B0604020202020204" pitchFamily="34" charset="0"/>
                        </a:rPr>
                        <a:t>Security Operation Centre Service </a:t>
                      </a:r>
                    </a:p>
                    <a:p>
                      <a:pPr marL="177800" indent="-177800">
                        <a:buFont typeface="+mj-lt"/>
                        <a:buAutoNum type="arabicPeriod" startAt="6"/>
                      </a:pPr>
                      <a:r>
                        <a:rPr lang="en-MY" sz="1050" b="0">
                          <a:latin typeface="Arial" panose="020B0604020202020204" pitchFamily="34" charset="0"/>
                          <a:cs typeface="Arial" panose="020B0604020202020204" pitchFamily="34" charset="0"/>
                        </a:rPr>
                        <a:t>Red Teaming Service</a:t>
                      </a:r>
                    </a:p>
                  </a:txBody>
                  <a:tcPr marL="91438" marR="91438" marT="45727" marB="45727">
                    <a:lnL w="12700" cap="flat" cmpd="sng" algn="ctr">
                      <a:no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solidFill>
                      <a:srgbClr val="B9E1FF"/>
                    </a:solidFill>
                  </a:tcPr>
                </a:tc>
                <a:extLst>
                  <a:ext uri="{0D108BD9-81ED-4DB2-BD59-A6C34878D82A}">
                    <a16:rowId xmlns:a16="http://schemas.microsoft.com/office/drawing/2014/main" val="4054954720"/>
                  </a:ext>
                </a:extLst>
              </a:tr>
            </a:tbl>
          </a:graphicData>
        </a:graphic>
      </p:graphicFrame>
    </p:spTree>
    <p:extLst>
      <p:ext uri="{BB962C8B-B14F-4D97-AF65-F5344CB8AC3E}">
        <p14:creationId xmlns:p14="http://schemas.microsoft.com/office/powerpoint/2010/main" val="1509874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3C86985-D891-700C-C288-77DF81B60923}"/>
              </a:ext>
            </a:extLst>
          </p:cNvPr>
          <p:cNvSpPr/>
          <p:nvPr/>
        </p:nvSpPr>
        <p:spPr>
          <a:xfrm>
            <a:off x="-143256" y="731520"/>
            <a:ext cx="509016" cy="5480304"/>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103397-B925-E43F-C018-7107EF444B1A}"/>
              </a:ext>
            </a:extLst>
          </p:cNvPr>
          <p:cNvSpPr/>
          <p:nvPr/>
        </p:nvSpPr>
        <p:spPr>
          <a:xfrm>
            <a:off x="0" y="965200"/>
            <a:ext cx="9252488" cy="50332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CDE82F-6097-44C9-90CA-269064D91E3E}"/>
              </a:ext>
            </a:extLst>
          </p:cNvPr>
          <p:cNvSpPr>
            <a:spLocks noGrp="1"/>
          </p:cNvSpPr>
          <p:nvPr>
            <p:ph type="title" idx="4294967295"/>
          </p:nvPr>
        </p:nvSpPr>
        <p:spPr>
          <a:xfrm>
            <a:off x="754062" y="43434"/>
            <a:ext cx="10683875" cy="708406"/>
          </a:xfrm>
          <a:prstGeom prst="rect">
            <a:avLst/>
          </a:prstGeom>
        </p:spPr>
        <p:txBody>
          <a:bodyPr lIns="91440" tIns="45720" rIns="91440" bIns="45720" anchor="ctr">
            <a:normAutofit/>
          </a:bodyPr>
          <a:lstStyle/>
          <a:p>
            <a:pPr algn="ctr"/>
            <a:r>
              <a:rPr lang="en-US" sz="2800" b="1">
                <a:solidFill>
                  <a:schemeClr val="tx1"/>
                </a:solidFill>
                <a:latin typeface="Gadugi"/>
                <a:ea typeface="Gadugi"/>
              </a:rPr>
              <a:t>CONCLUSION AND WAY FORWARD</a:t>
            </a:r>
            <a:endParaRPr lang="en-US" sz="2800" b="1">
              <a:solidFill>
                <a:schemeClr val="tx1"/>
              </a:solidFill>
              <a:latin typeface="Gadugi" panose="020B0502040204020203" pitchFamily="34" charset="0"/>
              <a:ea typeface="Gadugi" panose="020B0502040204020203" pitchFamily="34" charset="0"/>
            </a:endParaRPr>
          </a:p>
        </p:txBody>
      </p:sp>
      <p:sp>
        <p:nvSpPr>
          <p:cNvPr id="5" name="Content Placeholder 4">
            <a:extLst>
              <a:ext uri="{FF2B5EF4-FFF2-40B4-BE49-F238E27FC236}">
                <a16:creationId xmlns:a16="http://schemas.microsoft.com/office/drawing/2014/main" id="{D60601C4-F232-4E42-B624-135BEAC8B662}"/>
              </a:ext>
            </a:extLst>
          </p:cNvPr>
          <p:cNvSpPr>
            <a:spLocks noGrp="1"/>
          </p:cNvSpPr>
          <p:nvPr>
            <p:ph idx="4294967295"/>
          </p:nvPr>
        </p:nvSpPr>
        <p:spPr>
          <a:xfrm>
            <a:off x="0" y="985520"/>
            <a:ext cx="9252488" cy="4164739"/>
          </a:xfrm>
          <a:noFill/>
        </p:spPr>
        <p:txBody>
          <a:bodyPr anchor="t">
            <a:noAutofit/>
          </a:bodyPr>
          <a:lstStyle/>
          <a:p>
            <a:pPr algn="just" defTabSz="914400" eaLnBrk="1" fontAlgn="auto" hangingPunct="1">
              <a:lnSpc>
                <a:spcPct val="120000"/>
              </a:lnSpc>
              <a:spcBef>
                <a:spcPts val="0"/>
              </a:spcBef>
              <a:spcAft>
                <a:spcPts val="0"/>
              </a:spcAft>
              <a:buFont typeface="Wingdings" panose="05000000000000000000" pitchFamily="2" charset="2"/>
              <a:buChar char="v"/>
              <a:defRPr/>
            </a:pPr>
            <a:r>
              <a:rPr lang="en-US" sz="1600" b="1">
                <a:solidFill>
                  <a:srgbClr val="000000"/>
                </a:solidFill>
                <a:latin typeface="Arial"/>
                <a:ea typeface="MS PGothic"/>
                <a:cs typeface="Arial"/>
              </a:rPr>
              <a:t>There is no such thing as 100% security. There is still much improvement to be made. We need to increase and strengthen our cybersecurity manpower and professional skills. </a:t>
            </a:r>
            <a:endParaRPr lang="en-US" sz="1600" b="1">
              <a:solidFill>
                <a:srgbClr val="000000"/>
              </a:solidFill>
              <a:latin typeface="Arial" pitchFamily="34" charset="0"/>
              <a:cs typeface="Arial" pitchFamily="34" charset="0"/>
            </a:endParaRPr>
          </a:p>
          <a:p>
            <a:pPr marL="0" indent="0" algn="just" defTabSz="914400" eaLnBrk="1" fontAlgn="auto" hangingPunct="1">
              <a:lnSpc>
                <a:spcPct val="120000"/>
              </a:lnSpc>
              <a:spcBef>
                <a:spcPts val="0"/>
              </a:spcBef>
              <a:spcAft>
                <a:spcPts val="0"/>
              </a:spcAft>
              <a:buNone/>
              <a:defRPr/>
            </a:pPr>
            <a:endParaRPr lang="en-ZA" sz="1600" b="1">
              <a:solidFill>
                <a:srgbClr val="000000"/>
              </a:solidFill>
              <a:latin typeface="Arial" pitchFamily="34" charset="0"/>
              <a:cs typeface="Arial" pitchFamily="34" charset="0"/>
            </a:endParaRPr>
          </a:p>
          <a:p>
            <a:pPr algn="just" defTabSz="914400" eaLnBrk="1" fontAlgn="auto" hangingPunct="1">
              <a:lnSpc>
                <a:spcPct val="120000"/>
              </a:lnSpc>
              <a:spcBef>
                <a:spcPts val="0"/>
              </a:spcBef>
              <a:spcAft>
                <a:spcPts val="0"/>
              </a:spcAft>
              <a:buFont typeface="Wingdings" panose="05000000000000000000" pitchFamily="2" charset="2"/>
              <a:buChar char="v"/>
              <a:defRPr/>
            </a:pPr>
            <a:r>
              <a:rPr lang="en-ZA" sz="1600" b="1">
                <a:solidFill>
                  <a:srgbClr val="000000"/>
                </a:solidFill>
                <a:latin typeface="Arial"/>
                <a:ea typeface="MS PGothic"/>
                <a:cs typeface="Arial"/>
              </a:rPr>
              <a:t>There is a need to ensure for a  secure, resilient and trusted cyber environment in order to sustain progression and prosperity. In this regard, a more innovative and proactive adaptive security approach is required to address such situations. Adaptive cybersecurity encompasses predictive, detective, responsive and corrective capabilities. </a:t>
            </a:r>
            <a:endParaRPr lang="en-GB" sz="1600" b="1">
              <a:solidFill>
                <a:srgbClr val="000000"/>
              </a:solidFill>
              <a:latin typeface="Arial" pitchFamily="34" charset="0"/>
              <a:cs typeface="Arial" pitchFamily="34" charset="0"/>
            </a:endParaRPr>
          </a:p>
          <a:p>
            <a:pPr algn="just" defTabSz="914400" eaLnBrk="1" fontAlgn="auto" hangingPunct="1">
              <a:lnSpc>
                <a:spcPct val="120000"/>
              </a:lnSpc>
              <a:spcBef>
                <a:spcPts val="0"/>
              </a:spcBef>
              <a:spcAft>
                <a:spcPts val="0"/>
              </a:spcAft>
              <a:buFont typeface="Wingdings" panose="05000000000000000000" pitchFamily="2" charset="2"/>
              <a:buChar char="v"/>
              <a:defRPr/>
            </a:pPr>
            <a:endParaRPr lang="en-US" altLang="en-US" sz="1600" b="1">
              <a:solidFill>
                <a:srgbClr val="000000"/>
              </a:solidFill>
              <a:latin typeface="Arial" pitchFamily="34" charset="0"/>
              <a:cs typeface="Arial" pitchFamily="34" charset="0"/>
            </a:endParaRPr>
          </a:p>
          <a:p>
            <a:pPr algn="just" defTabSz="914400" eaLnBrk="1" fontAlgn="auto" hangingPunct="1">
              <a:lnSpc>
                <a:spcPct val="120000"/>
              </a:lnSpc>
              <a:spcBef>
                <a:spcPts val="0"/>
              </a:spcBef>
              <a:spcAft>
                <a:spcPts val="0"/>
              </a:spcAft>
              <a:buFont typeface="Wingdings" panose="05000000000000000000" pitchFamily="2" charset="2"/>
              <a:buChar char="v"/>
              <a:defRPr/>
            </a:pPr>
            <a:r>
              <a:rPr lang="en-US" altLang="en-US" sz="1600" b="1">
                <a:solidFill>
                  <a:srgbClr val="000000"/>
                </a:solidFill>
                <a:latin typeface="Arial"/>
                <a:ea typeface="MS PGothic"/>
                <a:cs typeface="Arial"/>
              </a:rPr>
              <a:t>In addition, our approach also has to be adaptive, dynamic and innovative covering people, process and technology.</a:t>
            </a:r>
          </a:p>
          <a:p>
            <a:pPr algn="just" defTabSz="914400" eaLnBrk="1" fontAlgn="auto" hangingPunct="1">
              <a:lnSpc>
                <a:spcPct val="120000"/>
              </a:lnSpc>
              <a:spcBef>
                <a:spcPts val="0"/>
              </a:spcBef>
              <a:spcAft>
                <a:spcPts val="0"/>
              </a:spcAft>
              <a:buFont typeface="Wingdings" panose="05000000000000000000" pitchFamily="2" charset="2"/>
              <a:buChar char="v"/>
              <a:defRPr/>
            </a:pPr>
            <a:endParaRPr lang="en-US" altLang="en-US" sz="1600" b="1">
              <a:solidFill>
                <a:srgbClr val="000000"/>
              </a:solidFill>
              <a:latin typeface="Arial" pitchFamily="34" charset="0"/>
              <a:cs typeface="Arial" pitchFamily="34" charset="0"/>
            </a:endParaRPr>
          </a:p>
          <a:p>
            <a:pPr algn="just" defTabSz="914400" eaLnBrk="1" fontAlgn="auto" hangingPunct="1">
              <a:lnSpc>
                <a:spcPct val="120000"/>
              </a:lnSpc>
              <a:spcBef>
                <a:spcPts val="0"/>
              </a:spcBef>
              <a:spcAft>
                <a:spcPts val="0"/>
              </a:spcAft>
              <a:buFont typeface="Wingdings" panose="05000000000000000000" pitchFamily="2" charset="2"/>
              <a:buChar char="v"/>
              <a:defRPr/>
            </a:pPr>
            <a:r>
              <a:rPr lang="en-US" altLang="en-US" sz="1600" b="1">
                <a:solidFill>
                  <a:srgbClr val="000000"/>
                </a:solidFill>
                <a:latin typeface="Arial"/>
                <a:ea typeface="MS PGothic"/>
                <a:cs typeface="Arial"/>
              </a:rPr>
              <a:t>Strengthening Public-Private-Academia Partnership and national, bilateral, regional and International Collaboration.</a:t>
            </a:r>
          </a:p>
          <a:p>
            <a:pPr algn="just" defTabSz="914400" eaLnBrk="1" fontAlgn="auto" hangingPunct="1">
              <a:lnSpc>
                <a:spcPct val="120000"/>
              </a:lnSpc>
              <a:spcBef>
                <a:spcPts val="0"/>
              </a:spcBef>
              <a:spcAft>
                <a:spcPts val="0"/>
              </a:spcAft>
              <a:buFont typeface="Wingdings" panose="05000000000000000000" pitchFamily="2" charset="2"/>
              <a:buChar char="v"/>
              <a:defRPr/>
            </a:pPr>
            <a:endParaRPr lang="en-US" altLang="en-US" sz="1600" b="1">
              <a:solidFill>
                <a:srgbClr val="000000"/>
              </a:solidFill>
              <a:latin typeface="Arial" pitchFamily="34" charset="0"/>
              <a:cs typeface="Arial" pitchFamily="34" charset="0"/>
            </a:endParaRPr>
          </a:p>
          <a:p>
            <a:pPr algn="just" defTabSz="914400" eaLnBrk="1" fontAlgn="auto" hangingPunct="1">
              <a:lnSpc>
                <a:spcPct val="120000"/>
              </a:lnSpc>
              <a:spcBef>
                <a:spcPts val="0"/>
              </a:spcBef>
              <a:spcAft>
                <a:spcPts val="0"/>
              </a:spcAft>
              <a:buFont typeface="Wingdings" panose="05000000000000000000" pitchFamily="2" charset="2"/>
              <a:buChar char="v"/>
              <a:defRPr/>
            </a:pPr>
            <a:r>
              <a:rPr lang="en-US" sz="1600" b="1">
                <a:solidFill>
                  <a:srgbClr val="000000"/>
                </a:solidFill>
                <a:latin typeface="Arial"/>
                <a:ea typeface="MS PGothic"/>
                <a:cs typeface="Arial"/>
              </a:rPr>
              <a:t>Malaysia should gear itself towards cyber resilience as the threat of a global cybersecurity breach continues to pose a major risk.</a:t>
            </a:r>
          </a:p>
        </p:txBody>
      </p:sp>
      <p:pic>
        <p:nvPicPr>
          <p:cNvPr id="1026" name="Picture 2" descr="Cybersecurity">
            <a:extLst>
              <a:ext uri="{FF2B5EF4-FFF2-40B4-BE49-F238E27FC236}">
                <a16:creationId xmlns:a16="http://schemas.microsoft.com/office/drawing/2014/main" id="{46910D02-DDBB-40C7-E438-CBF037615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392" y="2392768"/>
            <a:ext cx="3402222" cy="340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06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C079BD4-628E-4FCF-917D-58855250BAA4}"/>
              </a:ext>
            </a:extLst>
          </p:cNvPr>
          <p:cNvSpPr/>
          <p:nvPr/>
        </p:nvSpPr>
        <p:spPr>
          <a:xfrm>
            <a:off x="426642" y="664509"/>
            <a:ext cx="11117262" cy="5789612"/>
          </a:xfrm>
          <a:prstGeom prst="roundRect">
            <a:avLst/>
          </a:prstGeom>
          <a:solidFill>
            <a:schemeClr val="bg1">
              <a:lumMod val="95000"/>
            </a:schemeClr>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540" name="Picture 12" descr="The Rise Of Technology-Augmented Reality(AR), Virtual Reality(VR) And Mixed  Reality(MR) |Simplilearn - YouTube">
            <a:extLst>
              <a:ext uri="{FF2B5EF4-FFF2-40B4-BE49-F238E27FC236}">
                <a16:creationId xmlns:a16="http://schemas.microsoft.com/office/drawing/2014/main" id="{15C4EDA4-E65E-4ACC-BE8E-C5F3C666F377}"/>
              </a:ext>
            </a:extLst>
          </p:cNvPr>
          <p:cNvPicPr>
            <a:picLocks noChangeAspect="1" noChangeArrowheads="1"/>
          </p:cNvPicPr>
          <p:nvPr/>
        </p:nvPicPr>
        <p:blipFill rotWithShape="1">
          <a:blip r:embed="rId2" cstate="email"/>
          <a:srcRect/>
          <a:stretch/>
        </p:blipFill>
        <p:spPr bwMode="auto">
          <a:xfrm>
            <a:off x="3568812" y="1233714"/>
            <a:ext cx="4410782" cy="2158207"/>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grpSp>
        <p:nvGrpSpPr>
          <p:cNvPr id="13324" name="Group 7">
            <a:extLst>
              <a:ext uri="{FF2B5EF4-FFF2-40B4-BE49-F238E27FC236}">
                <a16:creationId xmlns:a16="http://schemas.microsoft.com/office/drawing/2014/main" id="{6CD943D3-DDB7-4E23-AF7D-F6B2424190A2}"/>
              </a:ext>
            </a:extLst>
          </p:cNvPr>
          <p:cNvGrpSpPr>
            <a:grpSpLocks/>
          </p:cNvGrpSpPr>
          <p:nvPr/>
        </p:nvGrpSpPr>
        <p:grpSpPr bwMode="auto">
          <a:xfrm>
            <a:off x="0" y="42183"/>
            <a:ext cx="12192000" cy="892175"/>
            <a:chOff x="0" y="85725"/>
            <a:chExt cx="12192000" cy="892175"/>
          </a:xfrm>
        </p:grpSpPr>
        <p:sp>
          <p:nvSpPr>
            <p:cNvPr id="6" name="Rectangle: Rounded Corners 5">
              <a:extLst>
                <a:ext uri="{FF2B5EF4-FFF2-40B4-BE49-F238E27FC236}">
                  <a16:creationId xmlns:a16="http://schemas.microsoft.com/office/drawing/2014/main" id="{1F794FAD-08B9-4ED9-9D18-42BB110167BA}"/>
                </a:ext>
              </a:extLst>
            </p:cNvPr>
            <p:cNvSpPr/>
            <p:nvPr/>
          </p:nvSpPr>
          <p:spPr>
            <a:xfrm>
              <a:off x="2989263" y="104775"/>
              <a:ext cx="6105525" cy="812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6310B306-2BA5-48A5-B344-4DFB15769CAB}"/>
                </a:ext>
              </a:extLst>
            </p:cNvPr>
            <p:cNvSpPr/>
            <p:nvPr/>
          </p:nvSpPr>
          <p:spPr>
            <a:xfrm>
              <a:off x="0" y="85725"/>
              <a:ext cx="12192000" cy="892175"/>
            </a:xfrm>
            <a:prstGeom prst="rect">
              <a:avLst/>
            </a:prstGeom>
            <a:no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2667" b="1" i="0" u="none" strike="noStrike" kern="1200" cap="none" spc="0" normalizeH="0" baseline="0" noProof="0">
                  <a:ln>
                    <a:noFill/>
                  </a:ln>
                  <a:solidFill>
                    <a:srgbClr val="000000"/>
                  </a:solidFill>
                  <a:effectLst/>
                  <a:uLnTx/>
                  <a:uFillTx/>
                  <a:latin typeface="Arial" panose="020B0604020202020204" pitchFamily="34" charset="0"/>
                  <a:ea typeface="Gadugi" panose="020B0502040204020203" pitchFamily="34" charset="0"/>
                  <a:cs typeface="Arial" panose="020B0604020202020204" pitchFamily="34" charset="0"/>
                  <a:sym typeface="Arial"/>
                </a:rPr>
                <a:t>CONVERGENCE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Gadugi" panose="020B0502040204020203" pitchFamily="34" charset="0"/>
                  <a:cs typeface="Arial" panose="020B0604020202020204" pitchFamily="34" charset="0"/>
                  <a:sym typeface="Arial"/>
                </a:rPr>
                <a:t> OF </a:t>
              </a:r>
              <a:r>
                <a:rPr kumimoji="0" lang="en-US" altLang="en-US" sz="2670" b="1" i="0" u="none" strike="noStrike" kern="1200" cap="none" spc="0" normalizeH="0" baseline="0" noProof="0">
                  <a:ln>
                    <a:noFill/>
                  </a:ln>
                  <a:solidFill>
                    <a:srgbClr val="000000"/>
                  </a:solidFill>
                  <a:effectLst/>
                  <a:uLnTx/>
                  <a:uFillTx/>
                  <a:latin typeface="Arial" panose="020B0604020202020204" pitchFamily="34" charset="0"/>
                  <a:ea typeface="Gadugi" panose="020B0502040204020203" pitchFamily="34" charset="0"/>
                  <a:cs typeface="Arial" panose="020B0604020202020204" pitchFamily="34" charset="0"/>
                  <a:sym typeface="Arial"/>
                </a:rPr>
                <a:t>TECHNOLOGIES</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Gadugi" panose="020B0502040204020203" pitchFamily="34" charset="0"/>
                  <a:cs typeface="Arial" panose="020B0604020202020204" pitchFamily="34" charset="0"/>
                  <a:sym typeface="Arial"/>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Gadugi" panose="020B0502040204020203" pitchFamily="34" charset="0"/>
                  <a:cs typeface="Arial" panose="020B0604020202020204" pitchFamily="34" charset="0"/>
                  <a:sym typeface="Arial"/>
                </a:rPr>
                <a:t>Add More Complexities to Cyber Space</a:t>
              </a:r>
              <a:endParaRPr kumimoji="0" lang="en-MY" sz="2400" b="0" i="0" u="none" strike="noStrike" kern="1200" cap="none" spc="0" normalizeH="0" baseline="0" noProof="0">
                <a:ln>
                  <a:noFill/>
                </a:ln>
                <a:solidFill>
                  <a:srgbClr val="000000"/>
                </a:solidFill>
                <a:effectLst/>
                <a:uLnTx/>
                <a:uFillTx/>
                <a:latin typeface="Arial" panose="020B0604020202020204" pitchFamily="34" charset="0"/>
                <a:ea typeface="Gadugi" panose="020B0502040204020203" pitchFamily="34" charset="0"/>
                <a:cs typeface="Arial" panose="020B0604020202020204" pitchFamily="34" charset="0"/>
                <a:sym typeface="Arial"/>
              </a:endParaRPr>
            </a:p>
          </p:txBody>
        </p:sp>
      </p:grpSp>
      <p:pic>
        <p:nvPicPr>
          <p:cNvPr id="13328" name="Picture 17">
            <a:extLst>
              <a:ext uri="{FF2B5EF4-FFF2-40B4-BE49-F238E27FC236}">
                <a16:creationId xmlns:a16="http://schemas.microsoft.com/office/drawing/2014/main" id="{2EB2FCA7-8B95-41CF-BAAB-1BE083962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78" y="2215045"/>
            <a:ext cx="28575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Graphical user interface, website&#10;&#10;Description automatically generated">
            <a:extLst>
              <a:ext uri="{FF2B5EF4-FFF2-40B4-BE49-F238E27FC236}">
                <a16:creationId xmlns:a16="http://schemas.microsoft.com/office/drawing/2014/main" id="{C8271C38-72D2-B4EF-3399-1B7B81E8CB3A}"/>
              </a:ext>
            </a:extLst>
          </p:cNvPr>
          <p:cNvPicPr>
            <a:picLocks noChangeAspect="1"/>
          </p:cNvPicPr>
          <p:nvPr/>
        </p:nvPicPr>
        <p:blipFill>
          <a:blip r:embed="rId4"/>
          <a:stretch>
            <a:fillRect/>
          </a:stretch>
        </p:blipFill>
        <p:spPr>
          <a:xfrm>
            <a:off x="8640986" y="3126241"/>
            <a:ext cx="2847975" cy="1909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2" descr="A picture containing text, light, lit&#10;&#10;Description automatically generated">
            <a:extLst>
              <a:ext uri="{FF2B5EF4-FFF2-40B4-BE49-F238E27FC236}">
                <a16:creationId xmlns:a16="http://schemas.microsoft.com/office/drawing/2014/main" id="{51A67C10-F217-6BE7-B105-B97012FBA21F}"/>
              </a:ext>
            </a:extLst>
          </p:cNvPr>
          <p:cNvPicPr>
            <a:picLocks noChangeAspect="1"/>
          </p:cNvPicPr>
          <p:nvPr/>
        </p:nvPicPr>
        <p:blipFill>
          <a:blip r:embed="rId5"/>
          <a:stretch>
            <a:fillRect/>
          </a:stretch>
        </p:blipFill>
        <p:spPr>
          <a:xfrm>
            <a:off x="8113695" y="998093"/>
            <a:ext cx="3709306" cy="2016729"/>
          </a:xfrm>
          <a:prstGeom prst="rect">
            <a:avLst/>
          </a:prstGeom>
        </p:spPr>
      </p:pic>
      <p:pic>
        <p:nvPicPr>
          <p:cNvPr id="13315" name="Picture 20" descr="Image result for smartphone">
            <a:extLst>
              <a:ext uri="{FF2B5EF4-FFF2-40B4-BE49-F238E27FC236}">
                <a16:creationId xmlns:a16="http://schemas.microsoft.com/office/drawing/2014/main" id="{A6EE172D-D677-4624-890C-D3D5C97C5A41}"/>
              </a:ext>
            </a:extLst>
          </p:cNvPr>
          <p:cNvPicPr>
            <a:picLocks noChangeAspect="1" noChangeArrowheads="1"/>
          </p:cNvPicPr>
          <p:nvPr/>
        </p:nvPicPr>
        <p:blipFill rotWithShape="1">
          <a:blip r:embed="rId6">
            <a:clrChange>
              <a:clrFrom>
                <a:srgbClr val="FFFFFD"/>
              </a:clrFrom>
              <a:clrTo>
                <a:srgbClr val="FFFFFD">
                  <a:alpha val="0"/>
                </a:srgbClr>
              </a:clrTo>
            </a:clrChange>
            <a:extLst>
              <a:ext uri="{28A0092B-C50C-407E-A947-70E740481C1C}">
                <a14:useLocalDpi xmlns:a14="http://schemas.microsoft.com/office/drawing/2010/main" val="0"/>
              </a:ext>
            </a:extLst>
          </a:blip>
          <a:srcRect r="19725" b="9957"/>
          <a:stretch/>
        </p:blipFill>
        <p:spPr bwMode="auto">
          <a:xfrm>
            <a:off x="8655324" y="4522029"/>
            <a:ext cx="1997300" cy="187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A picture containing company name&#10;&#10;Description automatically generated">
            <a:extLst>
              <a:ext uri="{FF2B5EF4-FFF2-40B4-BE49-F238E27FC236}">
                <a16:creationId xmlns:a16="http://schemas.microsoft.com/office/drawing/2014/main" id="{6C3BAEEF-B3F8-7CA3-5EB2-2C01F29D9169}"/>
              </a:ext>
            </a:extLst>
          </p:cNvPr>
          <p:cNvPicPr>
            <a:picLocks noChangeAspect="1"/>
          </p:cNvPicPr>
          <p:nvPr/>
        </p:nvPicPr>
        <p:blipFill>
          <a:blip r:embed="rId7">
            <a:clrChange>
              <a:clrFrom>
                <a:srgbClr val="F2F2F2"/>
              </a:clrFrom>
              <a:clrTo>
                <a:srgbClr val="F2F2F2">
                  <a:alpha val="0"/>
                </a:srgbClr>
              </a:clrTo>
            </a:clrChange>
          </a:blip>
          <a:stretch>
            <a:fillRect/>
          </a:stretch>
        </p:blipFill>
        <p:spPr>
          <a:xfrm>
            <a:off x="4832350" y="3326712"/>
            <a:ext cx="2419350" cy="1885950"/>
          </a:xfrm>
          <a:prstGeom prst="rect">
            <a:avLst/>
          </a:prstGeom>
        </p:spPr>
      </p:pic>
      <p:pic>
        <p:nvPicPr>
          <p:cNvPr id="3" name="Picture 4">
            <a:extLst>
              <a:ext uri="{FF2B5EF4-FFF2-40B4-BE49-F238E27FC236}">
                <a16:creationId xmlns:a16="http://schemas.microsoft.com/office/drawing/2014/main" id="{8D341282-4901-90D9-9F37-B8B3940FAE25}"/>
              </a:ext>
            </a:extLst>
          </p:cNvPr>
          <p:cNvPicPr>
            <a:picLocks noChangeAspect="1"/>
          </p:cNvPicPr>
          <p:nvPr/>
        </p:nvPicPr>
        <p:blipFill>
          <a:blip r:embed="rId8"/>
          <a:stretch>
            <a:fillRect/>
          </a:stretch>
        </p:blipFill>
        <p:spPr>
          <a:xfrm>
            <a:off x="586688" y="899153"/>
            <a:ext cx="2455654" cy="11990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7" descr="A picture containing sky, plane, outdoor, grass&#10;&#10;Description automatically generated">
            <a:extLst>
              <a:ext uri="{FF2B5EF4-FFF2-40B4-BE49-F238E27FC236}">
                <a16:creationId xmlns:a16="http://schemas.microsoft.com/office/drawing/2014/main" id="{EB1DB2AF-E4E0-12F6-239C-8BC3C79BF159}"/>
              </a:ext>
            </a:extLst>
          </p:cNvPr>
          <p:cNvPicPr>
            <a:picLocks noChangeAspect="1"/>
          </p:cNvPicPr>
          <p:nvPr/>
        </p:nvPicPr>
        <p:blipFill>
          <a:blip r:embed="rId9"/>
          <a:stretch>
            <a:fillRect/>
          </a:stretch>
        </p:blipFill>
        <p:spPr>
          <a:xfrm>
            <a:off x="586688" y="4592790"/>
            <a:ext cx="2743200" cy="1675924"/>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9" descr="Logo, company name&#10;&#10;Description automatically generated">
            <a:extLst>
              <a:ext uri="{FF2B5EF4-FFF2-40B4-BE49-F238E27FC236}">
                <a16:creationId xmlns:a16="http://schemas.microsoft.com/office/drawing/2014/main" id="{7EAEC3CF-44DB-0D66-233E-34C829BA954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660475" y="5030688"/>
            <a:ext cx="4871049" cy="1306614"/>
          </a:xfrm>
          <a:prstGeom prst="rect">
            <a:avLst/>
          </a:prstGeom>
          <a:ln>
            <a:solidFill>
              <a:srgbClr val="F2F2F2"/>
            </a:solidFill>
          </a:ln>
        </p:spPr>
      </p:pic>
    </p:spTree>
    <p:extLst>
      <p:ext uri="{BB962C8B-B14F-4D97-AF65-F5344CB8AC3E}">
        <p14:creationId xmlns:p14="http://schemas.microsoft.com/office/powerpoint/2010/main" val="235232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44CBC-C249-4C80-AE5B-EDF24C09E0C6}"/>
              </a:ext>
            </a:extLst>
          </p:cNvPr>
          <p:cNvSpPr txBox="1"/>
          <p:nvPr/>
        </p:nvSpPr>
        <p:spPr>
          <a:xfrm>
            <a:off x="2850926" y="118041"/>
            <a:ext cx="6490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DIGITAL TRANSFORMATION</a:t>
            </a:r>
            <a:endParaRPr kumimoji="0" lang="en-MY" sz="3600" b="1" i="0" u="sng"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p:txBody>
      </p:sp>
      <p:sp>
        <p:nvSpPr>
          <p:cNvPr id="3" name="Slide Number Placeholder 2">
            <a:extLst>
              <a:ext uri="{FF2B5EF4-FFF2-40B4-BE49-F238E27FC236}">
                <a16:creationId xmlns:a16="http://schemas.microsoft.com/office/drawing/2014/main" id="{4EC37B2E-0850-4D88-B3C7-602845C02141}"/>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a:t>
            </a:r>
          </a:p>
        </p:txBody>
      </p:sp>
      <p:sp>
        <p:nvSpPr>
          <p:cNvPr id="4" name="TextBox 3">
            <a:extLst>
              <a:ext uri="{FF2B5EF4-FFF2-40B4-BE49-F238E27FC236}">
                <a16:creationId xmlns:a16="http://schemas.microsoft.com/office/drawing/2014/main" id="{C08E6274-1226-4F40-BE43-94874873DCC9}"/>
              </a:ext>
            </a:extLst>
          </p:cNvPr>
          <p:cNvSpPr txBox="1"/>
          <p:nvPr/>
        </p:nvSpPr>
        <p:spPr>
          <a:xfrm>
            <a:off x="6137109" y="5169778"/>
            <a:ext cx="5909007" cy="1200329"/>
          </a:xfrm>
          <a:prstGeom prst="rect">
            <a:avLst/>
          </a:prstGeom>
          <a:solidFill>
            <a:schemeClr val="bg1">
              <a:lumMod val="85000"/>
            </a:schemeClr>
          </a:solid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S PGothic"/>
                <a:cs typeface="Arial"/>
              </a:rPr>
              <a:t>This shows a Smart World whereby there is deep convergence between the new cyberspace and the traditional ones such as physical, social and also thinking space.</a:t>
            </a:r>
            <a:endParaRPr kumimoji="0" lang="en-GB" sz="1800" b="1"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pic>
        <p:nvPicPr>
          <p:cNvPr id="5" name="Picture 4">
            <a:extLst>
              <a:ext uri="{FF2B5EF4-FFF2-40B4-BE49-F238E27FC236}">
                <a16:creationId xmlns:a16="http://schemas.microsoft.com/office/drawing/2014/main" id="{D7A85A5D-B375-0EC4-43E9-E4F1BE3633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916" y="3799474"/>
            <a:ext cx="6162675" cy="2028825"/>
          </a:xfrm>
          <a:prstGeom prst="rect">
            <a:avLst/>
          </a:prstGeom>
        </p:spPr>
      </p:pic>
      <p:pic>
        <p:nvPicPr>
          <p:cNvPr id="6" name="Picture 8" descr="Why Everyone Must Get Ready For The 4th Industrial Revolution">
            <a:extLst>
              <a:ext uri="{FF2B5EF4-FFF2-40B4-BE49-F238E27FC236}">
                <a16:creationId xmlns:a16="http://schemas.microsoft.com/office/drawing/2014/main" id="{ED77D69E-B59A-2891-BFA3-FE625493B1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27074"/>
          <a:stretch/>
        </p:blipFill>
        <p:spPr bwMode="auto">
          <a:xfrm>
            <a:off x="534855" y="1074119"/>
            <a:ext cx="4318523" cy="2944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692F81C-28D3-5FA7-2591-D485FF20E9D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79741" y="5709188"/>
            <a:ext cx="1428750" cy="1143000"/>
          </a:xfrm>
          <a:prstGeom prst="rect">
            <a:avLst/>
          </a:prstGeom>
        </p:spPr>
      </p:pic>
      <p:grpSp>
        <p:nvGrpSpPr>
          <p:cNvPr id="28" name="Group 27">
            <a:extLst>
              <a:ext uri="{FF2B5EF4-FFF2-40B4-BE49-F238E27FC236}">
                <a16:creationId xmlns:a16="http://schemas.microsoft.com/office/drawing/2014/main" id="{59FCCD9F-C2A1-669D-5119-A375798809F7}"/>
              </a:ext>
            </a:extLst>
          </p:cNvPr>
          <p:cNvGrpSpPr/>
          <p:nvPr/>
        </p:nvGrpSpPr>
        <p:grpSpPr>
          <a:xfrm>
            <a:off x="5552085" y="1345699"/>
            <a:ext cx="6639915" cy="3823933"/>
            <a:chOff x="5478605" y="1345699"/>
            <a:chExt cx="6639915" cy="3823933"/>
          </a:xfrm>
        </p:grpSpPr>
        <p:pic>
          <p:nvPicPr>
            <p:cNvPr id="8" name="Picture 22" descr="Diagram&#10;&#10;Description automatically generated">
              <a:extLst>
                <a:ext uri="{FF2B5EF4-FFF2-40B4-BE49-F238E27FC236}">
                  <a16:creationId xmlns:a16="http://schemas.microsoft.com/office/drawing/2014/main" id="{6CDF8D88-7054-6ACB-C9AB-6C94A5A434A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095999" y="1345699"/>
              <a:ext cx="6022521" cy="3823933"/>
            </a:xfrm>
            <a:prstGeom prst="rect">
              <a:avLst/>
            </a:prstGeom>
          </p:spPr>
        </p:pic>
        <p:pic>
          <p:nvPicPr>
            <p:cNvPr id="24" name="Picture 24" descr="Text, whiteboard&#10;&#10;Description automatically generated">
              <a:extLst>
                <a:ext uri="{FF2B5EF4-FFF2-40B4-BE49-F238E27FC236}">
                  <a16:creationId xmlns:a16="http://schemas.microsoft.com/office/drawing/2014/main" id="{504DC891-A554-1C1A-473F-3B526B1ADED0}"/>
                </a:ext>
              </a:extLst>
            </p:cNvPr>
            <p:cNvPicPr>
              <a:picLocks noChangeAspect="1"/>
            </p:cNvPicPr>
            <p:nvPr/>
          </p:nvPicPr>
          <p:blipFill>
            <a:blip r:embed="rId7">
              <a:clrChange>
                <a:clrFrom>
                  <a:srgbClr val="FFF7EC"/>
                </a:clrFrom>
                <a:clrTo>
                  <a:srgbClr val="FFF7EC">
                    <a:alpha val="0"/>
                  </a:srgbClr>
                </a:clrTo>
              </a:clrChange>
            </a:blip>
            <a:stretch>
              <a:fillRect/>
            </a:stretch>
          </p:blipFill>
          <p:spPr>
            <a:xfrm>
              <a:off x="5478605" y="2584017"/>
              <a:ext cx="1464129" cy="1881868"/>
            </a:xfrm>
            <a:prstGeom prst="rect">
              <a:avLst/>
            </a:prstGeom>
          </p:spPr>
        </p:pic>
        <p:sp>
          <p:nvSpPr>
            <p:cNvPr id="25" name="TextBox 24">
              <a:extLst>
                <a:ext uri="{FF2B5EF4-FFF2-40B4-BE49-F238E27FC236}">
                  <a16:creationId xmlns:a16="http://schemas.microsoft.com/office/drawing/2014/main" id="{46CEAA4F-FD44-74CE-D785-EDAFEE80F8F4}"/>
                </a:ext>
              </a:extLst>
            </p:cNvPr>
            <p:cNvSpPr txBox="1"/>
            <p:nvPr/>
          </p:nvSpPr>
          <p:spPr>
            <a:xfrm>
              <a:off x="6770213" y="2888333"/>
              <a:ext cx="1415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Social Space</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59691EB-E179-F913-B52A-91EBFD273BA1}"/>
                </a:ext>
              </a:extLst>
            </p:cNvPr>
            <p:cNvSpPr txBox="1"/>
            <p:nvPr/>
          </p:nvSpPr>
          <p:spPr>
            <a:xfrm>
              <a:off x="8481330" y="2595945"/>
              <a:ext cx="1251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a:rPr>
                <a:t>Thinking Space</a:t>
              </a:r>
            </a:p>
          </p:txBody>
        </p:sp>
      </p:grpSp>
    </p:spTree>
    <p:extLst>
      <p:ext uri="{BB962C8B-B14F-4D97-AF65-F5344CB8AC3E}">
        <p14:creationId xmlns:p14="http://schemas.microsoft.com/office/powerpoint/2010/main" val="65863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38D3AA-544B-4B67-BB5D-490A2498E17E}"/>
              </a:ext>
            </a:extLst>
          </p:cNvPr>
          <p:cNvSpPr>
            <a:spLocks noGrp="1"/>
          </p:cNvSpPr>
          <p:nvPr>
            <p:ph type="title"/>
          </p:nvPr>
        </p:nvSpPr>
        <p:spPr>
          <a:xfrm>
            <a:off x="269191" y="136525"/>
            <a:ext cx="11746160" cy="1384802"/>
          </a:xfrm>
        </p:spPr>
        <p:txBody>
          <a:bodyPr>
            <a:noAutofit/>
          </a:bodyPr>
          <a:lstStyle/>
          <a:p>
            <a:pPr algn="ctr"/>
            <a:r>
              <a:rPr lang="en-US" sz="4800">
                <a:latin typeface="Gadugi"/>
                <a:ea typeface="Gadugi"/>
                <a:cs typeface="Times New Roman"/>
              </a:rPr>
              <a:t>DIGITAL TRANSFORMATION IS NOT</a:t>
            </a:r>
            <a:br>
              <a:rPr lang="en-US" sz="4800">
                <a:latin typeface="Gadugi"/>
                <a:ea typeface="Gadugi"/>
                <a:cs typeface="Times New Roman"/>
              </a:rPr>
            </a:br>
            <a:r>
              <a:rPr kumimoji="0" lang="en-US" sz="4800" b="0" i="0" u="none" strike="noStrike" kern="1200" cap="none" spc="0" normalizeH="0" baseline="0" noProof="0">
                <a:ln>
                  <a:noFill/>
                </a:ln>
                <a:solidFill>
                  <a:prstClr val="white"/>
                </a:solidFill>
                <a:effectLst/>
                <a:uLnTx/>
                <a:uFillTx/>
                <a:latin typeface="Gadugi"/>
                <a:ea typeface="Gadugi"/>
                <a:cs typeface="Times New Roman"/>
              </a:rPr>
              <a:t>WITHOUT ITS </a:t>
            </a:r>
            <a:r>
              <a:rPr kumimoji="0" lang="en-US" sz="4800" b="1" i="0" u="none" strike="noStrike" kern="1200" cap="none" spc="0" normalizeH="0" baseline="0" noProof="0">
                <a:ln>
                  <a:noFill/>
                </a:ln>
                <a:solidFill>
                  <a:srgbClr val="FF0000"/>
                </a:solidFill>
                <a:effectLst/>
                <a:uLnTx/>
                <a:uFillTx/>
                <a:latin typeface="Times New Roman"/>
                <a:ea typeface="MS PGothic" panose="020B0600070205080204" pitchFamily="34" charset="-128"/>
                <a:cs typeface="Times New Roman"/>
              </a:rPr>
              <a:t>RISK</a:t>
            </a:r>
            <a:endParaRPr lang="en-GB" sz="4800" b="1">
              <a:solidFill>
                <a:srgbClr val="FF0000"/>
              </a:solidFill>
              <a:latin typeface="Times New Roman"/>
              <a:cs typeface="Times New Roman"/>
            </a:endParaRPr>
          </a:p>
        </p:txBody>
      </p:sp>
      <p:sp>
        <p:nvSpPr>
          <p:cNvPr id="4" name="Slide Number Placeholder 3">
            <a:extLst>
              <a:ext uri="{FF2B5EF4-FFF2-40B4-BE49-F238E27FC236}">
                <a16:creationId xmlns:a16="http://schemas.microsoft.com/office/drawing/2014/main" id="{453B8FF7-92DE-4324-820D-B6636C23B593}"/>
              </a:ext>
            </a:extLst>
          </p:cNvPr>
          <p:cNvSpPr>
            <a:spLocks noGrp="1"/>
          </p:cNvSpPr>
          <p:nvPr>
            <p:ph type="sldNum" sz="quarter" idx="12"/>
          </p:nvPr>
        </p:nvSpPr>
        <p:spPr>
          <a:xfrm>
            <a:off x="9448800" y="6492875"/>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9A03EE-337C-4AB0-9F0C-504EA7A6DC74}"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S PGothic" panose="020B0600070205080204" pitchFamily="34" charset="-128"/>
              <a:cs typeface="+mn-cs"/>
            </a:endParaRPr>
          </a:p>
        </p:txBody>
      </p:sp>
      <p:sp>
        <p:nvSpPr>
          <p:cNvPr id="33" name="Rectangle 32">
            <a:extLst>
              <a:ext uri="{FF2B5EF4-FFF2-40B4-BE49-F238E27FC236}">
                <a16:creationId xmlns:a16="http://schemas.microsoft.com/office/drawing/2014/main" id="{CC2988E3-9E49-46F2-AF47-659CAE032885}"/>
              </a:ext>
            </a:extLst>
          </p:cNvPr>
          <p:cNvSpPr>
            <a:spLocks noChangeArrowheads="1"/>
          </p:cNvSpPr>
          <p:nvPr/>
        </p:nvSpPr>
        <p:spPr bwMode="auto">
          <a:xfrm>
            <a:off x="7122695" y="1865277"/>
            <a:ext cx="4846385" cy="4154984"/>
          </a:xfrm>
          <a:prstGeom prst="rect">
            <a:avLst/>
          </a:prstGeom>
          <a:noFill/>
          <a:ln w="28575" cap="sq" cmpd="dbl">
            <a:solidFill>
              <a:schemeClr val="tx1"/>
            </a:solidFill>
            <a:prstDash val="lgDashDotDot"/>
            <a:bevel/>
            <a:headEnd/>
            <a:tailEnd/>
          </a:ln>
          <a:effectLst>
            <a:outerShdw blurRad="63500" sx="999" sy="999" algn="ctr" rotWithShape="0">
              <a:srgbClr val="000000">
                <a:alpha val="74998"/>
              </a:srgbClr>
            </a:outerShdw>
          </a:effectLst>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MY" sz="2400" b="1" i="1" u="none" strike="noStrike" kern="0" cap="none" spc="0" normalizeH="0" baseline="0" noProof="0">
                <a:ln>
                  <a:noFill/>
                </a:ln>
                <a:solidFill>
                  <a:prstClr val="white"/>
                </a:solidFill>
                <a:effectLst/>
                <a:uLnTx/>
                <a:uFillTx/>
                <a:latin typeface="Calibri" panose="020F0502020204030204"/>
                <a:ea typeface="游ゴシック"/>
                <a:cs typeface="+mn-cs"/>
              </a:rPr>
              <a:t>Technology such as wireless technology has changed the way we conduct business, offering workers with constant access to business-critical applications and data. While this flexibility is convenient and expands productivity, it </a:t>
            </a:r>
            <a:r>
              <a:rPr kumimoji="0" lang="en-MY" sz="2400" b="1" i="1" u="none" strike="noStrike" kern="0" cap="none" spc="0" normalizeH="0" baseline="0" noProof="0">
                <a:ln>
                  <a:noFill/>
                </a:ln>
                <a:solidFill>
                  <a:srgbClr val="FF0000"/>
                </a:solidFill>
                <a:effectLst/>
                <a:uLnTx/>
                <a:uFillTx/>
                <a:latin typeface="Calibri" panose="020F0502020204030204"/>
                <a:ea typeface="游ゴシック"/>
                <a:cs typeface="+mn-cs"/>
              </a:rPr>
              <a:t>introduces complexity and security risk</a:t>
            </a:r>
            <a:r>
              <a:rPr kumimoji="0" lang="en-MY" sz="2400" b="1" i="1" u="none" strike="noStrike" kern="0" cap="none" spc="0" normalizeH="0" baseline="0" noProof="0">
                <a:ln>
                  <a:noFill/>
                </a:ln>
                <a:solidFill>
                  <a:prstClr val="white"/>
                </a:solidFill>
                <a:effectLst/>
                <a:uLnTx/>
                <a:uFillTx/>
                <a:latin typeface="Calibri" panose="020F0502020204030204"/>
                <a:ea typeface="游ゴシック"/>
                <a:cs typeface="+mn-cs"/>
              </a:rPr>
              <a:t> as these new technology and devices become </a:t>
            </a:r>
            <a:r>
              <a:rPr kumimoji="0" lang="en-MY" sz="2400" b="1" i="1" u="none" strike="noStrike" kern="0" cap="none" spc="0" normalizeH="0" baseline="0" noProof="0">
                <a:ln>
                  <a:noFill/>
                </a:ln>
                <a:solidFill>
                  <a:srgbClr val="FF0000"/>
                </a:solidFill>
                <a:effectLst/>
                <a:uLnTx/>
                <a:uFillTx/>
                <a:latin typeface="Calibri" panose="020F0502020204030204"/>
                <a:ea typeface="游ゴシック"/>
                <a:cs typeface="+mn-cs"/>
              </a:rPr>
              <a:t>new target for hackers</a:t>
            </a:r>
            <a:r>
              <a:rPr kumimoji="0" lang="en-MY" sz="2400" b="1" i="1" u="none" strike="noStrike" kern="0" cap="none" spc="0" normalizeH="0" baseline="0" noProof="0">
                <a:ln>
                  <a:noFill/>
                </a:ln>
                <a:solidFill>
                  <a:prstClr val="white"/>
                </a:solidFill>
                <a:effectLst/>
                <a:uLnTx/>
                <a:uFillTx/>
                <a:latin typeface="Calibri" panose="020F0502020204030204"/>
                <a:ea typeface="游ゴシック"/>
                <a:cs typeface="+mn-cs"/>
              </a:rPr>
              <a:t> looking to infiltrate a corporate network.</a:t>
            </a:r>
            <a:endParaRPr kumimoji="0" lang="ms-MY" sz="1600" b="0" i="0" u="none" strike="noStrike" kern="0" cap="none" spc="0" normalizeH="0" baseline="0" noProof="0">
              <a:ln>
                <a:noFill/>
              </a:ln>
              <a:solidFill>
                <a:prstClr val="white"/>
              </a:solidFill>
              <a:effectLst/>
              <a:uLnTx/>
              <a:uFillTx/>
              <a:latin typeface="Calibri" panose="020F0502020204030204"/>
              <a:ea typeface="游ゴシック"/>
              <a:cs typeface="+mn-cs"/>
            </a:endParaRPr>
          </a:p>
        </p:txBody>
      </p:sp>
      <p:sp>
        <p:nvSpPr>
          <p:cNvPr id="2" name="TextBox 1">
            <a:extLst>
              <a:ext uri="{FF2B5EF4-FFF2-40B4-BE49-F238E27FC236}">
                <a16:creationId xmlns:a16="http://schemas.microsoft.com/office/drawing/2014/main" id="{75D164BC-2D22-C923-61D5-BC149CCDCA03}"/>
              </a:ext>
            </a:extLst>
          </p:cNvPr>
          <p:cNvSpPr txBox="1"/>
          <p:nvPr/>
        </p:nvSpPr>
        <p:spPr>
          <a:xfrm>
            <a:off x="418233" y="1912628"/>
            <a:ext cx="6478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n-cs"/>
              </a:rPr>
              <a:t>CYBER-ATTACKS MAY HAVE PHYSICAL CONSEQUENCES</a:t>
            </a:r>
          </a:p>
        </p:txBody>
      </p:sp>
      <p:pic>
        <p:nvPicPr>
          <p:cNvPr id="6" name="Picture 7" descr="Map&#10;&#10;Description automatically generated">
            <a:extLst>
              <a:ext uri="{FF2B5EF4-FFF2-40B4-BE49-F238E27FC236}">
                <a16:creationId xmlns:a16="http://schemas.microsoft.com/office/drawing/2014/main" id="{1C4990C1-7B5D-3637-3941-FD56E53E1DF3}"/>
              </a:ext>
            </a:extLst>
          </p:cNvPr>
          <p:cNvPicPr>
            <a:picLocks noChangeAspect="1"/>
          </p:cNvPicPr>
          <p:nvPr/>
        </p:nvPicPr>
        <p:blipFill>
          <a:blip r:embed="rId2"/>
          <a:stretch>
            <a:fillRect/>
          </a:stretch>
        </p:blipFill>
        <p:spPr>
          <a:xfrm>
            <a:off x="195532" y="2409602"/>
            <a:ext cx="2743200" cy="2987703"/>
          </a:xfrm>
          <a:prstGeom prst="rect">
            <a:avLst/>
          </a:prstGeom>
        </p:spPr>
      </p:pic>
      <p:pic>
        <p:nvPicPr>
          <p:cNvPr id="8" name="Picture 8" descr="Graphical user interface&#10;&#10;Description automatically generated">
            <a:extLst>
              <a:ext uri="{FF2B5EF4-FFF2-40B4-BE49-F238E27FC236}">
                <a16:creationId xmlns:a16="http://schemas.microsoft.com/office/drawing/2014/main" id="{08B8A18E-14B5-0980-86B8-7E393DC6FE66}"/>
              </a:ext>
            </a:extLst>
          </p:cNvPr>
          <p:cNvPicPr>
            <a:picLocks noChangeAspect="1"/>
          </p:cNvPicPr>
          <p:nvPr/>
        </p:nvPicPr>
        <p:blipFill>
          <a:blip r:embed="rId3"/>
          <a:stretch>
            <a:fillRect/>
          </a:stretch>
        </p:blipFill>
        <p:spPr>
          <a:xfrm>
            <a:off x="3053032" y="2402816"/>
            <a:ext cx="1600200" cy="2972518"/>
          </a:xfrm>
          <a:prstGeom prst="rect">
            <a:avLst/>
          </a:prstGeom>
        </p:spPr>
      </p:pic>
      <p:pic>
        <p:nvPicPr>
          <p:cNvPr id="9" name="Picture 9" descr="A picture containing text, sign&#10;&#10;Description automatically generated">
            <a:extLst>
              <a:ext uri="{FF2B5EF4-FFF2-40B4-BE49-F238E27FC236}">
                <a16:creationId xmlns:a16="http://schemas.microsoft.com/office/drawing/2014/main" id="{D8351BF0-D297-A3FE-6F2C-F101C13381A6}"/>
              </a:ext>
            </a:extLst>
          </p:cNvPr>
          <p:cNvPicPr>
            <a:picLocks noChangeAspect="1"/>
          </p:cNvPicPr>
          <p:nvPr/>
        </p:nvPicPr>
        <p:blipFill>
          <a:blip r:embed="rId4"/>
          <a:stretch>
            <a:fillRect/>
          </a:stretch>
        </p:blipFill>
        <p:spPr>
          <a:xfrm>
            <a:off x="195532" y="5187890"/>
            <a:ext cx="2743200" cy="1543050"/>
          </a:xfrm>
          <a:prstGeom prst="rect">
            <a:avLst/>
          </a:prstGeom>
        </p:spPr>
      </p:pic>
      <p:pic>
        <p:nvPicPr>
          <p:cNvPr id="10" name="Picture 10" descr="Text&#10;&#10;Description automatically generated">
            <a:extLst>
              <a:ext uri="{FF2B5EF4-FFF2-40B4-BE49-F238E27FC236}">
                <a16:creationId xmlns:a16="http://schemas.microsoft.com/office/drawing/2014/main" id="{9DBE89D5-649C-F0F8-01D9-98EC1BF70191}"/>
              </a:ext>
            </a:extLst>
          </p:cNvPr>
          <p:cNvPicPr>
            <a:picLocks noChangeAspect="1"/>
          </p:cNvPicPr>
          <p:nvPr/>
        </p:nvPicPr>
        <p:blipFill>
          <a:blip r:embed="rId5"/>
          <a:stretch>
            <a:fillRect/>
          </a:stretch>
        </p:blipFill>
        <p:spPr>
          <a:xfrm>
            <a:off x="4757918" y="2408657"/>
            <a:ext cx="2287977" cy="1408083"/>
          </a:xfrm>
          <a:prstGeom prst="rect">
            <a:avLst/>
          </a:prstGeom>
        </p:spPr>
      </p:pic>
      <p:pic>
        <p:nvPicPr>
          <p:cNvPr id="11" name="Picture 11">
            <a:extLst>
              <a:ext uri="{FF2B5EF4-FFF2-40B4-BE49-F238E27FC236}">
                <a16:creationId xmlns:a16="http://schemas.microsoft.com/office/drawing/2014/main" id="{FA5DB3B5-14E9-7A17-C4F7-3DC353C570F0}"/>
              </a:ext>
            </a:extLst>
          </p:cNvPr>
          <p:cNvPicPr>
            <a:picLocks noChangeAspect="1"/>
          </p:cNvPicPr>
          <p:nvPr/>
        </p:nvPicPr>
        <p:blipFill>
          <a:blip r:embed="rId6"/>
          <a:stretch>
            <a:fillRect/>
          </a:stretch>
        </p:blipFill>
        <p:spPr>
          <a:xfrm>
            <a:off x="3053032" y="5248736"/>
            <a:ext cx="3843492" cy="1543050"/>
          </a:xfrm>
          <a:prstGeom prst="rect">
            <a:avLst/>
          </a:prstGeom>
        </p:spPr>
      </p:pic>
      <p:pic>
        <p:nvPicPr>
          <p:cNvPr id="12" name="Picture 12">
            <a:extLst>
              <a:ext uri="{FF2B5EF4-FFF2-40B4-BE49-F238E27FC236}">
                <a16:creationId xmlns:a16="http://schemas.microsoft.com/office/drawing/2014/main" id="{32F2A451-3B88-1EA4-4DD7-81FE54065231}"/>
              </a:ext>
            </a:extLst>
          </p:cNvPr>
          <p:cNvPicPr>
            <a:picLocks noChangeAspect="1"/>
          </p:cNvPicPr>
          <p:nvPr/>
        </p:nvPicPr>
        <p:blipFill>
          <a:blip r:embed="rId7"/>
          <a:stretch>
            <a:fillRect/>
          </a:stretch>
        </p:blipFill>
        <p:spPr>
          <a:xfrm>
            <a:off x="4753154" y="3889509"/>
            <a:ext cx="2297502" cy="1408112"/>
          </a:xfrm>
          <a:prstGeom prst="rect">
            <a:avLst/>
          </a:prstGeom>
        </p:spPr>
      </p:pic>
    </p:spTree>
    <p:extLst>
      <p:ext uri="{BB962C8B-B14F-4D97-AF65-F5344CB8AC3E}">
        <p14:creationId xmlns:p14="http://schemas.microsoft.com/office/powerpoint/2010/main" val="125289729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199035-63A8-4C2C-ACF5-2BD35814D16C}"/>
              </a:ext>
            </a:extLst>
          </p:cNvPr>
          <p:cNvSpPr txBox="1"/>
          <p:nvPr/>
        </p:nvSpPr>
        <p:spPr>
          <a:xfrm>
            <a:off x="2799127" y="159437"/>
            <a:ext cx="6593745"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a:ln>
                  <a:noFill/>
                </a:ln>
                <a:solidFill>
                  <a:prstClr val="black"/>
                </a:solidFill>
                <a:effectLst/>
                <a:uLnTx/>
                <a:uFillTx/>
                <a:latin typeface="Gadugi"/>
                <a:ea typeface="Gadugi"/>
                <a:cs typeface="+mn-cs"/>
              </a:rPr>
              <a:t>GLOBAL RISK 2023</a:t>
            </a:r>
            <a:endParaRPr kumimoji="0" lang="en-MY" sz="36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p:txBody>
      </p:sp>
      <p:sp>
        <p:nvSpPr>
          <p:cNvPr id="9" name="Slide Number Placeholder 8">
            <a:extLst>
              <a:ext uri="{FF2B5EF4-FFF2-40B4-BE49-F238E27FC236}">
                <a16:creationId xmlns:a16="http://schemas.microsoft.com/office/drawing/2014/main" id="{C4CFD71A-A089-4C95-9E84-7BCDB5852D7C}"/>
              </a:ext>
            </a:extLst>
          </p:cNvPr>
          <p:cNvSpPr>
            <a:spLocks noGrp="1"/>
          </p:cNvSpPr>
          <p:nvPr>
            <p:ph type="sldNum" sz="quarter" idx="4294967295"/>
          </p:nvPr>
        </p:nvSpPr>
        <p:spPr>
          <a:xfrm>
            <a:off x="0" y="0"/>
            <a:ext cx="0" cy="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a:t>
            </a:r>
          </a:p>
        </p:txBody>
      </p:sp>
      <p:sp>
        <p:nvSpPr>
          <p:cNvPr id="14" name="TextBox 13">
            <a:extLst>
              <a:ext uri="{FF2B5EF4-FFF2-40B4-BE49-F238E27FC236}">
                <a16:creationId xmlns:a16="http://schemas.microsoft.com/office/drawing/2014/main" id="{196CA256-0B66-453B-835F-5F218E54598C}"/>
              </a:ext>
            </a:extLst>
          </p:cNvPr>
          <p:cNvSpPr txBox="1"/>
          <p:nvPr/>
        </p:nvSpPr>
        <p:spPr>
          <a:xfrm>
            <a:off x="2902864" y="6464743"/>
            <a:ext cx="6386272" cy="307777"/>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extLst>
                    <a:ext uri="{A12FA001-AC4F-418D-AE19-62706E023703}">
                      <ahyp:hlinkClr xmlns:ahyp="http://schemas.microsoft.com/office/drawing/2018/hyperlinkcolor" val="tx"/>
                    </a:ext>
                  </a:extLst>
                </a:hlinkClick>
              </a:rPr>
              <a:t>Source:</a:t>
            </a:r>
            <a:r>
              <a:rPr kumimoji="0" lang="en-US" sz="1400" b="0" i="0" u="none" strike="noStrike" kern="1200" cap="none" spc="0" normalizeH="0" baseline="0" noProof="0">
                <a:ln>
                  <a:noFill/>
                </a:ln>
                <a:solidFill>
                  <a:srgbClr val="0000FF"/>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extLst>
                    <a:ext uri="{A12FA001-AC4F-418D-AE19-62706E023703}">
                      <ahyp:hlinkClr xmlns:ahyp="http://schemas.microsoft.com/office/drawing/2018/hyperlinkcolor" val="tx"/>
                    </a:ext>
                  </a:extLst>
                </a:hlinkClick>
              </a:rPr>
              <a:t>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WEF_Global_Risks_Report_2023.pdf (weforum.org)</a:t>
            </a:r>
            <a:endParaRPr kumimoji="0" lang="en-MY" sz="14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4" name="Picture 7">
            <a:extLst>
              <a:ext uri="{FF2B5EF4-FFF2-40B4-BE49-F238E27FC236}">
                <a16:creationId xmlns:a16="http://schemas.microsoft.com/office/drawing/2014/main" id="{75293BDF-A337-5AC4-E1E8-9B4BDACA8FA3}"/>
              </a:ext>
            </a:extLst>
          </p:cNvPr>
          <p:cNvPicPr>
            <a:picLocks noChangeAspect="1"/>
          </p:cNvPicPr>
          <p:nvPr/>
        </p:nvPicPr>
        <p:blipFill>
          <a:blip r:embed="rId4"/>
          <a:stretch>
            <a:fillRect/>
          </a:stretch>
        </p:blipFill>
        <p:spPr>
          <a:xfrm>
            <a:off x="297542" y="1062354"/>
            <a:ext cx="8161865" cy="5350148"/>
          </a:xfrm>
          <a:prstGeom prst="rect">
            <a:avLst/>
          </a:prstGeom>
        </p:spPr>
      </p:pic>
      <p:sp>
        <p:nvSpPr>
          <p:cNvPr id="27" name="Rectangle 26">
            <a:extLst>
              <a:ext uri="{FF2B5EF4-FFF2-40B4-BE49-F238E27FC236}">
                <a16:creationId xmlns:a16="http://schemas.microsoft.com/office/drawing/2014/main" id="{991D9129-7457-0642-E5DD-19EF3FF68676}"/>
              </a:ext>
            </a:extLst>
          </p:cNvPr>
          <p:cNvSpPr/>
          <p:nvPr/>
        </p:nvSpPr>
        <p:spPr>
          <a:xfrm>
            <a:off x="355345" y="4855811"/>
            <a:ext cx="3482127" cy="47091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B44DD64-9049-FE8A-1C74-378A941C26B2}"/>
              </a:ext>
            </a:extLst>
          </p:cNvPr>
          <p:cNvSpPr/>
          <p:nvPr/>
        </p:nvSpPr>
        <p:spPr>
          <a:xfrm>
            <a:off x="4830583" y="4855810"/>
            <a:ext cx="3518413" cy="47091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2" descr="Text&#10;&#10;Description automatically generated">
            <a:extLst>
              <a:ext uri="{FF2B5EF4-FFF2-40B4-BE49-F238E27FC236}">
                <a16:creationId xmlns:a16="http://schemas.microsoft.com/office/drawing/2014/main" id="{AC1B2EFD-A1E9-C37A-CAD6-98E95473D94C}"/>
              </a:ext>
            </a:extLst>
          </p:cNvPr>
          <p:cNvPicPr>
            <a:picLocks noChangeAspect="1"/>
          </p:cNvPicPr>
          <p:nvPr/>
        </p:nvPicPr>
        <p:blipFill>
          <a:blip r:embed="rId5"/>
          <a:stretch>
            <a:fillRect/>
          </a:stretch>
        </p:blipFill>
        <p:spPr>
          <a:xfrm>
            <a:off x="8834822" y="2591381"/>
            <a:ext cx="3127526" cy="2704344"/>
          </a:xfrm>
          <a:prstGeom prst="rect">
            <a:avLst/>
          </a:prstGeom>
        </p:spPr>
      </p:pic>
    </p:spTree>
    <p:extLst>
      <p:ext uri="{BB962C8B-B14F-4D97-AF65-F5344CB8AC3E}">
        <p14:creationId xmlns:p14="http://schemas.microsoft.com/office/powerpoint/2010/main" val="2811039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60417-F68F-48AF-9D2E-98EEEF443B6F}"/>
              </a:ext>
            </a:extLst>
          </p:cNvPr>
          <p:cNvPicPr>
            <a:picLocks noChangeAspect="1"/>
          </p:cNvPicPr>
          <p:nvPr/>
        </p:nvPicPr>
        <p:blipFill>
          <a:blip r:embed="rId2"/>
          <a:stretch>
            <a:fillRect/>
          </a:stretch>
        </p:blipFill>
        <p:spPr>
          <a:xfrm>
            <a:off x="8009611" y="2527035"/>
            <a:ext cx="4182389" cy="4330965"/>
          </a:xfrm>
          <a:prstGeom prst="rect">
            <a:avLst/>
          </a:prstGeom>
        </p:spPr>
      </p:pic>
      <p:sp>
        <p:nvSpPr>
          <p:cNvPr id="4" name="Slide Number Placeholder 3">
            <a:extLst>
              <a:ext uri="{FF2B5EF4-FFF2-40B4-BE49-F238E27FC236}">
                <a16:creationId xmlns:a16="http://schemas.microsoft.com/office/drawing/2014/main" id="{CF814DA9-BB3F-42CA-9224-6965E5367ADB}"/>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444D8D-838B-42EC-A797-EFEE60650269}" type="slidenum">
              <a:rPr kumimoji="0" lang="en-MY"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MY"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grpSp>
        <p:nvGrpSpPr>
          <p:cNvPr id="57" name="Group 56">
            <a:extLst>
              <a:ext uri="{FF2B5EF4-FFF2-40B4-BE49-F238E27FC236}">
                <a16:creationId xmlns:a16="http://schemas.microsoft.com/office/drawing/2014/main" id="{21C4C551-C7FB-4DAE-B8F5-10C327367D9B}"/>
              </a:ext>
            </a:extLst>
          </p:cNvPr>
          <p:cNvGrpSpPr/>
          <p:nvPr/>
        </p:nvGrpSpPr>
        <p:grpSpPr>
          <a:xfrm>
            <a:off x="264646" y="136525"/>
            <a:ext cx="11662707" cy="6459800"/>
            <a:chOff x="272438" y="105041"/>
            <a:chExt cx="11662707" cy="6459800"/>
          </a:xfrm>
        </p:grpSpPr>
        <p:sp>
          <p:nvSpPr>
            <p:cNvPr id="51" name="Freeform: Shape 50">
              <a:extLst>
                <a:ext uri="{FF2B5EF4-FFF2-40B4-BE49-F238E27FC236}">
                  <a16:creationId xmlns:a16="http://schemas.microsoft.com/office/drawing/2014/main" id="{CBD09FB8-235A-4DBB-ABCB-872DE4BFDADF}"/>
                </a:ext>
              </a:extLst>
            </p:cNvPr>
            <p:cNvSpPr/>
            <p:nvPr/>
          </p:nvSpPr>
          <p:spPr>
            <a:xfrm>
              <a:off x="272438" y="105041"/>
              <a:ext cx="9521372" cy="6304128"/>
            </a:xfrm>
            <a:custGeom>
              <a:avLst/>
              <a:gdLst>
                <a:gd name="connsiteX0" fmla="*/ 0 w 3381829"/>
                <a:gd name="connsiteY0" fmla="*/ 1828800 h 1920533"/>
                <a:gd name="connsiteX1" fmla="*/ 2322286 w 3381829"/>
                <a:gd name="connsiteY1" fmla="*/ 1712685 h 1920533"/>
                <a:gd name="connsiteX2" fmla="*/ 3381829 w 3381829"/>
                <a:gd name="connsiteY2" fmla="*/ 0 h 1920533"/>
                <a:gd name="connsiteX3" fmla="*/ 3381829 w 3381829"/>
                <a:gd name="connsiteY3" fmla="*/ 0 h 1920533"/>
                <a:gd name="connsiteX0" fmla="*/ 0 w 3381829"/>
                <a:gd name="connsiteY0" fmla="*/ 1828800 h 1920533"/>
                <a:gd name="connsiteX1" fmla="*/ 2322286 w 3381829"/>
                <a:gd name="connsiteY1" fmla="*/ 1712685 h 1920533"/>
                <a:gd name="connsiteX2" fmla="*/ 3381829 w 3381829"/>
                <a:gd name="connsiteY2" fmla="*/ 0 h 1920533"/>
                <a:gd name="connsiteX3" fmla="*/ 3381829 w 3381829"/>
                <a:gd name="connsiteY3" fmla="*/ 0 h 1920533"/>
                <a:gd name="connsiteX0" fmla="*/ 0 w 9318172"/>
                <a:gd name="connsiteY0" fmla="*/ 5762172 h 5853905"/>
                <a:gd name="connsiteX1" fmla="*/ 2322286 w 9318172"/>
                <a:gd name="connsiteY1" fmla="*/ 5646057 h 5853905"/>
                <a:gd name="connsiteX2" fmla="*/ 3381829 w 9318172"/>
                <a:gd name="connsiteY2" fmla="*/ 3933372 h 5853905"/>
                <a:gd name="connsiteX3" fmla="*/ 9318172 w 9318172"/>
                <a:gd name="connsiteY3" fmla="*/ 0 h 5853905"/>
                <a:gd name="connsiteX0" fmla="*/ 0 w 9318172"/>
                <a:gd name="connsiteY0" fmla="*/ 5762172 h 5825513"/>
                <a:gd name="connsiteX1" fmla="*/ 2322286 w 9318172"/>
                <a:gd name="connsiteY1" fmla="*/ 5646057 h 5825513"/>
                <a:gd name="connsiteX2" fmla="*/ 4702629 w 9318172"/>
                <a:gd name="connsiteY2" fmla="*/ 4441372 h 5825513"/>
                <a:gd name="connsiteX3" fmla="*/ 9318172 w 9318172"/>
                <a:gd name="connsiteY3" fmla="*/ 0 h 5825513"/>
                <a:gd name="connsiteX0" fmla="*/ 0 w 9318172"/>
                <a:gd name="connsiteY0" fmla="*/ 5762172 h 5914680"/>
                <a:gd name="connsiteX1" fmla="*/ 2322286 w 9318172"/>
                <a:gd name="connsiteY1" fmla="*/ 5646057 h 5914680"/>
                <a:gd name="connsiteX2" fmla="*/ 5733143 w 9318172"/>
                <a:gd name="connsiteY2" fmla="*/ 3004458 h 5914680"/>
                <a:gd name="connsiteX3" fmla="*/ 9318172 w 9318172"/>
                <a:gd name="connsiteY3" fmla="*/ 0 h 5914680"/>
                <a:gd name="connsiteX0" fmla="*/ 0 w 9318172"/>
                <a:gd name="connsiteY0" fmla="*/ 5762172 h 5769738"/>
                <a:gd name="connsiteX1" fmla="*/ 2743200 w 9318172"/>
                <a:gd name="connsiteY1" fmla="*/ 4586514 h 5769738"/>
                <a:gd name="connsiteX2" fmla="*/ 5733143 w 9318172"/>
                <a:gd name="connsiteY2" fmla="*/ 3004458 h 5769738"/>
                <a:gd name="connsiteX3" fmla="*/ 9318172 w 9318172"/>
                <a:gd name="connsiteY3" fmla="*/ 0 h 5769738"/>
                <a:gd name="connsiteX0" fmla="*/ 0 w 9318172"/>
                <a:gd name="connsiteY0" fmla="*/ 5762172 h 5770141"/>
                <a:gd name="connsiteX1" fmla="*/ 2743200 w 9318172"/>
                <a:gd name="connsiteY1" fmla="*/ 4586514 h 5770141"/>
                <a:gd name="connsiteX2" fmla="*/ 5646057 w 9318172"/>
                <a:gd name="connsiteY2" fmla="*/ 2728687 h 5770141"/>
                <a:gd name="connsiteX3" fmla="*/ 9318172 w 9318172"/>
                <a:gd name="connsiteY3" fmla="*/ 0 h 5770141"/>
                <a:gd name="connsiteX0" fmla="*/ 0 w 9492343"/>
                <a:gd name="connsiteY0" fmla="*/ 6052458 h 6058650"/>
                <a:gd name="connsiteX1" fmla="*/ 2917371 w 9492343"/>
                <a:gd name="connsiteY1" fmla="*/ 4586514 h 6058650"/>
                <a:gd name="connsiteX2" fmla="*/ 5820228 w 9492343"/>
                <a:gd name="connsiteY2" fmla="*/ 2728687 h 6058650"/>
                <a:gd name="connsiteX3" fmla="*/ 9492343 w 9492343"/>
                <a:gd name="connsiteY3" fmla="*/ 0 h 6058650"/>
                <a:gd name="connsiteX0" fmla="*/ 0 w 9492343"/>
                <a:gd name="connsiteY0" fmla="*/ 6052458 h 6059479"/>
                <a:gd name="connsiteX1" fmla="*/ 2917371 w 9492343"/>
                <a:gd name="connsiteY1" fmla="*/ 4586514 h 6059479"/>
                <a:gd name="connsiteX2" fmla="*/ 5820228 w 9492343"/>
                <a:gd name="connsiteY2" fmla="*/ 2728687 h 6059479"/>
                <a:gd name="connsiteX3" fmla="*/ 9492343 w 9492343"/>
                <a:gd name="connsiteY3" fmla="*/ 0 h 6059479"/>
                <a:gd name="connsiteX0" fmla="*/ 0 w 9492343"/>
                <a:gd name="connsiteY0" fmla="*/ 6052458 h 6058994"/>
                <a:gd name="connsiteX1" fmla="*/ 2917371 w 9492343"/>
                <a:gd name="connsiteY1" fmla="*/ 4586514 h 6058994"/>
                <a:gd name="connsiteX2" fmla="*/ 5820228 w 9492343"/>
                <a:gd name="connsiteY2" fmla="*/ 2728687 h 6058994"/>
                <a:gd name="connsiteX3" fmla="*/ 9492343 w 9492343"/>
                <a:gd name="connsiteY3" fmla="*/ 0 h 6058994"/>
                <a:gd name="connsiteX0" fmla="*/ 0 w 9666515"/>
                <a:gd name="connsiteY0" fmla="*/ 6183087 h 6189623"/>
                <a:gd name="connsiteX1" fmla="*/ 2917371 w 9666515"/>
                <a:gd name="connsiteY1" fmla="*/ 4717143 h 6189623"/>
                <a:gd name="connsiteX2" fmla="*/ 5820228 w 9666515"/>
                <a:gd name="connsiteY2" fmla="*/ 2859316 h 6189623"/>
                <a:gd name="connsiteX3" fmla="*/ 9666515 w 9666515"/>
                <a:gd name="connsiteY3" fmla="*/ 0 h 6189623"/>
                <a:gd name="connsiteX0" fmla="*/ 0 w 9666515"/>
                <a:gd name="connsiteY0" fmla="*/ 6183087 h 6189108"/>
                <a:gd name="connsiteX1" fmla="*/ 2917371 w 9666515"/>
                <a:gd name="connsiteY1" fmla="*/ 4717143 h 6189108"/>
                <a:gd name="connsiteX2" fmla="*/ 6183085 w 9666515"/>
                <a:gd name="connsiteY2" fmla="*/ 3048001 h 6189108"/>
                <a:gd name="connsiteX3" fmla="*/ 9666515 w 9666515"/>
                <a:gd name="connsiteY3" fmla="*/ 0 h 6189108"/>
                <a:gd name="connsiteX0" fmla="*/ 0 w 9666515"/>
                <a:gd name="connsiteY0" fmla="*/ 6183087 h 6193354"/>
                <a:gd name="connsiteX1" fmla="*/ 3106057 w 9666515"/>
                <a:gd name="connsiteY1" fmla="*/ 5181600 h 6193354"/>
                <a:gd name="connsiteX2" fmla="*/ 6183085 w 9666515"/>
                <a:gd name="connsiteY2" fmla="*/ 3048001 h 6193354"/>
                <a:gd name="connsiteX3" fmla="*/ 9666515 w 9666515"/>
                <a:gd name="connsiteY3" fmla="*/ 0 h 6193354"/>
                <a:gd name="connsiteX0" fmla="*/ 0 w 9666515"/>
                <a:gd name="connsiteY0" fmla="*/ 6183087 h 6195130"/>
                <a:gd name="connsiteX1" fmla="*/ 3106057 w 9666515"/>
                <a:gd name="connsiteY1" fmla="*/ 5181600 h 6195130"/>
                <a:gd name="connsiteX2" fmla="*/ 6183085 w 9666515"/>
                <a:gd name="connsiteY2" fmla="*/ 3048001 h 6195130"/>
                <a:gd name="connsiteX3" fmla="*/ 9666515 w 9666515"/>
                <a:gd name="connsiteY3" fmla="*/ 0 h 6195130"/>
                <a:gd name="connsiteX0" fmla="*/ 0 w 9666515"/>
                <a:gd name="connsiteY0" fmla="*/ 6183087 h 6193888"/>
                <a:gd name="connsiteX1" fmla="*/ 3106057 w 9666515"/>
                <a:gd name="connsiteY1" fmla="*/ 5181600 h 6193888"/>
                <a:gd name="connsiteX2" fmla="*/ 6139542 w 9666515"/>
                <a:gd name="connsiteY2" fmla="*/ 2844801 h 6193888"/>
                <a:gd name="connsiteX3" fmla="*/ 9666515 w 9666515"/>
                <a:gd name="connsiteY3" fmla="*/ 0 h 6193888"/>
                <a:gd name="connsiteX0" fmla="*/ 0 w 9666515"/>
                <a:gd name="connsiteY0" fmla="*/ 6183087 h 6190979"/>
                <a:gd name="connsiteX1" fmla="*/ 2902857 w 9666515"/>
                <a:gd name="connsiteY1" fmla="*/ 4949372 h 6190979"/>
                <a:gd name="connsiteX2" fmla="*/ 6139542 w 9666515"/>
                <a:gd name="connsiteY2" fmla="*/ 2844801 h 6190979"/>
                <a:gd name="connsiteX3" fmla="*/ 9666515 w 9666515"/>
                <a:gd name="connsiteY3" fmla="*/ 0 h 6190979"/>
                <a:gd name="connsiteX0" fmla="*/ 0 w 9666515"/>
                <a:gd name="connsiteY0" fmla="*/ 6183087 h 6190036"/>
                <a:gd name="connsiteX1" fmla="*/ 2830285 w 9666515"/>
                <a:gd name="connsiteY1" fmla="*/ 4833257 h 6190036"/>
                <a:gd name="connsiteX2" fmla="*/ 6139542 w 9666515"/>
                <a:gd name="connsiteY2" fmla="*/ 2844801 h 6190036"/>
                <a:gd name="connsiteX3" fmla="*/ 9666515 w 9666515"/>
                <a:gd name="connsiteY3" fmla="*/ 0 h 6190036"/>
                <a:gd name="connsiteX0" fmla="*/ 0 w 9666515"/>
                <a:gd name="connsiteY0" fmla="*/ 6183087 h 6190036"/>
                <a:gd name="connsiteX1" fmla="*/ 2830285 w 9666515"/>
                <a:gd name="connsiteY1" fmla="*/ 4833257 h 6190036"/>
                <a:gd name="connsiteX2" fmla="*/ 6037942 w 9666515"/>
                <a:gd name="connsiteY2" fmla="*/ 2844801 h 6190036"/>
                <a:gd name="connsiteX3" fmla="*/ 9666515 w 9666515"/>
                <a:gd name="connsiteY3" fmla="*/ 0 h 6190036"/>
                <a:gd name="connsiteX0" fmla="*/ 0 w 9405258"/>
                <a:gd name="connsiteY0" fmla="*/ 6386287 h 6392200"/>
                <a:gd name="connsiteX1" fmla="*/ 2569028 w 9405258"/>
                <a:gd name="connsiteY1" fmla="*/ 4833257 h 6392200"/>
                <a:gd name="connsiteX2" fmla="*/ 5776685 w 9405258"/>
                <a:gd name="connsiteY2" fmla="*/ 2844801 h 6392200"/>
                <a:gd name="connsiteX3" fmla="*/ 9405258 w 9405258"/>
                <a:gd name="connsiteY3" fmla="*/ 0 h 6392200"/>
                <a:gd name="connsiteX0" fmla="*/ 0 w 9521372"/>
                <a:gd name="connsiteY0" fmla="*/ 6299201 h 6305518"/>
                <a:gd name="connsiteX1" fmla="*/ 2685142 w 9521372"/>
                <a:gd name="connsiteY1" fmla="*/ 4833257 h 6305518"/>
                <a:gd name="connsiteX2" fmla="*/ 5892799 w 9521372"/>
                <a:gd name="connsiteY2" fmla="*/ 2844801 h 6305518"/>
                <a:gd name="connsiteX3" fmla="*/ 9521372 w 9521372"/>
                <a:gd name="connsiteY3" fmla="*/ 0 h 6305518"/>
                <a:gd name="connsiteX0" fmla="*/ 0 w 9521372"/>
                <a:gd name="connsiteY0" fmla="*/ 6299201 h 6305971"/>
                <a:gd name="connsiteX1" fmla="*/ 2685142 w 9521372"/>
                <a:gd name="connsiteY1" fmla="*/ 4833257 h 6305971"/>
                <a:gd name="connsiteX2" fmla="*/ 5892799 w 9521372"/>
                <a:gd name="connsiteY2" fmla="*/ 2844801 h 6305971"/>
                <a:gd name="connsiteX3" fmla="*/ 9521372 w 9521372"/>
                <a:gd name="connsiteY3" fmla="*/ 0 h 6305971"/>
                <a:gd name="connsiteX0" fmla="*/ 0 w 9521372"/>
                <a:gd name="connsiteY0" fmla="*/ 6299201 h 6303878"/>
                <a:gd name="connsiteX1" fmla="*/ 2685142 w 9521372"/>
                <a:gd name="connsiteY1" fmla="*/ 4833257 h 6303878"/>
                <a:gd name="connsiteX2" fmla="*/ 5892799 w 9521372"/>
                <a:gd name="connsiteY2" fmla="*/ 2844801 h 6303878"/>
                <a:gd name="connsiteX3" fmla="*/ 9521372 w 9521372"/>
                <a:gd name="connsiteY3" fmla="*/ 0 h 6303878"/>
                <a:gd name="connsiteX0" fmla="*/ 0 w 9521372"/>
                <a:gd name="connsiteY0" fmla="*/ 6299201 h 6303925"/>
                <a:gd name="connsiteX1" fmla="*/ 2844799 w 9521372"/>
                <a:gd name="connsiteY1" fmla="*/ 4847772 h 6303925"/>
                <a:gd name="connsiteX2" fmla="*/ 5892799 w 9521372"/>
                <a:gd name="connsiteY2" fmla="*/ 2844801 h 6303925"/>
                <a:gd name="connsiteX3" fmla="*/ 9521372 w 9521372"/>
                <a:gd name="connsiteY3" fmla="*/ 0 h 6303925"/>
                <a:gd name="connsiteX0" fmla="*/ 0 w 9521372"/>
                <a:gd name="connsiteY0" fmla="*/ 6299201 h 6304128"/>
                <a:gd name="connsiteX1" fmla="*/ 2859313 w 9521372"/>
                <a:gd name="connsiteY1" fmla="*/ 4905829 h 6304128"/>
                <a:gd name="connsiteX2" fmla="*/ 5892799 w 9521372"/>
                <a:gd name="connsiteY2" fmla="*/ 2844801 h 6304128"/>
                <a:gd name="connsiteX3" fmla="*/ 9521372 w 9521372"/>
                <a:gd name="connsiteY3" fmla="*/ 0 h 6304128"/>
              </a:gdLst>
              <a:ahLst/>
              <a:cxnLst>
                <a:cxn ang="0">
                  <a:pos x="connsiteX0" y="connsiteY0"/>
                </a:cxn>
                <a:cxn ang="0">
                  <a:pos x="connsiteX1" y="connsiteY1"/>
                </a:cxn>
                <a:cxn ang="0">
                  <a:pos x="connsiteX2" y="connsiteY2"/>
                </a:cxn>
                <a:cxn ang="0">
                  <a:pos x="connsiteX3" y="connsiteY3"/>
                </a:cxn>
              </a:cxnLst>
              <a:rect l="l" t="t" r="r" b="b"/>
              <a:pathLst>
                <a:path w="9521372" h="6304128">
                  <a:moveTo>
                    <a:pt x="0" y="6299201"/>
                  </a:moveTo>
                  <a:cubicBezTo>
                    <a:pt x="879324" y="6393543"/>
                    <a:pt x="2602895" y="5104191"/>
                    <a:pt x="2859313" y="4905829"/>
                  </a:cubicBezTo>
                  <a:cubicBezTo>
                    <a:pt x="3115731" y="4707467"/>
                    <a:pt x="4867123" y="3556001"/>
                    <a:pt x="5892799" y="2844801"/>
                  </a:cubicBezTo>
                  <a:lnTo>
                    <a:pt x="9521372" y="0"/>
                  </a:lnTo>
                </a:path>
              </a:pathLst>
            </a:custGeom>
            <a:noFill/>
            <a:ln w="76200">
              <a:solidFill>
                <a:schemeClr val="tx1"/>
              </a:solidFill>
              <a:prstDash val="sysDot"/>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Rounded Corners 25">
              <a:extLst>
                <a:ext uri="{FF2B5EF4-FFF2-40B4-BE49-F238E27FC236}">
                  <a16:creationId xmlns:a16="http://schemas.microsoft.com/office/drawing/2014/main" id="{874E3A36-40B7-4F7D-98AF-996027D687A0}"/>
                </a:ext>
              </a:extLst>
            </p:cNvPr>
            <p:cNvSpPr/>
            <p:nvPr/>
          </p:nvSpPr>
          <p:spPr>
            <a:xfrm>
              <a:off x="8706658" y="1100299"/>
              <a:ext cx="3064428" cy="445422"/>
            </a:xfrm>
            <a:prstGeom prst="roundRect">
              <a:avLst/>
            </a:prstGeom>
            <a:ln>
              <a:solidFill>
                <a:schemeClr val="tx1"/>
              </a:solidFill>
            </a:ln>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nchor="ctr"/>
            <a:lstStyle/>
            <a:p>
              <a:pPr marL="0" marR="0" lvl="0" indent="0" algn="r" defTabSz="53340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Gadugi" panose="020B0502040204020203" pitchFamily="34" charset="0"/>
                  <a:ea typeface="Gadugi" panose="020B0502040204020203" pitchFamily="34" charset="0"/>
                  <a:cs typeface="+mn-cs"/>
                </a:rPr>
                <a:t>CYBER TERRORISM</a:t>
              </a:r>
              <a:endParaRPr kumimoji="0" lang="en-GB" sz="1800" b="1" i="0" u="none" strike="noStrike" kern="1200" cap="none" spc="0" normalizeH="0" baseline="0" noProof="0">
                <a:ln>
                  <a:noFill/>
                </a:ln>
                <a:solidFill>
                  <a:sysClr val="windowText" lastClr="000000"/>
                </a:solidFill>
                <a:effectLst/>
                <a:uLnTx/>
                <a:uFillTx/>
                <a:latin typeface="Gadugi" panose="020B0502040204020203" pitchFamily="34" charset="0"/>
                <a:ea typeface="Gadugi" panose="020B0502040204020203" pitchFamily="34" charset="0"/>
                <a:cs typeface="+mn-cs"/>
              </a:endParaRPr>
            </a:p>
          </p:txBody>
        </p:sp>
        <p:sp>
          <p:nvSpPr>
            <p:cNvPr id="28" name="Rectangle: Rounded Corners 27">
              <a:extLst>
                <a:ext uri="{FF2B5EF4-FFF2-40B4-BE49-F238E27FC236}">
                  <a16:creationId xmlns:a16="http://schemas.microsoft.com/office/drawing/2014/main" id="{B368B885-E86F-43A2-8C9C-ABA41CEB77E9}"/>
                </a:ext>
              </a:extLst>
            </p:cNvPr>
            <p:cNvSpPr/>
            <p:nvPr/>
          </p:nvSpPr>
          <p:spPr>
            <a:xfrm>
              <a:off x="7588809" y="2115534"/>
              <a:ext cx="4346336" cy="445422"/>
            </a:xfrm>
            <a:prstGeom prst="roundRect">
              <a:avLst/>
            </a:prstGeom>
            <a:ln>
              <a:solidFill>
                <a:schemeClr val="tx1"/>
              </a:solidFill>
            </a:ln>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txBody>
            <a:bodyPr anchor="ctr"/>
            <a:lstStyle/>
            <a:p>
              <a:pPr marL="0" marR="0" lvl="0" indent="0" algn="r" defTabSz="48895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NATION-STATES CYBER-ATTACKS</a:t>
              </a:r>
              <a:endParaRPr kumimoji="0" lang="en-GB"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p:txBody>
        </p:sp>
        <p:sp>
          <p:nvSpPr>
            <p:cNvPr id="30" name="Rectangle: Rounded Corners 29">
              <a:extLst>
                <a:ext uri="{FF2B5EF4-FFF2-40B4-BE49-F238E27FC236}">
                  <a16:creationId xmlns:a16="http://schemas.microsoft.com/office/drawing/2014/main" id="{55D9B978-1538-459F-99C7-EA4859AE6AC5}"/>
                </a:ext>
              </a:extLst>
            </p:cNvPr>
            <p:cNvSpPr/>
            <p:nvPr/>
          </p:nvSpPr>
          <p:spPr>
            <a:xfrm>
              <a:off x="6016669" y="3175350"/>
              <a:ext cx="2869044" cy="475332"/>
            </a:xfrm>
            <a:prstGeom prst="roundRect">
              <a:avLst/>
            </a:prstGeom>
            <a:ln>
              <a:solidFill>
                <a:schemeClr val="tx1"/>
              </a:solidFill>
            </a:ln>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nchor="ctr"/>
            <a:lstStyle/>
            <a:p>
              <a:pPr marL="0" marR="0" lvl="0" indent="0" algn="r" defTabSz="48895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CYBERCRIMINALS</a:t>
              </a:r>
            </a:p>
          </p:txBody>
        </p:sp>
        <p:sp>
          <p:nvSpPr>
            <p:cNvPr id="32" name="Rectangle: Rounded Corners 31">
              <a:extLst>
                <a:ext uri="{FF2B5EF4-FFF2-40B4-BE49-F238E27FC236}">
                  <a16:creationId xmlns:a16="http://schemas.microsoft.com/office/drawing/2014/main" id="{FB803C44-8B21-445C-A8E7-D73B7007586C}"/>
                </a:ext>
              </a:extLst>
            </p:cNvPr>
            <p:cNvSpPr/>
            <p:nvPr/>
          </p:nvSpPr>
          <p:spPr>
            <a:xfrm>
              <a:off x="4430532" y="4158379"/>
              <a:ext cx="2258711" cy="445422"/>
            </a:xfrm>
            <a:prstGeom prst="roundRect">
              <a:avLst/>
            </a:prstGeom>
            <a:ln>
              <a:solidFill>
                <a:schemeClr val="tx1"/>
              </a:solidFill>
            </a:ln>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anchor="ctr"/>
            <a:lstStyle/>
            <a:p>
              <a:pPr marL="0" marR="0" lvl="0" indent="0" algn="r" defTabSz="48895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HACKTIVIST</a:t>
              </a:r>
            </a:p>
          </p:txBody>
        </p:sp>
        <p:sp>
          <p:nvSpPr>
            <p:cNvPr id="34" name="Rectangle: Rounded Corners 33">
              <a:extLst>
                <a:ext uri="{FF2B5EF4-FFF2-40B4-BE49-F238E27FC236}">
                  <a16:creationId xmlns:a16="http://schemas.microsoft.com/office/drawing/2014/main" id="{1E179EF3-E988-4512-8DB4-CBDF78A0ED3B}"/>
                </a:ext>
              </a:extLst>
            </p:cNvPr>
            <p:cNvSpPr/>
            <p:nvPr/>
          </p:nvSpPr>
          <p:spPr>
            <a:xfrm>
              <a:off x="3233467" y="5138807"/>
              <a:ext cx="2644820" cy="445422"/>
            </a:xfrm>
            <a:prstGeom prst="roundRect">
              <a:avLst/>
            </a:prstGeom>
            <a:ln>
              <a:solidFill>
                <a:schemeClr val="tx1"/>
              </a:solidFill>
            </a:ln>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INSIDER THREATS</a:t>
              </a:r>
            </a:p>
          </p:txBody>
        </p:sp>
        <p:sp>
          <p:nvSpPr>
            <p:cNvPr id="36" name="Rectangle: Rounded Corners 35">
              <a:extLst>
                <a:ext uri="{FF2B5EF4-FFF2-40B4-BE49-F238E27FC236}">
                  <a16:creationId xmlns:a16="http://schemas.microsoft.com/office/drawing/2014/main" id="{6AB05EC6-2A38-4139-939D-E9DF5B257D15}"/>
                </a:ext>
              </a:extLst>
            </p:cNvPr>
            <p:cNvSpPr/>
            <p:nvPr/>
          </p:nvSpPr>
          <p:spPr>
            <a:xfrm>
              <a:off x="1683015" y="6077460"/>
              <a:ext cx="2145527" cy="445422"/>
            </a:xfrm>
            <a:prstGeom prst="roundRect">
              <a:avLst/>
            </a:prstGeom>
            <a:ln>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lstStyle/>
            <a:p>
              <a:pPr marL="0" marR="0" lvl="0" indent="0" algn="r" defTabSz="488950" rtl="0" eaLnBrk="0" fontAlgn="base" latinLnBrk="0" hangingPunct="0">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PRANKSTER</a:t>
              </a:r>
            </a:p>
          </p:txBody>
        </p:sp>
        <p:sp>
          <p:nvSpPr>
            <p:cNvPr id="14" name="Oval 13">
              <a:extLst>
                <a:ext uri="{FF2B5EF4-FFF2-40B4-BE49-F238E27FC236}">
                  <a16:creationId xmlns:a16="http://schemas.microsoft.com/office/drawing/2014/main" id="{7D8DDE91-F9DF-4006-A0E0-0DE6B7523DA5}"/>
                </a:ext>
              </a:extLst>
            </p:cNvPr>
            <p:cNvSpPr/>
            <p:nvPr/>
          </p:nvSpPr>
          <p:spPr>
            <a:xfrm>
              <a:off x="967840" y="5134642"/>
              <a:ext cx="1430351" cy="1430199"/>
            </a:xfrm>
            <a:prstGeom prst="ellipse">
              <a:avLst/>
            </a:prstGeom>
            <a:blipFill rotWithShape="1">
              <a:blip r:embed="rId3"/>
              <a:srcRec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5" name="Oval 14">
              <a:extLst>
                <a:ext uri="{FF2B5EF4-FFF2-40B4-BE49-F238E27FC236}">
                  <a16:creationId xmlns:a16="http://schemas.microsoft.com/office/drawing/2014/main" id="{51AA8853-FF39-41D6-B350-8655F6B38FED}"/>
                </a:ext>
              </a:extLst>
            </p:cNvPr>
            <p:cNvSpPr/>
            <p:nvPr/>
          </p:nvSpPr>
          <p:spPr>
            <a:xfrm>
              <a:off x="2398191" y="4158379"/>
              <a:ext cx="1430351" cy="1430199"/>
            </a:xfrm>
            <a:prstGeom prst="ellipse">
              <a:avLst/>
            </a:prstGeom>
            <a:blipFill rotWithShape="1">
              <a:blip r:embed="rId4"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5">
                <a:tint val="50000"/>
                <a:hueOff val="-2136473"/>
                <a:satOff val="9523"/>
                <a:lumOff val="841"/>
                <a:alphaOff val="0"/>
              </a:schemeClr>
            </a:effectRef>
            <a:fontRef idx="minor">
              <a:schemeClr val="lt1">
                <a:hueOff val="0"/>
                <a:satOff val="0"/>
                <a:lumOff val="0"/>
                <a:alphaOff val="0"/>
              </a:schemeClr>
            </a:fontRef>
          </p:style>
        </p:sp>
        <p:sp>
          <p:nvSpPr>
            <p:cNvPr id="16" name="Oval 15">
              <a:extLst>
                <a:ext uri="{FF2B5EF4-FFF2-40B4-BE49-F238E27FC236}">
                  <a16:creationId xmlns:a16="http://schemas.microsoft.com/office/drawing/2014/main" id="{05F71B33-A5DD-4DAE-A563-BF0AAF1F3E36}"/>
                </a:ext>
              </a:extLst>
            </p:cNvPr>
            <p:cNvSpPr/>
            <p:nvPr/>
          </p:nvSpPr>
          <p:spPr>
            <a:xfrm>
              <a:off x="3828542" y="3196120"/>
              <a:ext cx="1430351" cy="1430199"/>
            </a:xfrm>
            <a:prstGeom prst="ellipse">
              <a:avLst/>
            </a:prstGeom>
            <a:blipFill rotWithShape="1">
              <a:blip r:embed="rId5"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5">
                <a:tint val="50000"/>
                <a:hueOff val="-4272946"/>
                <a:satOff val="19047"/>
                <a:lumOff val="1683"/>
                <a:alphaOff val="0"/>
              </a:schemeClr>
            </a:effectRef>
            <a:fontRef idx="minor">
              <a:schemeClr val="lt1">
                <a:hueOff val="0"/>
                <a:satOff val="0"/>
                <a:lumOff val="0"/>
                <a:alphaOff val="0"/>
              </a:schemeClr>
            </a:fontRef>
          </p:style>
        </p:sp>
        <p:sp>
          <p:nvSpPr>
            <p:cNvPr id="17" name="Oval 16">
              <a:extLst>
                <a:ext uri="{FF2B5EF4-FFF2-40B4-BE49-F238E27FC236}">
                  <a16:creationId xmlns:a16="http://schemas.microsoft.com/office/drawing/2014/main" id="{258DEE23-59BB-4B31-A235-58B71C37D8C8}"/>
                </a:ext>
              </a:extLst>
            </p:cNvPr>
            <p:cNvSpPr/>
            <p:nvPr/>
          </p:nvSpPr>
          <p:spPr>
            <a:xfrm>
              <a:off x="5380824" y="2234370"/>
              <a:ext cx="1430351" cy="1430199"/>
            </a:xfrm>
            <a:prstGeom prst="ellipse">
              <a:avLst/>
            </a:prstGeom>
            <a:blipFill rotWithShape="1">
              <a:blip r:embed="rId6"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5">
                <a:tint val="50000"/>
                <a:hueOff val="-6409420"/>
                <a:satOff val="28570"/>
                <a:lumOff val="2524"/>
                <a:alphaOff val="0"/>
              </a:schemeClr>
            </a:effectRef>
            <a:fontRef idx="minor">
              <a:schemeClr val="lt1">
                <a:hueOff val="0"/>
                <a:satOff val="0"/>
                <a:lumOff val="0"/>
                <a:alphaOff val="0"/>
              </a:schemeClr>
            </a:fontRef>
          </p:style>
        </p:sp>
        <p:sp>
          <p:nvSpPr>
            <p:cNvPr id="18" name="Oval 17">
              <a:extLst>
                <a:ext uri="{FF2B5EF4-FFF2-40B4-BE49-F238E27FC236}">
                  <a16:creationId xmlns:a16="http://schemas.microsoft.com/office/drawing/2014/main" id="{8AD16AE6-3897-4A11-80CC-373969636F5B}"/>
                </a:ext>
              </a:extLst>
            </p:cNvPr>
            <p:cNvSpPr/>
            <p:nvPr/>
          </p:nvSpPr>
          <p:spPr>
            <a:xfrm>
              <a:off x="6811175" y="1202173"/>
              <a:ext cx="1430351" cy="1430199"/>
            </a:xfrm>
            <a:prstGeom prst="ellipse">
              <a:avLst/>
            </a:prstGeom>
            <a:blipFill rotWithShape="1">
              <a:blip r:embed="rId7"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5">
                <a:tint val="50000"/>
                <a:hueOff val="-8545893"/>
                <a:satOff val="38094"/>
                <a:lumOff val="3366"/>
                <a:alphaOff val="0"/>
              </a:schemeClr>
            </a:effectRef>
            <a:fontRef idx="minor">
              <a:schemeClr val="lt1">
                <a:hueOff val="0"/>
                <a:satOff val="0"/>
                <a:lumOff val="0"/>
                <a:alphaOff val="0"/>
              </a:schemeClr>
            </a:fontRef>
          </p:style>
        </p:sp>
        <p:sp>
          <p:nvSpPr>
            <p:cNvPr id="19" name="Oval 18">
              <a:extLst>
                <a:ext uri="{FF2B5EF4-FFF2-40B4-BE49-F238E27FC236}">
                  <a16:creationId xmlns:a16="http://schemas.microsoft.com/office/drawing/2014/main" id="{3D8D2AB1-A7EA-4A3C-A072-D7D537DAE530}"/>
                </a:ext>
              </a:extLst>
            </p:cNvPr>
            <p:cNvSpPr/>
            <p:nvPr/>
          </p:nvSpPr>
          <p:spPr>
            <a:xfrm>
              <a:off x="8202613" y="169976"/>
              <a:ext cx="1430351" cy="1430199"/>
            </a:xfrm>
            <a:prstGeom prst="ellipse">
              <a:avLst/>
            </a:prstGeom>
            <a:blipFill rotWithShape="1">
              <a:blip r:embed="rId8"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5">
                <a:tint val="50000"/>
                <a:hueOff val="-10682366"/>
                <a:satOff val="47617"/>
                <a:lumOff val="4207"/>
                <a:alphaOff val="0"/>
              </a:schemeClr>
            </a:effectRef>
            <a:fontRef idx="minor">
              <a:schemeClr val="lt1">
                <a:hueOff val="0"/>
                <a:satOff val="0"/>
                <a:lumOff val="0"/>
                <a:alphaOff val="0"/>
              </a:schemeClr>
            </a:fontRef>
          </p:style>
        </p:sp>
      </p:grpSp>
      <p:sp>
        <p:nvSpPr>
          <p:cNvPr id="53" name="TextBox 52">
            <a:extLst>
              <a:ext uri="{FF2B5EF4-FFF2-40B4-BE49-F238E27FC236}">
                <a16:creationId xmlns:a16="http://schemas.microsoft.com/office/drawing/2014/main" id="{997C16B7-1735-49F9-8AFA-176A3FB55416}"/>
              </a:ext>
            </a:extLst>
          </p:cNvPr>
          <p:cNvSpPr txBox="1"/>
          <p:nvPr/>
        </p:nvSpPr>
        <p:spPr>
          <a:xfrm>
            <a:off x="185720" y="1180214"/>
            <a:ext cx="55366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CYBER THREATS BECOMING MORE </a:t>
            </a:r>
            <a:r>
              <a:rPr kumimoji="0" lang="en-MY" sz="2800" b="1" i="0" u="none" strike="noStrike" kern="1200" cap="none" spc="0" normalizeH="0" baseline="0" noProof="0">
                <a:ln>
                  <a:noFill/>
                </a:ln>
                <a:solidFill>
                  <a:srgbClr val="FF0000"/>
                </a:solidFill>
                <a:effectLst/>
                <a:uLnTx/>
                <a:uFillTx/>
                <a:latin typeface="Gadugi" panose="020B0502040204020203" pitchFamily="34" charset="0"/>
                <a:ea typeface="Gadugi" panose="020B0502040204020203" pitchFamily="34" charset="0"/>
                <a:cs typeface="+mn-cs"/>
              </a:rPr>
              <a:t>ACTIVE</a:t>
            </a:r>
            <a:r>
              <a:rPr kumimoji="0" lang="en-MY" sz="2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AND </a:t>
            </a:r>
            <a:r>
              <a:rPr kumimoji="0" lang="en-MY" sz="2800" b="1" i="0" u="none" strike="noStrike" kern="1200" cap="none" spc="0" normalizeH="0" baseline="0" noProof="0">
                <a:ln>
                  <a:noFill/>
                </a:ln>
                <a:solidFill>
                  <a:srgbClr val="FF0000"/>
                </a:solidFill>
                <a:effectLst/>
                <a:uLnTx/>
                <a:uFillTx/>
                <a:latin typeface="Gadugi" panose="020B0502040204020203" pitchFamily="34" charset="0"/>
                <a:ea typeface="Gadugi" panose="020B0502040204020203" pitchFamily="34" charset="0"/>
                <a:cs typeface="+mn-cs"/>
              </a:rPr>
              <a:t>EVOLVING</a:t>
            </a:r>
          </a:p>
        </p:txBody>
      </p:sp>
      <p:sp>
        <p:nvSpPr>
          <p:cNvPr id="54" name="Title 1">
            <a:extLst>
              <a:ext uri="{FF2B5EF4-FFF2-40B4-BE49-F238E27FC236}">
                <a16:creationId xmlns:a16="http://schemas.microsoft.com/office/drawing/2014/main" id="{B6B3F881-36DA-4484-80CF-69F33815337C}"/>
              </a:ext>
            </a:extLst>
          </p:cNvPr>
          <p:cNvSpPr txBox="1">
            <a:spLocks/>
          </p:cNvSpPr>
          <p:nvPr/>
        </p:nvSpPr>
        <p:spPr bwMode="auto">
          <a:xfrm>
            <a:off x="95757" y="307158"/>
            <a:ext cx="5578505" cy="727112"/>
          </a:xfrm>
          <a:prstGeom prst="rect">
            <a:avLst/>
          </a:prstGeom>
          <a:noFill/>
          <a:ln w="9525">
            <a:no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THE MORE WE</a:t>
            </a:r>
            <a:r>
              <a:rPr kumimoji="0" lang="en-GB" altLang="en-US"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a:t>
            </a:r>
            <a:r>
              <a:rPr kumimoji="0" lang="en-GB"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RE INTERCONNECTED TO THE CYBER SPACE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THE MORE WE ARE AT </a:t>
            </a:r>
            <a:r>
              <a:rPr kumimoji="0" lang="en-GB" sz="1800" b="1" i="0" u="none" strike="noStrike" kern="1200" cap="none" spc="0" normalizeH="0" baseline="0" noProof="0">
                <a:ln>
                  <a:noFill/>
                </a:ln>
                <a:solidFill>
                  <a:srgbClr val="FF0000"/>
                </a:solidFill>
                <a:effectLst/>
                <a:uLnTx/>
                <a:uFillTx/>
                <a:latin typeface="Gadugi" panose="020B0502040204020203" pitchFamily="34" charset="0"/>
                <a:ea typeface="Gadugi" panose="020B0502040204020203" pitchFamily="34" charset="0"/>
                <a:cs typeface="+mn-cs"/>
              </a:rPr>
              <a:t>RISK</a:t>
            </a:r>
            <a:r>
              <a:rPr kumimoji="0" lang="en-GB" sz="1800" b="1"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TO </a:t>
            </a:r>
            <a:r>
              <a:rPr kumimoji="0" lang="en-GB" sz="1800" b="1" i="0" u="none" strike="noStrike" kern="1200" cap="none" spc="0" normalizeH="0" baseline="0" noProof="0">
                <a:ln>
                  <a:noFill/>
                </a:ln>
                <a:solidFill>
                  <a:srgbClr val="FF0000"/>
                </a:solidFill>
                <a:effectLst/>
                <a:uLnTx/>
                <a:uFillTx/>
                <a:latin typeface="Gadugi" panose="020B0502040204020203" pitchFamily="34" charset="0"/>
                <a:ea typeface="Gadugi" panose="020B0502040204020203" pitchFamily="34" charset="0"/>
                <a:cs typeface="+mn-cs"/>
              </a:rPr>
              <a:t>CYBER THREATS</a:t>
            </a:r>
          </a:p>
        </p:txBody>
      </p:sp>
      <p:cxnSp>
        <p:nvCxnSpPr>
          <p:cNvPr id="55" name="Straight Connector 54">
            <a:extLst>
              <a:ext uri="{FF2B5EF4-FFF2-40B4-BE49-F238E27FC236}">
                <a16:creationId xmlns:a16="http://schemas.microsoft.com/office/drawing/2014/main" id="{509C2D4D-6675-46C7-8C4D-0D983664498D}"/>
              </a:ext>
            </a:extLst>
          </p:cNvPr>
          <p:cNvCxnSpPr/>
          <p:nvPr/>
        </p:nvCxnSpPr>
        <p:spPr>
          <a:xfrm>
            <a:off x="95757" y="1112356"/>
            <a:ext cx="5578505" cy="0"/>
          </a:xfrm>
          <a:prstGeom prst="line">
            <a:avLst/>
          </a:prstGeom>
          <a:ln w="76200">
            <a:solidFill>
              <a:srgbClr val="F79646"/>
            </a:solidFill>
          </a:ln>
        </p:spPr>
        <p:style>
          <a:lnRef idx="2">
            <a:schemeClr val="dk1"/>
          </a:lnRef>
          <a:fillRef idx="0">
            <a:schemeClr val="dk1"/>
          </a:fillRef>
          <a:effectRef idx="1">
            <a:schemeClr val="dk1"/>
          </a:effectRef>
          <a:fontRef idx="minor">
            <a:schemeClr val="tx1"/>
          </a:fontRef>
        </p:style>
      </p:cxnSp>
      <p:pic>
        <p:nvPicPr>
          <p:cNvPr id="5" name="Picture 5">
            <a:extLst>
              <a:ext uri="{FF2B5EF4-FFF2-40B4-BE49-F238E27FC236}">
                <a16:creationId xmlns:a16="http://schemas.microsoft.com/office/drawing/2014/main" id="{564BE32E-37A9-B0A1-63F2-8F209ECA7EB9}"/>
              </a:ext>
            </a:extLst>
          </p:cNvPr>
          <p:cNvPicPr>
            <a:picLocks noChangeAspect="1"/>
          </p:cNvPicPr>
          <p:nvPr/>
        </p:nvPicPr>
        <p:blipFill>
          <a:blip r:embed="rId9"/>
          <a:stretch>
            <a:fillRect/>
          </a:stretch>
        </p:blipFill>
        <p:spPr>
          <a:xfrm>
            <a:off x="206098" y="2156839"/>
            <a:ext cx="2967106" cy="1926258"/>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FF33FE28-0277-99D4-BC67-CE1D92B2851A}"/>
              </a:ext>
            </a:extLst>
          </p:cNvPr>
          <p:cNvSpPr txBox="1"/>
          <p:nvPr/>
        </p:nvSpPr>
        <p:spPr>
          <a:xfrm>
            <a:off x="163443" y="4161183"/>
            <a:ext cx="211372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Source: https://www.insightsforprofessionals.com/it/security/types-of-security-threat</a:t>
            </a:r>
          </a:p>
        </p:txBody>
      </p:sp>
    </p:spTree>
    <p:extLst>
      <p:ext uri="{BB962C8B-B14F-4D97-AF65-F5344CB8AC3E}">
        <p14:creationId xmlns:p14="http://schemas.microsoft.com/office/powerpoint/2010/main" val="2160138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7409-08E4-42A0-8C11-3773EE4A6147}"/>
              </a:ext>
            </a:extLst>
          </p:cNvPr>
          <p:cNvSpPr>
            <a:spLocks noGrp="1"/>
          </p:cNvSpPr>
          <p:nvPr>
            <p:ph type="title" idx="4294967295"/>
          </p:nvPr>
        </p:nvSpPr>
        <p:spPr>
          <a:xfrm>
            <a:off x="2030274" y="114300"/>
            <a:ext cx="7164388" cy="985838"/>
          </a:xfrm>
          <a:prstGeom prst="rect">
            <a:avLst/>
          </a:prstGeom>
          <a:noFill/>
        </p:spPr>
        <p:txBody>
          <a:bodyPr lIns="91440" tIns="45720" rIns="91440" bIns="45720" anchor="t"/>
          <a:lstStyle/>
          <a:p>
            <a:pPr algn="r">
              <a:defRPr/>
            </a:pPr>
            <a:r>
              <a:rPr lang="en-US" sz="2800" b="1">
                <a:solidFill>
                  <a:schemeClr val="tx1"/>
                </a:solidFill>
                <a:latin typeface="Gadugi"/>
                <a:ea typeface="Gadugi"/>
                <a:cs typeface="+mj-cs"/>
              </a:rPr>
              <a:t>THE MORE WE ARE INTERCONNECTED </a:t>
            </a:r>
            <a:br>
              <a:rPr lang="en-US" sz="2800" b="1">
                <a:solidFill>
                  <a:schemeClr val="tx1"/>
                </a:solidFill>
                <a:latin typeface="Gadugi"/>
                <a:ea typeface="Gadugi"/>
                <a:cs typeface="+mj-cs"/>
              </a:rPr>
            </a:br>
            <a:r>
              <a:rPr lang="en-US" sz="2800" b="1">
                <a:solidFill>
                  <a:schemeClr val="tx1"/>
                </a:solidFill>
                <a:latin typeface="Gadugi"/>
                <a:ea typeface="Gadugi"/>
                <a:cs typeface="+mj-cs"/>
              </a:rPr>
              <a:t>THE MORE WE ARE EXPOSED</a:t>
            </a:r>
            <a:endParaRPr lang="en-US" sz="2800">
              <a:solidFill>
                <a:schemeClr val="tx1"/>
              </a:solidFill>
              <a:latin typeface="Gadugi"/>
              <a:ea typeface="Gadugi"/>
            </a:endParaRPr>
          </a:p>
        </p:txBody>
      </p:sp>
      <p:cxnSp>
        <p:nvCxnSpPr>
          <p:cNvPr id="14340" name="Straight Connector 5">
            <a:extLst>
              <a:ext uri="{FF2B5EF4-FFF2-40B4-BE49-F238E27FC236}">
                <a16:creationId xmlns:a16="http://schemas.microsoft.com/office/drawing/2014/main" id="{24384B06-A8A3-4FD3-9F23-2549B6D8F388}"/>
              </a:ext>
            </a:extLst>
          </p:cNvPr>
          <p:cNvCxnSpPr>
            <a:cxnSpLocks noChangeShapeType="1"/>
          </p:cNvCxnSpPr>
          <p:nvPr/>
        </p:nvCxnSpPr>
        <p:spPr bwMode="auto">
          <a:xfrm>
            <a:off x="77788" y="1044575"/>
            <a:ext cx="12036425" cy="0"/>
          </a:xfrm>
          <a:prstGeom prst="line">
            <a:avLst/>
          </a:prstGeom>
          <a:noFill/>
          <a:ln w="25400">
            <a:solidFill>
              <a:srgbClr val="E46C0A"/>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8" name="Group 7">
            <a:extLst>
              <a:ext uri="{FF2B5EF4-FFF2-40B4-BE49-F238E27FC236}">
                <a16:creationId xmlns:a16="http://schemas.microsoft.com/office/drawing/2014/main" id="{F078ACB5-69D6-DDB5-8323-4BF287F84F15}"/>
              </a:ext>
            </a:extLst>
          </p:cNvPr>
          <p:cNvGrpSpPr/>
          <p:nvPr/>
        </p:nvGrpSpPr>
        <p:grpSpPr>
          <a:xfrm>
            <a:off x="9238782" y="134040"/>
            <a:ext cx="2621208" cy="830997"/>
            <a:chOff x="8952706" y="63026"/>
            <a:chExt cx="2621208" cy="830997"/>
          </a:xfrm>
        </p:grpSpPr>
        <p:sp>
          <p:nvSpPr>
            <p:cNvPr id="4" name="Rectangle: Rounded Corners 3">
              <a:extLst>
                <a:ext uri="{FF2B5EF4-FFF2-40B4-BE49-F238E27FC236}">
                  <a16:creationId xmlns:a16="http://schemas.microsoft.com/office/drawing/2014/main" id="{9BA1D229-CAD2-1F7A-DA76-6354CF210C0F}"/>
                </a:ext>
              </a:extLst>
            </p:cNvPr>
            <p:cNvSpPr/>
            <p:nvPr/>
          </p:nvSpPr>
          <p:spPr>
            <a:xfrm>
              <a:off x="9046028" y="63026"/>
              <a:ext cx="2434565" cy="830997"/>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DB15F697-39A8-1A15-C0AA-D8C55C4B5831}"/>
                </a:ext>
              </a:extLst>
            </p:cNvPr>
            <p:cNvSpPr txBox="1"/>
            <p:nvPr/>
          </p:nvSpPr>
          <p:spPr>
            <a:xfrm>
              <a:off x="8952706" y="155359"/>
              <a:ext cx="26212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a:ln>
                    <a:noFill/>
                  </a:ln>
                  <a:solidFill>
                    <a:prstClr val="white"/>
                  </a:solidFill>
                  <a:effectLst/>
                  <a:uLnTx/>
                  <a:uFillTx/>
                  <a:latin typeface="Gadugi" panose="020B0502040204020203" pitchFamily="34" charset="0"/>
                  <a:ea typeface="Gadugi" panose="020B0502040204020203" pitchFamily="34" charset="0"/>
                  <a:cs typeface="+mn-cs"/>
                </a:rPr>
                <a:t>GLOBALLY</a:t>
              </a:r>
            </a:p>
          </p:txBody>
        </p:sp>
      </p:grpSp>
      <p:pic>
        <p:nvPicPr>
          <p:cNvPr id="10" name="Picture 9">
            <a:extLst>
              <a:ext uri="{FF2B5EF4-FFF2-40B4-BE49-F238E27FC236}">
                <a16:creationId xmlns:a16="http://schemas.microsoft.com/office/drawing/2014/main" id="{A5F1D3F6-1AF2-EBF2-7483-72AA5F63BD8E}"/>
              </a:ext>
            </a:extLst>
          </p:cNvPr>
          <p:cNvPicPr>
            <a:picLocks noChangeAspect="1"/>
          </p:cNvPicPr>
          <p:nvPr/>
        </p:nvPicPr>
        <p:blipFill>
          <a:blip r:embed="rId3"/>
          <a:stretch>
            <a:fillRect/>
          </a:stretch>
        </p:blipFill>
        <p:spPr>
          <a:xfrm>
            <a:off x="77787" y="4365434"/>
            <a:ext cx="4725059" cy="1371791"/>
          </a:xfrm>
          <a:prstGeom prst="rect">
            <a:avLst/>
          </a:prstGeom>
          <a:ln>
            <a:solidFill>
              <a:schemeClr val="tx1"/>
            </a:solidFill>
          </a:ln>
        </p:spPr>
      </p:pic>
      <p:pic>
        <p:nvPicPr>
          <p:cNvPr id="12" name="Picture 11">
            <a:extLst>
              <a:ext uri="{FF2B5EF4-FFF2-40B4-BE49-F238E27FC236}">
                <a16:creationId xmlns:a16="http://schemas.microsoft.com/office/drawing/2014/main" id="{87C1D31F-E0B7-6085-7BDC-B0A49E75A723}"/>
              </a:ext>
            </a:extLst>
          </p:cNvPr>
          <p:cNvPicPr>
            <a:picLocks noChangeAspect="1"/>
          </p:cNvPicPr>
          <p:nvPr/>
        </p:nvPicPr>
        <p:blipFill>
          <a:blip r:embed="rId4"/>
          <a:stretch>
            <a:fillRect/>
          </a:stretch>
        </p:blipFill>
        <p:spPr>
          <a:xfrm>
            <a:off x="4897466" y="1185116"/>
            <a:ext cx="7051726" cy="1412942"/>
          </a:xfrm>
          <a:prstGeom prst="rect">
            <a:avLst/>
          </a:prstGeom>
          <a:ln>
            <a:solidFill>
              <a:schemeClr val="tx1"/>
            </a:solidFill>
          </a:ln>
        </p:spPr>
      </p:pic>
      <p:pic>
        <p:nvPicPr>
          <p:cNvPr id="16" name="Picture 15">
            <a:extLst>
              <a:ext uri="{FF2B5EF4-FFF2-40B4-BE49-F238E27FC236}">
                <a16:creationId xmlns:a16="http://schemas.microsoft.com/office/drawing/2014/main" id="{C74FAA3B-ABDF-9982-DB13-9B06B605E890}"/>
              </a:ext>
            </a:extLst>
          </p:cNvPr>
          <p:cNvPicPr>
            <a:picLocks noChangeAspect="1"/>
          </p:cNvPicPr>
          <p:nvPr/>
        </p:nvPicPr>
        <p:blipFill>
          <a:blip r:embed="rId5"/>
          <a:stretch>
            <a:fillRect/>
          </a:stretch>
        </p:blipFill>
        <p:spPr>
          <a:xfrm>
            <a:off x="4897464" y="4467080"/>
            <a:ext cx="7051725" cy="2000528"/>
          </a:xfrm>
          <a:prstGeom prst="rect">
            <a:avLst/>
          </a:prstGeom>
          <a:ln>
            <a:solidFill>
              <a:schemeClr val="tx1"/>
            </a:solidFill>
          </a:ln>
        </p:spPr>
      </p:pic>
      <p:pic>
        <p:nvPicPr>
          <p:cNvPr id="15" name="Picture 14">
            <a:extLst>
              <a:ext uri="{FF2B5EF4-FFF2-40B4-BE49-F238E27FC236}">
                <a16:creationId xmlns:a16="http://schemas.microsoft.com/office/drawing/2014/main" id="{BC12CA6A-BC24-48C4-9626-E92613FA3E4B}"/>
              </a:ext>
            </a:extLst>
          </p:cNvPr>
          <p:cNvPicPr>
            <a:picLocks noChangeAspect="1"/>
          </p:cNvPicPr>
          <p:nvPr/>
        </p:nvPicPr>
        <p:blipFill>
          <a:blip r:embed="rId6"/>
          <a:stretch>
            <a:fillRect/>
          </a:stretch>
        </p:blipFill>
        <p:spPr>
          <a:xfrm>
            <a:off x="976690" y="5703700"/>
            <a:ext cx="3294063" cy="947840"/>
          </a:xfrm>
          <a:prstGeom prst="rect">
            <a:avLst/>
          </a:prstGeom>
        </p:spPr>
      </p:pic>
      <p:pic>
        <p:nvPicPr>
          <p:cNvPr id="5" name="Picture 5">
            <a:extLst>
              <a:ext uri="{FF2B5EF4-FFF2-40B4-BE49-F238E27FC236}">
                <a16:creationId xmlns:a16="http://schemas.microsoft.com/office/drawing/2014/main" id="{7D64CEE2-89CD-486E-4D6A-3A37B3193168}"/>
              </a:ext>
            </a:extLst>
          </p:cNvPr>
          <p:cNvPicPr>
            <a:picLocks noChangeAspect="1"/>
          </p:cNvPicPr>
          <p:nvPr/>
        </p:nvPicPr>
        <p:blipFill>
          <a:blip r:embed="rId7"/>
          <a:stretch>
            <a:fillRect/>
          </a:stretch>
        </p:blipFill>
        <p:spPr>
          <a:xfrm>
            <a:off x="77788" y="1185115"/>
            <a:ext cx="4725059" cy="3086382"/>
          </a:xfrm>
          <a:prstGeom prst="rect">
            <a:avLst/>
          </a:prstGeom>
          <a:ln>
            <a:solidFill>
              <a:schemeClr val="tx1"/>
            </a:solidFill>
          </a:ln>
        </p:spPr>
      </p:pic>
      <p:pic>
        <p:nvPicPr>
          <p:cNvPr id="9" name="Picture 8">
            <a:extLst>
              <a:ext uri="{FF2B5EF4-FFF2-40B4-BE49-F238E27FC236}">
                <a16:creationId xmlns:a16="http://schemas.microsoft.com/office/drawing/2014/main" id="{683C5B53-8F26-72BC-CD0F-CF16BB33C7B2}"/>
              </a:ext>
            </a:extLst>
          </p:cNvPr>
          <p:cNvPicPr>
            <a:picLocks noChangeAspect="1"/>
          </p:cNvPicPr>
          <p:nvPr/>
        </p:nvPicPr>
        <p:blipFill>
          <a:blip r:embed="rId8"/>
          <a:stretch>
            <a:fillRect/>
          </a:stretch>
        </p:blipFill>
        <p:spPr>
          <a:xfrm>
            <a:off x="4897465" y="2669108"/>
            <a:ext cx="7051725" cy="1720230"/>
          </a:xfrm>
          <a:prstGeom prst="rect">
            <a:avLst/>
          </a:prstGeom>
          <a:ln>
            <a:solidFill>
              <a:schemeClr val="tx1"/>
            </a:solidFill>
          </a:ln>
        </p:spPr>
      </p:pic>
    </p:spTree>
    <p:extLst>
      <p:ext uri="{BB962C8B-B14F-4D97-AF65-F5344CB8AC3E}">
        <p14:creationId xmlns:p14="http://schemas.microsoft.com/office/powerpoint/2010/main" val="36597464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5297CE0208D84786979F05C2A80E8F" ma:contentTypeVersion="16" ma:contentTypeDescription="Create a new document." ma:contentTypeScope="" ma:versionID="8e100302b657a7aa3accc9edebca7732">
  <xsd:schema xmlns:xsd="http://www.w3.org/2001/XMLSchema" xmlns:xs="http://www.w3.org/2001/XMLSchema" xmlns:p="http://schemas.microsoft.com/office/2006/metadata/properties" xmlns:ns2="7e71acac-3bd1-45d1-8cc8-8a9a86767c58" xmlns:ns3="295eac57-25d9-4afd-beed-aea32f93f7e2" targetNamespace="http://schemas.microsoft.com/office/2006/metadata/properties" ma:root="true" ma:fieldsID="546621667856fd6980d8bb75e2e58d37" ns2:_="" ns3:_="">
    <xsd:import namespace="7e71acac-3bd1-45d1-8cc8-8a9a86767c58"/>
    <xsd:import namespace="295eac57-25d9-4afd-beed-aea32f93f7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71acac-3bd1-45d1-8cc8-8a9a86767c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afc0f4-a91b-40be-b802-c7d006544dc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5eac57-25d9-4afd-beed-aea32f93f7e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5c07b9-d40a-4fb5-a3b1-1bffb98a3648}" ma:internalName="TaxCatchAll" ma:showField="CatchAllData" ma:web="295eac57-25d9-4afd-beed-aea32f93f7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71acac-3bd1-45d1-8cc8-8a9a86767c58">
      <Terms xmlns="http://schemas.microsoft.com/office/infopath/2007/PartnerControls"/>
    </lcf76f155ced4ddcb4097134ff3c332f>
    <TaxCatchAll xmlns="295eac57-25d9-4afd-beed-aea32f93f7e2" xsi:nil="true"/>
  </documentManagement>
</p:properties>
</file>

<file path=customXml/itemProps1.xml><?xml version="1.0" encoding="utf-8"?>
<ds:datastoreItem xmlns:ds="http://schemas.openxmlformats.org/officeDocument/2006/customXml" ds:itemID="{A6603EFB-3755-43EC-9AF5-F1F5FC330ABB}"/>
</file>

<file path=customXml/itemProps2.xml><?xml version="1.0" encoding="utf-8"?>
<ds:datastoreItem xmlns:ds="http://schemas.openxmlformats.org/officeDocument/2006/customXml" ds:itemID="{BFDA2A9A-5CE6-4BE1-8604-AFC710C43798}">
  <ds:schemaRefs>
    <ds:schemaRef ds:uri="http://schemas.microsoft.com/sharepoint/v3/contenttype/forms"/>
  </ds:schemaRefs>
</ds:datastoreItem>
</file>

<file path=customXml/itemProps3.xml><?xml version="1.0" encoding="utf-8"?>
<ds:datastoreItem xmlns:ds="http://schemas.openxmlformats.org/officeDocument/2006/customXml" ds:itemID="{C7081F41-1D73-4562-BF25-D8F90634A27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2785</Words>
  <Application>Microsoft Office PowerPoint</Application>
  <PresentationFormat>Widescreen</PresentationFormat>
  <Paragraphs>352</Paragraphs>
  <Slides>38</Slides>
  <Notes>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38</vt:i4>
      </vt:variant>
    </vt:vector>
  </HeadingPairs>
  <TitlesOfParts>
    <vt:vector size="57" baseType="lpstr">
      <vt:lpstr>Arial</vt:lpstr>
      <vt:lpstr>Arial Narrow</vt:lpstr>
      <vt:lpstr>Arial Nova</vt:lpstr>
      <vt:lpstr>Arial Nova Cond</vt:lpstr>
      <vt:lpstr>Calibri</vt:lpstr>
      <vt:lpstr>Calibri Light</vt:lpstr>
      <vt:lpstr>Gadugi</vt:lpstr>
      <vt:lpstr>Gill Sans</vt:lpstr>
      <vt:lpstr>Gill Sans MT</vt:lpstr>
      <vt:lpstr>Lucida Sans</vt:lpstr>
      <vt:lpstr>Roboto</vt:lpstr>
      <vt:lpstr>Times New Roman</vt:lpstr>
      <vt:lpstr>Verdana</vt:lpstr>
      <vt:lpstr>Wingdings</vt:lpstr>
      <vt:lpstr>1_Office Theme</vt:lpstr>
      <vt:lpstr>office theme</vt:lpstr>
      <vt:lpstr>15_Office Theme</vt:lpstr>
      <vt:lpstr>8_Office Theme</vt:lpstr>
      <vt:lpstr>2_Office Theme</vt:lpstr>
      <vt:lpstr>PowerPoint Presentation</vt:lpstr>
      <vt:lpstr>PowerPoint Presentation</vt:lpstr>
      <vt:lpstr>PowerPoint Presentation</vt:lpstr>
      <vt:lpstr>PowerPoint Presentation</vt:lpstr>
      <vt:lpstr>PowerPoint Presentation</vt:lpstr>
      <vt:lpstr>DIGITAL TRANSFORMATION IS NOT WITHOUT ITS RISK</vt:lpstr>
      <vt:lpstr>PowerPoint Presentation</vt:lpstr>
      <vt:lpstr>PowerPoint Presentation</vt:lpstr>
      <vt:lpstr>THE MORE WE ARE INTERCONNECTED  THE MORE WE ARE EXPOSED</vt:lpstr>
      <vt:lpstr>CYBERCRIME OCCURS EVERYWHERE EVEN IN</vt:lpstr>
      <vt:lpstr>PowerPoint Presentation</vt:lpstr>
      <vt:lpstr>PowerPoint Presentation</vt:lpstr>
      <vt:lpstr>PowerPoint Presentation</vt:lpstr>
      <vt:lpstr>PowerPoint Presentation</vt:lpstr>
      <vt:lpstr>PowerPoint Presentation</vt:lpstr>
      <vt:lpstr>PowerPoint Presentation</vt:lpstr>
      <vt:lpstr>What could have been done better?</vt:lpstr>
      <vt:lpstr>PowerPoint Presentation</vt:lpstr>
      <vt:lpstr>PowerPoint Presentation</vt:lpstr>
      <vt:lpstr>CYBERSECURITY MEASURES</vt:lpstr>
      <vt:lpstr>CYBERSECURITY MEASURES FOR ORGANISATIONS</vt:lpstr>
      <vt:lpstr>PROTECTING FROM EVOLVING CYBER THREATS</vt:lpstr>
      <vt:lpstr>PowerPoint Presentation</vt:lpstr>
      <vt:lpstr>PowerPoint Presentation</vt:lpstr>
      <vt:lpstr>CYBERSECURITY VS CYBER RESILIENCE</vt:lpstr>
      <vt:lpstr>PowerPoint Presentation</vt:lpstr>
      <vt:lpstr>PowerPoint Presentation</vt:lpstr>
      <vt:lpstr>PowerPoint Presentation</vt:lpstr>
      <vt:lpstr>PowerPoint Presentation</vt:lpstr>
      <vt:lpstr>PowerPoint Presentation</vt:lpstr>
      <vt:lpstr>PowerPoint Presentation</vt:lpstr>
      <vt:lpstr>SIBERKASA DEFENSE IN DEPTH</vt:lpstr>
      <vt:lpstr>PowerPoint Presentation</vt:lpstr>
      <vt:lpstr>PowerPoint Presentation</vt:lpstr>
      <vt:lpstr>PowerPoint Presentation</vt:lpstr>
      <vt:lpstr>PowerPoint Presentation</vt:lpstr>
      <vt:lpstr>CONCLUSION AND WAY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NOOR AZLEENA BINTI KAMARUDIN</dc:creator>
  <cp:lastModifiedBy>NOOR AZLEENA BINTI KAMARUDIN</cp:lastModifiedBy>
  <cp:revision>2</cp:revision>
  <dcterms:created xsi:type="dcterms:W3CDTF">2013-07-15T20:26:40Z</dcterms:created>
  <dcterms:modified xsi:type="dcterms:W3CDTF">2023-02-09T07:47:05Z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0x010100E90475CC55BA6E4095332A5B5C5A395D</vt:lpwstr>
  </property>
  <property fmtid="{D5CDD505-2E9C-101B-9397-08002B2CF9AE}" pid="3" name="MediaServiceImageTags">
    <vt:lpwstr/>
  </property>
</Properties>
</file>